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76" r:id="rId3"/>
    <p:sldId id="381" r:id="rId4"/>
    <p:sldId id="373" r:id="rId5"/>
    <p:sldId id="375" r:id="rId6"/>
    <p:sldId id="382" r:id="rId7"/>
    <p:sldId id="385" r:id="rId8"/>
    <p:sldId id="389" r:id="rId9"/>
    <p:sldId id="386" r:id="rId10"/>
    <p:sldId id="390" r:id="rId11"/>
    <p:sldId id="353" r:id="rId12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a.deak" initials="s" lastIdx="1" clrIdx="0">
    <p:extLst>
      <p:ext uri="{19B8F6BF-5375-455C-9EA6-DF929625EA0E}">
        <p15:presenceInfo xmlns:p15="http://schemas.microsoft.com/office/powerpoint/2012/main" userId="stefania.de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58F"/>
    <a:srgbClr val="0070B3"/>
    <a:srgbClr val="003399"/>
    <a:srgbClr val="48773E"/>
    <a:srgbClr val="02558B"/>
    <a:srgbClr val="3EB049"/>
    <a:srgbClr val="D41227"/>
    <a:srgbClr val="CE1126"/>
    <a:srgbClr val="EF402B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0569"/>
          </a:xfrm>
          <a:prstGeom prst="rect">
            <a:avLst/>
          </a:prstGeom>
        </p:spPr>
        <p:txBody>
          <a:bodyPr vert="horz" lIns="89803" tIns="44902" rIns="89803" bIns="449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0"/>
            <a:ext cx="2890626" cy="490569"/>
          </a:xfrm>
          <a:prstGeom prst="rect">
            <a:avLst/>
          </a:prstGeom>
        </p:spPr>
        <p:txBody>
          <a:bodyPr vert="horz" lIns="89803" tIns="44902" rIns="89803" bIns="44902" rtlCol="0"/>
          <a:lstStyle>
            <a:lvl1pPr algn="r">
              <a:defRPr sz="1200"/>
            </a:lvl1pPr>
          </a:lstStyle>
          <a:p>
            <a:fld id="{908FC5F1-70DA-42E3-A39A-16F24F74764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03" tIns="44902" rIns="89803" bIns="449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05381"/>
            <a:ext cx="5336540" cy="3849856"/>
          </a:xfrm>
          <a:prstGeom prst="rect">
            <a:avLst/>
          </a:prstGeom>
        </p:spPr>
        <p:txBody>
          <a:bodyPr vert="horz" lIns="89803" tIns="44902" rIns="89803" bIns="449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6846"/>
            <a:ext cx="2890626" cy="490568"/>
          </a:xfrm>
          <a:prstGeom prst="rect">
            <a:avLst/>
          </a:prstGeom>
        </p:spPr>
        <p:txBody>
          <a:bodyPr vert="horz" lIns="89803" tIns="44902" rIns="89803" bIns="449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286846"/>
            <a:ext cx="2890626" cy="490568"/>
          </a:xfrm>
          <a:prstGeom prst="rect">
            <a:avLst/>
          </a:prstGeom>
        </p:spPr>
        <p:txBody>
          <a:bodyPr vert="horz" lIns="89803" tIns="44902" rIns="89803" bIns="44902" rtlCol="0" anchor="b"/>
          <a:lstStyle>
            <a:lvl1pPr algn="r">
              <a:defRPr sz="1200"/>
            </a:lvl1pPr>
          </a:lstStyle>
          <a:p>
            <a:fld id="{6AE5E86D-2BC8-4A58-A5A0-6E1AA3E7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15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6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6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F1EA-7F64-4A2E-95C5-EC42C1B7ED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27881" y="1799841"/>
            <a:ext cx="8893804" cy="7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o-RO" altLang="en-US" sz="2000" b="1" dirty="0">
                <a:solidFill>
                  <a:srgbClr val="1B458F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 cadrului strategic și instituțional pentru implementarea Strategiei Naționale pentru Dezvoltarea Durabilă a României 2030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239681" y="5058241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ro-RO" altLang="en-US" sz="1800" i="1" dirty="0" smtClean="0">
                <a:solidFill>
                  <a:srgbClr val="FF0000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Dr. </a:t>
            </a:r>
            <a:r>
              <a:rPr lang="ro-RO" altLang="en-US" sz="1800" i="1" smtClean="0">
                <a:solidFill>
                  <a:srgbClr val="FF0000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Nagy Ágnes</a:t>
            </a:r>
            <a:endParaRPr lang="en-US" altLang="en-US" sz="1800" b="1" i="1" dirty="0" smtClean="0">
              <a:solidFill>
                <a:srgbClr val="FF0000"/>
              </a:solidFill>
              <a:latin typeface="Trebuchet MS" panose="020B0603020202020204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r>
              <a:rPr lang="ro-RO" altLang="en-US" sz="1600" dirty="0" smtClean="0">
                <a:latin typeface="Trebuchet MS" panose="020B0603020202020204" pitchFamily="34" charset="0"/>
                <a:cs typeface="Segoe UI Light" panose="020B0502040204020203" pitchFamily="34" charset="0"/>
              </a:rPr>
              <a:t>Membru, Consiliul Consultativ pentru Dezvoltare Durabilă</a:t>
            </a:r>
            <a:endParaRPr lang="en-US" altLang="en-US" sz="1600" dirty="0"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047669" y="2657174"/>
            <a:ext cx="45719" cy="5485294"/>
            <a:chOff x="0" y="0"/>
            <a:chExt cx="402336" cy="67812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814193" y="2928083"/>
            <a:ext cx="8022903" cy="17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o-RO" altLang="en-US" b="1" dirty="0">
                <a:latin typeface="Trebuchet MS" panose="020B0603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Rolul și contribuțiile Consiliului Consultativ de Dezvoltare Durabilă în implementarea Strategiei Naționale pentru Dezvoltarea Durabilă a României 2030</a:t>
            </a:r>
            <a:endParaRPr lang="ro-RO" altLang="en-US" dirty="0">
              <a:latin typeface="Trebuchet MS" panose="020B0603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romania durabi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05" y="1388905"/>
            <a:ext cx="3697773" cy="42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52" y="39080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3FA6DD7-390D-630F-401E-E39E484E6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752" y="4980091"/>
            <a:ext cx="2932682" cy="9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9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134" y="6084210"/>
            <a:ext cx="11013489" cy="186215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900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0" marR="148740" indent="0" algn="l">
              <a:buNone/>
            </a:pPr>
            <a:r>
              <a:rPr lang="en-US" sz="19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19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2022:</a:t>
            </a: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a 2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experți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,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calitate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keynote speaker la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Conferința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internațională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pentru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lansarea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Planului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acțiune</a:t>
            </a:r>
            <a:endParaRPr lang="en-US" sz="2100" b="1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unui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expert la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fiecare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dintre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8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dezbateri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regionale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pentru 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facilita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comunicarea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cu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segmentele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public implicate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implementarea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dezvoltării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durabile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1484B-C2DD-D5E5-3F9E-B02501DF0FDA}"/>
              </a:ext>
            </a:extLst>
          </p:cNvPr>
          <p:cNvSpPr/>
          <p:nvPr/>
        </p:nvSpPr>
        <p:spPr>
          <a:xfrm>
            <a:off x="1009095" y="1134755"/>
            <a:ext cx="1034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ro-RO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Creșterea vizibilității și reprezentarea la nivel internațional</a:t>
            </a:r>
            <a:endParaRPr lang="ro-RO" sz="24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0348DEE4-8A08-A193-7D17-9DB72D0C353E}"/>
              </a:ext>
            </a:extLst>
          </p:cNvPr>
          <p:cNvSpPr txBox="1">
            <a:spLocks/>
          </p:cNvSpPr>
          <p:nvPr/>
        </p:nvSpPr>
        <p:spPr>
          <a:xfrm>
            <a:off x="764992" y="1545696"/>
            <a:ext cx="6145696" cy="407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14896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202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3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endParaRPr lang="ro-RO" sz="22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0" marR="14896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280988" marR="0" indent="-280988" algn="just">
              <a:spcBef>
                <a:spcPts val="0"/>
              </a:spcBef>
              <a:spcAft>
                <a:spcPts val="1200"/>
              </a:spcAft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Participare la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ESDN Conference 202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3 </a:t>
            </a:r>
          </a:p>
          <a:p>
            <a:pPr marL="280988" marR="0" indent="-280988" algn="just">
              <a:spcBef>
                <a:spcPts val="0"/>
              </a:spcBef>
              <a:spcAft>
                <a:spcPts val="1200"/>
              </a:spcAft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Implicare în organizarea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EEAC Annual Conference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2023, alături de Departamentul pentru Dezvoltare Durabilă, la București</a:t>
            </a:r>
          </a:p>
          <a:p>
            <a:pPr marL="280988" marR="0" indent="-280988" algn="just">
              <a:spcBef>
                <a:spcPts val="0"/>
              </a:spcBef>
              <a:spcAft>
                <a:spcPts val="1200"/>
              </a:spcAft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Identificare organizații internaționale care activează în sprijinul dezvoltării durabile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C4479-E70B-5850-8910-9207D3ECB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73" y="2009961"/>
            <a:ext cx="1120290" cy="11202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346098-34E8-FE5B-6426-589406179A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10" y="3445167"/>
            <a:ext cx="2474036" cy="1340447"/>
          </a:xfrm>
          <a:prstGeom prst="rect">
            <a:avLst/>
          </a:prstGeom>
        </p:spPr>
      </p:pic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428EA888-D60E-477E-A52C-3C93BC206121}"/>
              </a:ext>
            </a:extLst>
          </p:cNvPr>
          <p:cNvSpPr txBox="1">
            <a:spLocks/>
          </p:cNvSpPr>
          <p:nvPr/>
        </p:nvSpPr>
        <p:spPr>
          <a:xfrm>
            <a:off x="8217410" y="3013599"/>
            <a:ext cx="2808144" cy="459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Helvetica Neue"/>
              </a:rPr>
              <a:t>European Sustainable</a:t>
            </a:r>
            <a:endParaRPr lang="ro-RO" sz="1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marR="0" indent="0" algn="ctr"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Helvetica Neue"/>
              </a:rPr>
              <a:t>Development Network</a:t>
            </a:r>
            <a:endParaRPr lang="ro-RO" sz="120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400050" indent="-171450" algn="just">
              <a:lnSpc>
                <a:spcPct val="107000"/>
              </a:lnSpc>
              <a:spcBef>
                <a:spcPts val="0"/>
              </a:spcBef>
            </a:pPr>
            <a:endParaRPr lang="en-US" sz="900" b="1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1">
            <a:extLst>
              <a:ext uri="{FF2B5EF4-FFF2-40B4-BE49-F238E27FC236}">
                <a16:creationId xmlns:a16="http://schemas.microsoft.com/office/drawing/2014/main" id="{BCAC09D2-2BA2-3272-155F-7E17D3818704}"/>
              </a:ext>
            </a:extLst>
          </p:cNvPr>
          <p:cNvSpPr txBox="1">
            <a:spLocks/>
          </p:cNvSpPr>
          <p:nvPr/>
        </p:nvSpPr>
        <p:spPr>
          <a:xfrm>
            <a:off x="8217410" y="4810728"/>
            <a:ext cx="2808144" cy="459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Helvetica Neue"/>
              </a:rPr>
              <a:t>European Environment and Sustainable Development Advisory Councils Network</a:t>
            </a:r>
            <a:endParaRPr lang="ro-RO" sz="1200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07" y="403006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8A0333B3-66B7-42C3-BE56-D2B9122DC83B}"/>
              </a:ext>
            </a:extLst>
          </p:cNvPr>
          <p:cNvSpPr txBox="1">
            <a:spLocks/>
          </p:cNvSpPr>
          <p:nvPr/>
        </p:nvSpPr>
        <p:spPr>
          <a:xfrm>
            <a:off x="362597" y="1975898"/>
            <a:ext cx="11453068" cy="304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o-RO" b="1" dirty="0">
              <a:solidFill>
                <a:srgbClr val="1B458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ECAB91-CF67-8AA5-B8B0-08D048EBBE99}"/>
              </a:ext>
            </a:extLst>
          </p:cNvPr>
          <p:cNvSpPr txBox="1"/>
          <p:nvPr/>
        </p:nvSpPr>
        <p:spPr>
          <a:xfrm>
            <a:off x="3048000" y="312122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800" b="0" i="0" u="none" strike="noStrike" baseline="0" dirty="0">
              <a:solidFill>
                <a:srgbClr val="000000"/>
              </a:solidFill>
              <a:latin typeface="Segoe UI Black" panose="020B0A02040204020203" pitchFamily="34" charset="0"/>
            </a:endParaRPr>
          </a:p>
          <a:p>
            <a:endParaRPr lang="en-US" sz="800" b="0" i="0" u="none" strike="noStrike" baseline="0" dirty="0">
              <a:latin typeface="Segoe UI Black" panose="020B0A02040204020203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CE08D84-8CCF-7D45-3971-3CAD37C86B11}"/>
              </a:ext>
            </a:extLst>
          </p:cNvPr>
          <p:cNvSpPr txBox="1">
            <a:spLocks/>
          </p:cNvSpPr>
          <p:nvPr/>
        </p:nvSpPr>
        <p:spPr bwMode="auto">
          <a:xfrm>
            <a:off x="1834865" y="3427024"/>
            <a:ext cx="8022903" cy="75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o-RO" altLang="en-US" b="1" dirty="0">
                <a:solidFill>
                  <a:srgbClr val="1B458F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Vă mulțumesc pentru atenție!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9C9C49-F6D6-71BE-DE19-7ECAA379F8B6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DE0A33-DF5A-3469-87E3-69EBB87AA8A8}"/>
              </a:ext>
            </a:extLst>
          </p:cNvPr>
          <p:cNvSpPr/>
          <p:nvPr/>
        </p:nvSpPr>
        <p:spPr>
          <a:xfrm>
            <a:off x="1254077" y="1787684"/>
            <a:ext cx="9201822" cy="1333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1B458F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În numele colegilor din </a:t>
            </a:r>
          </a:p>
          <a:p>
            <a:pPr algn="ctr"/>
            <a:r>
              <a:rPr lang="ro-RO" sz="2800" b="1" dirty="0">
                <a:solidFill>
                  <a:srgbClr val="1B458F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Consiliul Consultativ pentru Dezvoltare Durabilă,</a:t>
            </a:r>
          </a:p>
        </p:txBody>
      </p:sp>
    </p:spTree>
    <p:extLst>
      <p:ext uri="{BB962C8B-B14F-4D97-AF65-F5344CB8AC3E}">
        <p14:creationId xmlns:p14="http://schemas.microsoft.com/office/powerpoint/2010/main" val="38598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98" y="1896144"/>
            <a:ext cx="10711706" cy="3892799"/>
          </a:xfrm>
        </p:spPr>
        <p:txBody>
          <a:bodyPr>
            <a:normAutofit/>
          </a:bodyPr>
          <a:lstStyle/>
          <a:p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Constituirea CCDD, rol și atribuții </a:t>
            </a:r>
          </a:p>
          <a:p>
            <a:pPr marL="0" indent="0">
              <a:buNone/>
            </a:pPr>
            <a:endParaRPr lang="ro-RO" sz="22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R="0" algn="l"/>
            <a:r>
              <a:rPr lang="en-US" sz="2200" b="1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CCDD corelate cu </a:t>
            </a:r>
            <a:r>
              <a:rPr lang="en-US" sz="2200" b="1" dirty="0" err="1">
                <a:solidFill>
                  <a:srgbClr val="1B458F"/>
                </a:solidFill>
                <a:latin typeface="Trebuchet MS" panose="020B0603020202020204" pitchFamily="34" charset="0"/>
              </a:rPr>
              <a:t>Proiectul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SIPOCA 613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– România Durabilă</a:t>
            </a:r>
          </a:p>
          <a:p>
            <a:pPr marR="0" algn="l"/>
            <a:endParaRPr lang="ro-RO" sz="22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r>
              <a:rPr lang="en-US" sz="2200" b="1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CCDD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în 2023</a:t>
            </a:r>
          </a:p>
          <a:p>
            <a:endParaRPr lang="ro-RO" sz="22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CCDD în asociații și consilii la nivel internațional în legătură cu dezvoltarea durabilă</a:t>
            </a:r>
          </a:p>
          <a:p>
            <a:endParaRPr lang="ro-RO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6311076-81F9-7F25-31EF-64F4AB48CD59}"/>
              </a:ext>
            </a:extLst>
          </p:cNvPr>
          <p:cNvSpPr txBox="1">
            <a:spLocks/>
          </p:cNvSpPr>
          <p:nvPr/>
        </p:nvSpPr>
        <p:spPr bwMode="auto">
          <a:xfrm>
            <a:off x="6484554" y="1035961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SUMAR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9DA20651-E09F-FDD0-77BB-3048F0E7393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270289" y="-1152856"/>
            <a:ext cx="45719" cy="5485294"/>
            <a:chOff x="0" y="0"/>
            <a:chExt cx="402336" cy="67812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32E724-A855-7FBA-7D32-5B2526320B5B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B713B1E-2672-5E47-0A24-5C00378DD162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92641E-5D15-ABAC-21EF-6C5E5F0A6A3C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BC64D7-3D6C-44C3-44EF-6567E37D123E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6A746C-8C89-0515-E2C4-9284047F7300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5579E6-DA09-C308-FCA5-FFD4F1D619E3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DC91647-6912-6F18-32E1-4D3256CCE806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3D91F-4A7B-F6D5-2C86-219429ABF934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066C84-CAB2-6948-FF25-8A1CB1EBBF4D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466995F-201D-D1DD-C4F0-7E3FF8EA1A91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07DEF0B-087B-E480-1A25-07E1F260E189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3096C2D-1E16-0DD8-E4FA-D56168164886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A4B330-F2C6-A2C0-532C-4AC33F6894BE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FC08EA-7C46-A685-6E5C-A3B5817B1841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659F6C9-0799-6F67-612A-71364C1569B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65C29BA-B2AC-E800-0447-103104E79F8E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079B3C7-1F27-74DC-293A-3C58A476DDFE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94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03196" y="1174388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80" y="1934452"/>
            <a:ext cx="5799979" cy="3334823"/>
          </a:xfrm>
        </p:spPr>
        <p:txBody>
          <a:bodyPr>
            <a:noAutofit/>
          </a:bodyPr>
          <a:lstStyle/>
          <a:p>
            <a:pPr marL="4572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otărârea 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uvernului 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nr.114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din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februarie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2020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privind constituirea 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CCDD</a:t>
            </a:r>
            <a:endParaRPr lang="ro-RO" sz="2200" dirty="0">
              <a:solidFill>
                <a:srgbClr val="1B458F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Decizi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Prim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ministru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lui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nr.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din 19 mai 2020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privind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aprobarea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Regulamentului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organizare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şi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funcţionare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CCDD</a:t>
            </a:r>
          </a:p>
          <a:p>
            <a:pPr marL="4572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Decizi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Prim–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ministru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lui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nr.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372</a:t>
            </a:r>
            <a:r>
              <a:rPr lang="ro-RO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din 1 iulie 2021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privind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numirea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membrilor</a:t>
            </a:r>
            <a:r>
              <a:rPr lang="en-US" sz="2200" dirty="0">
                <a:solidFill>
                  <a:srgbClr val="1B458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CCDD</a:t>
            </a:r>
            <a:endParaRPr lang="en-US" sz="2200" dirty="0">
              <a:solidFill>
                <a:srgbClr val="1B458F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045" y="1077356"/>
            <a:ext cx="1079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1B458F"/>
                </a:solidFill>
                <a:latin typeface="Trebuchet MS" panose="020B0603020202020204" pitchFamily="34" charset="0"/>
              </a:rPr>
              <a:t>Constituirea </a:t>
            </a:r>
            <a:r>
              <a:rPr lang="it-IT" sz="2400" b="1" dirty="0">
                <a:solidFill>
                  <a:srgbClr val="1B458F"/>
                </a:solidFill>
                <a:latin typeface="Trebuchet MS" panose="020B0603020202020204" pitchFamily="34" charset="0"/>
              </a:rPr>
              <a:t>Consiliului Consultativ pentru Dezvoltare Durabilă (CCDD)</a:t>
            </a:r>
            <a:endParaRPr lang="ro-RO" sz="24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C43075-27EE-B6E1-7AAA-93CBBE0DA0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/>
          <a:stretch/>
        </p:blipFill>
        <p:spPr>
          <a:xfrm>
            <a:off x="6992471" y="2015927"/>
            <a:ext cx="4689181" cy="2714872"/>
          </a:xfrm>
          <a:prstGeom prst="rect">
            <a:avLst/>
          </a:prstGeom>
        </p:spPr>
      </p:pic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988EEA1D-A14E-28C8-1AFE-04B3A27FF8AB}"/>
              </a:ext>
            </a:extLst>
          </p:cNvPr>
          <p:cNvSpPr txBox="1">
            <a:spLocks/>
          </p:cNvSpPr>
          <p:nvPr/>
        </p:nvSpPr>
        <p:spPr>
          <a:xfrm>
            <a:off x="6843219" y="4965070"/>
            <a:ext cx="5799979" cy="40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1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Prima ședință CCDD, Palatul Victoria, București, 20.07.2020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9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Sursa foto: Departamentul pentru Dezvoltare Durabilă, Guernul României </a:t>
            </a:r>
            <a:endParaRPr lang="en-US" sz="900" b="1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6" y="1784852"/>
            <a:ext cx="10416988" cy="3740072"/>
          </a:xfrm>
        </p:spPr>
        <p:txBody>
          <a:bodyPr>
            <a:noAutofit/>
          </a:bodyPr>
          <a:lstStyle/>
          <a:p>
            <a:pPr algn="just"/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Consiliul este organizat şi funcţionează pe lângă Departamentul pentru dezvoltare durabilă, Guvernul României</a:t>
            </a:r>
          </a:p>
          <a:p>
            <a:pPr algn="just"/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Oferă consultanţă, suport ştiinţific şi tehnic Departamentului pentru dezvoltare durabilă </a:t>
            </a:r>
          </a:p>
          <a:p>
            <a:pPr algn="just"/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Propune iniţierea şi elaborarea documentelor programatice şi metodologiilor pentru implementarea </a:t>
            </a:r>
            <a:r>
              <a:rPr lang="it-IT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Strategiei naţionale pentru dezvoltarea durabilă a României 2030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(SNDDR 2030)</a:t>
            </a:r>
          </a:p>
          <a:p>
            <a:pPr algn="just"/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Susţine şi încurajează implementarea de bune practici relevante pentru România, cu rezultate pozitive la nivel european şi internaţional, în cadrul </a:t>
            </a:r>
            <a:r>
              <a:rPr lang="pt-BR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mecanismelor administraţiilor publice implicate în procesul de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dezvoltare durabilă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095" y="1134755"/>
            <a:ext cx="508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1B458F"/>
                </a:solidFill>
                <a:latin typeface="Trebuchet MS" panose="020B0603020202020204" pitchFamily="34" charset="0"/>
              </a:rPr>
              <a:t>Rol și Atribuții </a:t>
            </a:r>
          </a:p>
        </p:txBody>
      </p:sp>
    </p:spTree>
    <p:extLst>
      <p:ext uri="{BB962C8B-B14F-4D97-AF65-F5344CB8AC3E}">
        <p14:creationId xmlns:p14="http://schemas.microsoft.com/office/powerpoint/2010/main" val="23511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44" y="2086032"/>
            <a:ext cx="10600861" cy="2164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Reunește 34 de personalități în domeniul lor de activitate, cu expertiză pentru toate cele 17 obiective de dezvoltare durabilă ale Agendei 2030 și reprezintă:</a:t>
            </a:r>
          </a:p>
          <a:p>
            <a:pPr algn="just">
              <a:buFontTx/>
              <a:buChar char="-"/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mediul ştiinţific academic şi de cercetare, </a:t>
            </a:r>
          </a:p>
          <a:p>
            <a:pPr algn="just">
              <a:buFontTx/>
              <a:buChar char="-"/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diplomație,</a:t>
            </a:r>
          </a:p>
          <a:p>
            <a:pPr algn="just">
              <a:buFontTx/>
              <a:buChar char="-"/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comunitatea de afaceri,</a:t>
            </a:r>
          </a:p>
          <a:p>
            <a:pPr algn="just">
              <a:buFontTx/>
              <a:buChar char="-"/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societatea civilă.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8A450A-DC55-B30F-BB2D-10C5CA077471}"/>
              </a:ext>
            </a:extLst>
          </p:cNvPr>
          <p:cNvSpPr/>
          <p:nvPr/>
        </p:nvSpPr>
        <p:spPr>
          <a:xfrm>
            <a:off x="949045" y="1077356"/>
            <a:ext cx="1079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1B458F"/>
                </a:solidFill>
                <a:latin typeface="Trebuchet MS" panose="020B0603020202020204" pitchFamily="34" charset="0"/>
              </a:rPr>
              <a:t>Consiliului Consultativ pentru Dezvoltare Durabilă (CCDD)</a:t>
            </a:r>
            <a:endParaRPr lang="ro-RO" sz="24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DE7BE41-1219-4B46-FC36-55D8C8D02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2" y="4866988"/>
            <a:ext cx="1049822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43" y="1596420"/>
            <a:ext cx="6145696" cy="3954707"/>
          </a:xfrm>
        </p:spPr>
        <p:txBody>
          <a:bodyPr>
            <a:noAutofit/>
          </a:bodyPr>
          <a:lstStyle/>
          <a:p>
            <a:pPr algn="l"/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148960" indent="0" algn="l">
              <a:buNone/>
            </a:pPr>
            <a:r>
              <a:rPr lang="en-US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2021 </a:t>
            </a:r>
          </a:p>
          <a:p>
            <a:r>
              <a:rPr lang="en-US" sz="22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</a:t>
            </a:r>
            <a:r>
              <a:rPr lang="en-US" sz="22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la </a:t>
            </a:r>
            <a:r>
              <a:rPr lang="ro-RO" sz="22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ședințele grupurilor de lucru (GL Social, GL Economie, GL Mediu) pentru </a:t>
            </a:r>
            <a:r>
              <a:rPr lang="en-US" sz="22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elaborarea</a:t>
            </a:r>
            <a:r>
              <a:rPr lang="en-US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2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Planului</a:t>
            </a:r>
            <a:r>
              <a:rPr lang="en-US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ro-RO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Național de A</a:t>
            </a:r>
            <a:r>
              <a:rPr lang="en-US" sz="22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cțiune</a:t>
            </a:r>
            <a:r>
              <a:rPr lang="ro-RO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pentru implementarea</a:t>
            </a:r>
            <a:r>
              <a:rPr lang="en-US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SNDDR 2030</a:t>
            </a:r>
            <a:r>
              <a:rPr lang="ro-RO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(PNA)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endParaRPr lang="en-US" sz="2200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r>
              <a:rPr lang="it-IT" sz="22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Analizarea </a:t>
            </a:r>
            <a:r>
              <a:rPr lang="it-IT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setului de indicatori naționali pentru dezvoltare durabilă 2030</a:t>
            </a:r>
            <a:r>
              <a:rPr lang="ro-RO" sz="22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(INDD 2030),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cu 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I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nstitutului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N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ațional de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S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tatistică</a:t>
            </a:r>
            <a:endParaRPr lang="it-IT" sz="2200" b="1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200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1484B-C2DD-D5E5-3F9E-B02501DF0FDA}"/>
              </a:ext>
            </a:extLst>
          </p:cNvPr>
          <p:cNvSpPr/>
          <p:nvPr/>
        </p:nvSpPr>
        <p:spPr>
          <a:xfrm>
            <a:off x="1009095" y="1134755"/>
            <a:ext cx="1034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en-US" sz="24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CCDD corelate cu </a:t>
            </a:r>
            <a:r>
              <a:rPr lang="en-US" sz="24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Proiectul</a:t>
            </a:r>
            <a:r>
              <a:rPr lang="en-US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SIPOCA 613</a:t>
            </a:r>
            <a:r>
              <a:rPr lang="ro-RO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– România Durabilă</a:t>
            </a:r>
            <a:endParaRPr lang="ro-RO" sz="24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3D86E3-A883-CEA2-F21D-2C9014BA2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01" y="2451814"/>
            <a:ext cx="4474549" cy="2269090"/>
          </a:xfrm>
          <a:prstGeom prst="rect">
            <a:avLst/>
          </a:prstGeom>
        </p:spPr>
      </p:pic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628B8411-8C45-3CF4-9AFB-8307B1B078A5}"/>
              </a:ext>
            </a:extLst>
          </p:cNvPr>
          <p:cNvSpPr txBox="1">
            <a:spLocks/>
          </p:cNvSpPr>
          <p:nvPr/>
        </p:nvSpPr>
        <p:spPr>
          <a:xfrm>
            <a:off x="6983895" y="4841974"/>
            <a:ext cx="4745585" cy="41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1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Prima ședință a grupurilor reunite pentru elaborarea PNA, </a:t>
            </a: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1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Palatul Victoria, București, 19.07.2021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9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Sursa foto: Departamentul pentru Dezvoltare Durabilă, Guernul României </a:t>
            </a:r>
            <a:endParaRPr lang="en-US" sz="900" b="1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134" y="6084210"/>
            <a:ext cx="11013489" cy="186215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900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0" marR="148740" indent="0" algn="l">
              <a:buNone/>
            </a:pPr>
            <a:r>
              <a:rPr lang="en-US" sz="19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19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2022:</a:t>
            </a: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a 2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experți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,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calitate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keynote speaker la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Conferința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internațională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pentru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lansarea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Planului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acțiune</a:t>
            </a:r>
            <a:endParaRPr lang="en-US" sz="2100" b="1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unui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expert la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fiecare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dintre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8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dezbateri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regionale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pentru 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facilita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comunicarea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cu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segmentele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public implicate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implementarea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dezvoltării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durabile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1484B-C2DD-D5E5-3F9E-B02501DF0FDA}"/>
              </a:ext>
            </a:extLst>
          </p:cNvPr>
          <p:cNvSpPr/>
          <p:nvPr/>
        </p:nvSpPr>
        <p:spPr>
          <a:xfrm>
            <a:off x="1009095" y="1134755"/>
            <a:ext cx="1034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en-US" sz="24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CCDD corelate cu </a:t>
            </a:r>
            <a:r>
              <a:rPr lang="en-US" sz="24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Proiectul</a:t>
            </a:r>
            <a:r>
              <a:rPr lang="en-US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SIPOCA 613</a:t>
            </a:r>
            <a:r>
              <a:rPr lang="ro-RO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– România Durabilă</a:t>
            </a:r>
            <a:endParaRPr lang="ro-RO" sz="24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2727D435-CFF0-7CFF-BC07-924C2DD23219}"/>
              </a:ext>
            </a:extLst>
          </p:cNvPr>
          <p:cNvSpPr txBox="1">
            <a:spLocks/>
          </p:cNvSpPr>
          <p:nvPr/>
        </p:nvSpPr>
        <p:spPr>
          <a:xfrm>
            <a:off x="764992" y="1545696"/>
            <a:ext cx="6145696" cy="407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14896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202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2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V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alidarea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INDD 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2030 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</a:rPr>
              <a:t>și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a 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</a:rPr>
              <a:t>mecanismului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de 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</a:rPr>
              <a:t>raportare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la Conferința internațională de lansare a 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PNA 2030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endParaRPr lang="en-US" sz="220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algn="l"/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Participare la dezbateri, în regiunile de dezvoltare ale României,</a:t>
            </a:r>
            <a:r>
              <a:rPr lang="it-IT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despre progresul în implementarea SNDDR 2030</a:t>
            </a:r>
          </a:p>
          <a:p>
            <a:pPr algn="l"/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Realizarea unei publicații de specialitate în domeniul dezvoltării durabile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026CA65-0E24-785E-80A2-CBC882A9A6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5"/>
          <a:stretch/>
        </p:blipFill>
        <p:spPr>
          <a:xfrm>
            <a:off x="7231629" y="2333060"/>
            <a:ext cx="4074314" cy="2582567"/>
          </a:xfrm>
          <a:prstGeom prst="rect">
            <a:avLst/>
          </a:prstGeom>
        </p:spPr>
      </p:pic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292522B0-B256-5ED1-062F-5C755BC2C09A}"/>
              </a:ext>
            </a:extLst>
          </p:cNvPr>
          <p:cNvSpPr txBox="1">
            <a:spLocks/>
          </p:cNvSpPr>
          <p:nvPr/>
        </p:nvSpPr>
        <p:spPr>
          <a:xfrm>
            <a:off x="6979430" y="5015030"/>
            <a:ext cx="4745585" cy="41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1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Conferința internațională de lansare a PNA, București, 23.06.2022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9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Sursa foto: Departamentul pentru Dezvoltare Durabilă, Guernul României </a:t>
            </a:r>
            <a:endParaRPr lang="en-US" sz="900" b="1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134" y="6084210"/>
            <a:ext cx="11013489" cy="186215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900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0" marR="148740" indent="0" algn="l">
              <a:buNone/>
            </a:pPr>
            <a:r>
              <a:rPr lang="en-US" sz="19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19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2022:</a:t>
            </a: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a 2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experți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,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calitate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keynote speaker la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Conferința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internațională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pentru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lansarea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Planului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acțiune</a:t>
            </a:r>
            <a:endParaRPr lang="en-US" sz="2100" b="1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unui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expert la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fiecare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dintre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8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dezbateri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regionale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pentru 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facilita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comunicarea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cu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segmentele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public implicate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implementarea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dezvoltării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durabile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2727D435-CFF0-7CFF-BC07-924C2DD23219}"/>
              </a:ext>
            </a:extLst>
          </p:cNvPr>
          <p:cNvSpPr txBox="1">
            <a:spLocks/>
          </p:cNvSpPr>
          <p:nvPr/>
        </p:nvSpPr>
        <p:spPr>
          <a:xfrm>
            <a:off x="1009095" y="1627819"/>
            <a:ext cx="10540811" cy="4048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Implicare în proiectarea 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Centrul de Excelență pentru administrația publică în domeniul dezvoltării durabile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(CExDD)</a:t>
            </a:r>
          </a:p>
          <a:p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Analize ale progresului înregistrat în implementarea SNDDR 2030 </a:t>
            </a:r>
          </a:p>
          <a:p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Identificare și diseminare de bune practici pentru facilitarea implementării principiilor dezvoltării durabile în toate domeniile de activitate, recomandăi de politici publice</a:t>
            </a:r>
          </a:p>
          <a:p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Participare la elaborarea raportului anual privind progresele în implementarea SNDDR 2030</a:t>
            </a:r>
          </a:p>
          <a:p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Participare la elaborarea Raportului Național Voluntar de țară privind implementarea Agendei 2030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1AE3D6-EF56-02C8-C9F7-5B66A4CE75D9}"/>
              </a:ext>
            </a:extLst>
          </p:cNvPr>
          <p:cNvSpPr/>
          <p:nvPr/>
        </p:nvSpPr>
        <p:spPr>
          <a:xfrm>
            <a:off x="1009095" y="1134755"/>
            <a:ext cx="1034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en-US" sz="24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CCDD </a:t>
            </a:r>
            <a:r>
              <a:rPr lang="ro-RO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prevăzute pentru 2023</a:t>
            </a:r>
            <a:endParaRPr lang="ro-RO" sz="24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4" y="353719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795B4EC-559A-521F-8E98-F882B7EA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134" y="6084210"/>
            <a:ext cx="11013489" cy="186215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900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0" marR="148740" indent="0" algn="l">
              <a:buNone/>
            </a:pPr>
            <a:r>
              <a:rPr lang="en-US" sz="19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Activități</a:t>
            </a:r>
            <a:r>
              <a:rPr lang="en-US" sz="19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2022:</a:t>
            </a: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a 2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experți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,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calitate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keynote speaker la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Conferința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internațională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pentru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lansarea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Planului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acțiune</a:t>
            </a:r>
            <a:endParaRPr lang="en-US" sz="2100" b="1" i="0" u="none" strike="noStrike" baseline="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R="0" algn="l"/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Participarea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unui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expert la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fiecare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dintre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8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dezbateri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100" b="1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regionale</a:t>
            </a:r>
            <a:r>
              <a:rPr lang="en-US" sz="21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pentru a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facilita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comunicarea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cu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segmentele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de public implicate în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implementarea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dezvoltării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1900" i="0" u="none" strike="noStrike" baseline="0" dirty="0" err="1">
                <a:solidFill>
                  <a:srgbClr val="1B458F"/>
                </a:solidFill>
                <a:latin typeface="Trebuchet MS" panose="020B0603020202020204" pitchFamily="34" charset="0"/>
              </a:rPr>
              <a:t>durabile</a:t>
            </a:r>
            <a:r>
              <a:rPr lang="en-US" sz="1900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1EBAA-E468-3D53-C05D-D2F4CDDCA76D}"/>
              </a:ext>
            </a:extLst>
          </p:cNvPr>
          <p:cNvSpPr/>
          <p:nvPr/>
        </p:nvSpPr>
        <p:spPr>
          <a:xfrm>
            <a:off x="8740347" y="5665008"/>
            <a:ext cx="2848457" cy="600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Consiliul Consultativ pentru Dezvoltare Durabilă</a:t>
            </a:r>
            <a:endParaRPr lang="ro-RO" sz="1400" dirty="0"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1484B-C2DD-D5E5-3F9E-B02501DF0FDA}"/>
              </a:ext>
            </a:extLst>
          </p:cNvPr>
          <p:cNvSpPr/>
          <p:nvPr/>
        </p:nvSpPr>
        <p:spPr>
          <a:xfrm>
            <a:off x="1009095" y="1134755"/>
            <a:ext cx="1034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ro-RO" sz="2400" b="1" i="0" u="none" strike="noStrike" baseline="0" dirty="0">
                <a:solidFill>
                  <a:srgbClr val="1B458F"/>
                </a:solidFill>
                <a:latin typeface="Trebuchet MS" panose="020B0603020202020204" pitchFamily="34" charset="0"/>
              </a:rPr>
              <a:t>Vizibilitate și reprezentare internațională</a:t>
            </a:r>
            <a:endParaRPr lang="ro-RO" sz="24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292522B0-B256-5ED1-062F-5C755BC2C09A}"/>
              </a:ext>
            </a:extLst>
          </p:cNvPr>
          <p:cNvSpPr txBox="1">
            <a:spLocks/>
          </p:cNvSpPr>
          <p:nvPr/>
        </p:nvSpPr>
        <p:spPr>
          <a:xfrm>
            <a:off x="6979430" y="5015030"/>
            <a:ext cx="4745585" cy="41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1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Conferința Anuală EEAC, Helsinki, 14 septembrie 2022</a:t>
            </a: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o-RO" sz="9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Sursa foto: CCDD</a:t>
            </a:r>
            <a:endParaRPr lang="en-US" sz="900" b="1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0348DEE4-8A08-A193-7D17-9DB72D0C353E}"/>
              </a:ext>
            </a:extLst>
          </p:cNvPr>
          <p:cNvSpPr txBox="1">
            <a:spLocks/>
          </p:cNvSpPr>
          <p:nvPr/>
        </p:nvSpPr>
        <p:spPr>
          <a:xfrm>
            <a:off x="764992" y="1545696"/>
            <a:ext cx="6145696" cy="407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14896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202</a:t>
            </a:r>
            <a:r>
              <a:rPr lang="ro-RO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2</a:t>
            </a:r>
            <a:r>
              <a:rPr lang="en-US" sz="2200" b="1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endParaRPr lang="ro-RO" sz="2200" b="1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280988" marR="0" indent="-280988" algn="just">
              <a:spcBef>
                <a:spcPts val="0"/>
              </a:spcBef>
              <a:spcAft>
                <a:spcPts val="600"/>
              </a:spcAft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Participare la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ESDN Conference 2022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- </a:t>
            </a:r>
            <a:r>
              <a:rPr lang="en-US" sz="2200" i="1" dirty="0">
                <a:solidFill>
                  <a:srgbClr val="1B458F"/>
                </a:solidFill>
                <a:latin typeface="Trebuchet MS" panose="020B0603020202020204" pitchFamily="34" charset="0"/>
              </a:rPr>
              <a:t>Europe’s Position as Leading Change Agent against the Triple Planetary Crisis – Climate Change, Biodiversity Loss and Pollution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, București, 4-5 octombrie </a:t>
            </a:r>
            <a:r>
              <a:rPr lang="ro-RO" sz="2200" dirty="0" smtClean="0">
                <a:solidFill>
                  <a:srgbClr val="1B458F"/>
                </a:solidFill>
                <a:latin typeface="Trebuchet MS" panose="020B0603020202020204" pitchFamily="34" charset="0"/>
              </a:rPr>
              <a:t>2022</a:t>
            </a:r>
            <a:endParaRPr lang="ro-RO" sz="220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o-RO" sz="2200" dirty="0">
              <a:solidFill>
                <a:srgbClr val="1B458F"/>
              </a:solidFill>
              <a:latin typeface="Trebuchet MS" panose="020B0603020202020204" pitchFamily="34" charset="0"/>
            </a:endParaRPr>
          </a:p>
          <a:p>
            <a:pPr marL="280988" marR="0" indent="-280988" algn="just">
              <a:spcBef>
                <a:spcPts val="0"/>
              </a:spcBef>
              <a:spcAft>
                <a:spcPts val="600"/>
              </a:spcAft>
            </a:pP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Participare la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EEAC Annual Conference –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The Critical Decade of Action: </a:t>
            </a:r>
            <a:r>
              <a:rPr lang="en-US" sz="2200" dirty="0" err="1">
                <a:solidFill>
                  <a:srgbClr val="1B458F"/>
                </a:solidFill>
                <a:latin typeface="Trebuchet MS" panose="020B0603020202020204" pitchFamily="34" charset="0"/>
              </a:rPr>
              <a:t>Mobilising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 Sustainability Transformation in Europe”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, </a:t>
            </a:r>
            <a:r>
              <a:rPr lang="en-US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Helsinki</a:t>
            </a:r>
            <a:r>
              <a:rPr lang="ro-RO" sz="2200" dirty="0">
                <a:solidFill>
                  <a:srgbClr val="1B458F"/>
                </a:solidFill>
                <a:latin typeface="Trebuchet MS" panose="020B0603020202020204" pitchFamily="34" charset="0"/>
              </a:rPr>
              <a:t>, 14-15 septembrie 2022</a:t>
            </a:r>
          </a:p>
          <a:p>
            <a:endParaRPr lang="ro-RO" sz="2200" dirty="0">
              <a:solidFill>
                <a:srgbClr val="1B458F"/>
              </a:solidFill>
              <a:latin typeface="Trebuchet MS" panose="020B0603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0B6AEF2-976F-7265-66E3-4F7EB4135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44" y="1811894"/>
            <a:ext cx="4086064" cy="30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28818</TotalTime>
  <Words>987</Words>
  <Application>Microsoft Office PowerPoint</Application>
  <PresentationFormat>Widescreen</PresentationFormat>
  <Paragraphs>136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Cambria Math</vt:lpstr>
      <vt:lpstr>Helvetica Neue</vt:lpstr>
      <vt:lpstr>Segoe UI Black</vt:lpstr>
      <vt:lpstr>Segoe UI Light</vt:lpstr>
      <vt:lpstr>Segoe UI Semibold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Cornel BERTEA HANGANU</dc:creator>
  <cp:lastModifiedBy>Adriana.Minca</cp:lastModifiedBy>
  <cp:revision>294</cp:revision>
  <cp:lastPrinted>2022-06-22T14:48:16Z</cp:lastPrinted>
  <dcterms:created xsi:type="dcterms:W3CDTF">2019-04-23T07:02:21Z</dcterms:created>
  <dcterms:modified xsi:type="dcterms:W3CDTF">2023-01-11T14:47:48Z</dcterms:modified>
</cp:coreProperties>
</file>