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2"/>
    <p:sldId id="426" r:id="rId3"/>
    <p:sldId id="656" r:id="rId4"/>
    <p:sldId id="652" r:id="rId5"/>
    <p:sldId id="657" r:id="rId6"/>
    <p:sldId id="660" r:id="rId7"/>
    <p:sldId id="658" r:id="rId8"/>
    <p:sldId id="659" r:id="rId9"/>
    <p:sldId id="661" r:id="rId10"/>
    <p:sldId id="662" r:id="rId11"/>
    <p:sldId id="654" r:id="rId12"/>
    <p:sldId id="453" r:id="rId13"/>
  </p:sldIdLst>
  <p:sldSz cx="12190413" cy="6858000"/>
  <p:notesSz cx="9929813" cy="6797675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ＭＳ Ｐゴシック" panose="020B0600070205080204" pitchFamily="34" charset="-128"/>
      <p:regular r:id="rId26"/>
    </p:embeddedFont>
    <p:embeddedFont>
      <p:font typeface="Arial Unicode MS" panose="020B0604020202020204" charset="0"/>
      <p:regular r:id="rId27"/>
    </p:embeddedFont>
    <p:embeddedFont>
      <p:font typeface="Bebas Neue" panose="020B0506020202020201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CECFF"/>
    <a:srgbClr val="7F7F7F"/>
    <a:srgbClr val="99CCFF"/>
    <a:srgbClr val="B2B2B2"/>
    <a:srgbClr val="595959"/>
    <a:srgbClr val="404040"/>
    <a:srgbClr val="E1E1E1"/>
    <a:srgbClr val="262626"/>
    <a:srgbClr val="29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71168" autoAdjust="0"/>
  </p:normalViewPr>
  <p:slideViewPr>
    <p:cSldViewPr snapToGrid="0" snapToObjects="1" showGuides="1">
      <p:cViewPr varScale="1">
        <p:scale>
          <a:sx n="50" d="100"/>
          <a:sy n="50" d="100"/>
        </p:scale>
        <p:origin x="1388" y="2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1542" y="120"/>
      </p:cViewPr>
      <p:guideLst>
        <p:guide orient="horz" pos="2141"/>
        <p:guide pos="312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/>
          <p:cNvSpPr>
            <a:spLocks noGrp="1"/>
          </p:cNvSpPr>
          <p:nvPr>
            <p:ph type="ftr" sz="quarter" idx="2"/>
          </p:nvPr>
        </p:nvSpPr>
        <p:spPr>
          <a:xfrm>
            <a:off x="0" y="6396237"/>
            <a:ext cx="7297500" cy="401438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3"/>
          </p:nvPr>
        </p:nvSpPr>
        <p:spPr>
          <a:xfrm>
            <a:off x="7844813" y="6396237"/>
            <a:ext cx="2085000" cy="401438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320675"/>
            <a:ext cx="4567238" cy="2568575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21249" y="3157975"/>
            <a:ext cx="8887313" cy="302416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396237"/>
            <a:ext cx="7297500" cy="401438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844813" y="6396237"/>
            <a:ext cx="2085000" cy="401438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749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69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60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ODD 6 T3 </a:t>
            </a:r>
            <a:r>
              <a:rPr lang="en-GB" dirty="0" err="1"/>
              <a:t>Conectarea</a:t>
            </a:r>
            <a:r>
              <a:rPr lang="en-GB" dirty="0"/>
              <a:t> </a:t>
            </a:r>
            <a:r>
              <a:rPr lang="en-GB" dirty="0" err="1"/>
              <a:t>gospodăriilor</a:t>
            </a:r>
            <a:r>
              <a:rPr lang="en-GB" dirty="0"/>
              <a:t> </a:t>
            </a:r>
            <a:r>
              <a:rPr lang="en-GB" dirty="0" err="1"/>
              <a:t>populației</a:t>
            </a:r>
            <a:r>
              <a:rPr lang="en-GB" dirty="0"/>
              <a:t> din </a:t>
            </a:r>
            <a:r>
              <a:rPr lang="en-GB" dirty="0" err="1"/>
              <a:t>orașe</a:t>
            </a:r>
            <a:r>
              <a:rPr lang="en-GB" dirty="0"/>
              <a:t>, </a:t>
            </a:r>
            <a:r>
              <a:rPr lang="en-GB" dirty="0" err="1"/>
              <a:t>comune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sate </a:t>
            </a:r>
            <a:r>
              <a:rPr lang="en-GB" dirty="0" err="1"/>
              <a:t>compacte</a:t>
            </a:r>
            <a:r>
              <a:rPr lang="en-GB" dirty="0"/>
              <a:t> la </a:t>
            </a:r>
            <a:r>
              <a:rPr lang="en-GB" dirty="0" err="1"/>
              <a:t>rețeaua</a:t>
            </a:r>
            <a:r>
              <a:rPr lang="en-GB" dirty="0"/>
              <a:t> de </a:t>
            </a:r>
            <a:r>
              <a:rPr lang="en-GB" dirty="0" err="1"/>
              <a:t>apă</a:t>
            </a:r>
            <a:r>
              <a:rPr lang="en-GB" dirty="0"/>
              <a:t> </a:t>
            </a:r>
            <a:r>
              <a:rPr lang="en-GB" dirty="0" err="1"/>
              <a:t>potabilă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canalizare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proporție</a:t>
            </a:r>
            <a:r>
              <a:rPr lang="en-GB" dirty="0"/>
              <a:t> de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puțin</a:t>
            </a:r>
            <a:r>
              <a:rPr lang="en-GB" dirty="0"/>
              <a:t> 90%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28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7.4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en-GB" dirty="0" err="1"/>
              <a:t>ponderii</a:t>
            </a:r>
            <a:r>
              <a:rPr lang="en-GB" dirty="0"/>
              <a:t> </a:t>
            </a:r>
            <a:r>
              <a:rPr lang="en-GB" dirty="0" err="1"/>
              <a:t>surselor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regenerabilă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combustibililor</a:t>
            </a:r>
            <a:r>
              <a:rPr lang="en-GB" dirty="0"/>
              <a:t> cu </a:t>
            </a:r>
            <a:r>
              <a:rPr lang="en-GB" dirty="0" err="1"/>
              <a:t>conținut</a:t>
            </a:r>
            <a:r>
              <a:rPr lang="en-GB" dirty="0"/>
              <a:t> </a:t>
            </a:r>
            <a:r>
              <a:rPr lang="en-GB" dirty="0" err="1"/>
              <a:t>scăzut</a:t>
            </a:r>
            <a:r>
              <a:rPr lang="en-GB" dirty="0"/>
              <a:t> de carbon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sectorul</a:t>
            </a:r>
            <a:r>
              <a:rPr lang="en-GB" dirty="0"/>
              <a:t> </a:t>
            </a:r>
            <a:r>
              <a:rPr lang="en-GB" dirty="0" err="1"/>
              <a:t>transporturilor</a:t>
            </a:r>
            <a:r>
              <a:rPr lang="en-GB" dirty="0"/>
              <a:t> (</a:t>
            </a:r>
            <a:r>
              <a:rPr lang="en-GB" dirty="0" err="1"/>
              <a:t>autovehicule</a:t>
            </a:r>
            <a:r>
              <a:rPr lang="en-GB" dirty="0"/>
              <a:t> </a:t>
            </a:r>
            <a:r>
              <a:rPr lang="en-GB" dirty="0" err="1"/>
              <a:t>electrice</a:t>
            </a:r>
            <a:r>
              <a:rPr lang="en-GB" dirty="0"/>
              <a:t>), </a:t>
            </a:r>
            <a:r>
              <a:rPr lang="en-GB" dirty="0" err="1"/>
              <a:t>inclusiv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</a:t>
            </a:r>
            <a:r>
              <a:rPr lang="en-GB" dirty="0" err="1"/>
              <a:t>alternativi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15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Impactul</a:t>
            </a:r>
            <a:r>
              <a:rPr lang="en-GB" dirty="0"/>
              <a:t> f mare</a:t>
            </a:r>
          </a:p>
          <a:p>
            <a:endParaRPr lang="en-GB" dirty="0"/>
          </a:p>
          <a:p>
            <a:r>
              <a:rPr lang="pt-BR" dirty="0"/>
              <a:t>3.10 Reducerea consumului de substante nocive.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26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3.2 </a:t>
            </a:r>
            <a:r>
              <a:rPr lang="en-GB" dirty="0" err="1"/>
              <a:t>Digitalizarea</a:t>
            </a:r>
            <a:r>
              <a:rPr lang="en-GB" dirty="0"/>
              <a:t> </a:t>
            </a:r>
            <a:r>
              <a:rPr lang="en-GB" dirty="0" err="1"/>
              <a:t>completă</a:t>
            </a:r>
            <a:r>
              <a:rPr lang="en-GB" dirty="0"/>
              <a:t> a </a:t>
            </a:r>
            <a:r>
              <a:rPr lang="en-GB" dirty="0" err="1"/>
              <a:t>sistemului</a:t>
            </a:r>
            <a:r>
              <a:rPr lang="en-GB" dirty="0"/>
              <a:t> de </a:t>
            </a:r>
            <a:r>
              <a:rPr lang="en-GB" dirty="0" err="1"/>
              <a:t>sănătate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, implicit </a:t>
            </a:r>
            <a:r>
              <a:rPr lang="en-GB" dirty="0" err="1"/>
              <a:t>eliminarea</a:t>
            </a:r>
            <a:r>
              <a:rPr lang="en-GB" dirty="0"/>
              <a:t> </a:t>
            </a:r>
            <a:r>
              <a:rPr lang="en-GB" dirty="0" err="1"/>
              <a:t>documentelor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registrelor</a:t>
            </a:r>
            <a:r>
              <a:rPr lang="en-GB" dirty="0"/>
              <a:t> hard copy,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eficientiza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facilita</a:t>
            </a:r>
            <a:r>
              <a:rPr lang="en-GB" dirty="0"/>
              <a:t> </a:t>
            </a:r>
            <a:r>
              <a:rPr lang="en-GB" dirty="0" err="1"/>
              <a:t>intervențiile</a:t>
            </a:r>
            <a:r>
              <a:rPr lang="en-GB" dirty="0"/>
              <a:t> </a:t>
            </a:r>
            <a:r>
              <a:rPr lang="en-GB" dirty="0" err="1"/>
              <a:t>medicale</a:t>
            </a:r>
            <a:r>
              <a:rPr lang="en-GB" dirty="0"/>
              <a:t>,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asigura</a:t>
            </a:r>
            <a:r>
              <a:rPr lang="en-GB" dirty="0"/>
              <a:t> </a:t>
            </a:r>
            <a:r>
              <a:rPr lang="en-GB" dirty="0" err="1"/>
              <a:t>populației</a:t>
            </a:r>
            <a:r>
              <a:rPr lang="en-GB" dirty="0"/>
              <a:t> </a:t>
            </a:r>
            <a:r>
              <a:rPr lang="en-GB" dirty="0" err="1"/>
              <a:t>accesul</a:t>
            </a:r>
            <a:r>
              <a:rPr lang="en-GB" dirty="0"/>
              <a:t> rapid la </a:t>
            </a:r>
            <a:r>
              <a:rPr lang="en-GB" dirty="0" err="1"/>
              <a:t>servicii</a:t>
            </a:r>
            <a:r>
              <a:rPr lang="en-GB" dirty="0"/>
              <a:t> </a:t>
            </a:r>
            <a:r>
              <a:rPr lang="en-GB" dirty="0" err="1"/>
              <a:t>medicale</a:t>
            </a:r>
            <a:r>
              <a:rPr lang="en-GB" dirty="0"/>
              <a:t> de </a:t>
            </a:r>
            <a:r>
              <a:rPr lang="en-GB" dirty="0" err="1"/>
              <a:t>calitate</a:t>
            </a:r>
            <a:r>
              <a:rPr lang="en-GB" dirty="0"/>
              <a:t>, la </a:t>
            </a:r>
            <a:r>
              <a:rPr lang="en-GB" dirty="0" err="1"/>
              <a:t>tratamente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medicamente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monitorizarea</a:t>
            </a:r>
            <a:r>
              <a:rPr lang="en-GB" dirty="0"/>
              <a:t> </a:t>
            </a:r>
            <a:r>
              <a:rPr lang="en-GB" dirty="0" err="1"/>
              <a:t>eficientă</a:t>
            </a:r>
            <a:r>
              <a:rPr lang="en-GB" dirty="0"/>
              <a:t> a </a:t>
            </a:r>
            <a:r>
              <a:rPr lang="en-GB" dirty="0" err="1"/>
              <a:t>nevoilor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91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Impactul</a:t>
            </a:r>
            <a:r>
              <a:rPr lang="en-GB" dirty="0"/>
              <a:t> f mare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71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58176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Bar"/>
          <p:cNvSpPr/>
          <p:nvPr userDrawn="1"/>
        </p:nvSpPr>
        <p:spPr bwMode="ltGray">
          <a:xfrm>
            <a:off x="0" y="5816600"/>
            <a:ext cx="12190413" cy="1044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055206" y="0"/>
            <a:ext cx="10080000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1055206" y="3744000"/>
            <a:ext cx="10080000" cy="2070000"/>
          </a:xfrm>
        </p:spPr>
        <p:txBody>
          <a:bodyPr/>
          <a:lstStyle>
            <a:lvl1pPr marL="0" indent="0" algn="l">
              <a:buNone/>
              <a:defRPr sz="4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5B9C7B6-61CE-4ED9-B353-518BE53E2E53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00" y="15120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2"/>
          <p:cNvSpPr>
            <a:spLocks noGrp="1"/>
          </p:cNvSpPr>
          <p:nvPr>
            <p:ph sz="quarter" idx="4"/>
          </p:nvPr>
        </p:nvSpPr>
        <p:spPr bwMode="gray">
          <a:xfrm>
            <a:off x="6310800" y="15120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3"/>
          <p:cNvSpPr>
            <a:spLocks noGrp="1"/>
          </p:cNvSpPr>
          <p:nvPr>
            <p:ph sz="half" idx="15"/>
          </p:nvPr>
        </p:nvSpPr>
        <p:spPr bwMode="gray">
          <a:xfrm>
            <a:off x="540000" y="38772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4"/>
          <p:cNvSpPr>
            <a:spLocks noGrp="1"/>
          </p:cNvSpPr>
          <p:nvPr>
            <p:ph sz="quarter" idx="17"/>
          </p:nvPr>
        </p:nvSpPr>
        <p:spPr bwMode="gray">
          <a:xfrm>
            <a:off x="6310800" y="38772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4DBE026-386D-4983-A0C8-7F4B4159A61D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084000"/>
            <a:ext cx="900000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 bwMode="gray">
          <a:xfrm>
            <a:off x="540000" y="1512000"/>
            <a:ext cx="11109600" cy="15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45126"/>
            <a:ext cx="12190413" cy="341287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F2FF900-CB98-45AF-A210-4D324C095F35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A846698-25B0-4129-AD40-C2D259FEE8BD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A846698-25B0-4129-AD40-C2D259FEE8BD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CE22D44-BF39-4F8B-97CF-2789D397621F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18A4A7F-0628-46B2-A002-2236A071C643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Agenda"/>
          <p:cNvSpPr>
            <a:spLocks noGrp="1"/>
          </p:cNvSpPr>
          <p:nvPr>
            <p:ph type="body" sz="quarter" idx="15"/>
          </p:nvPr>
        </p:nvSpPr>
        <p:spPr bwMode="gray">
          <a:xfrm>
            <a:off x="7802013" y="0"/>
            <a:ext cx="4388400" cy="6858000"/>
          </a:xfrm>
          <a:solidFill>
            <a:schemeClr val="accent1">
              <a:lumMod val="75000"/>
              <a:alpha val="80000"/>
            </a:schemeClr>
          </a:solidFill>
        </p:spPr>
        <p:txBody>
          <a:bodyPr lIns="540000" tIns="1512000" rIns="540000" bIns="1080000"/>
          <a:lstStyle>
            <a:lvl1pPr marL="360000" indent="-360000">
              <a:lnSpc>
                <a:spcPct val="80000"/>
              </a:lnSpc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1pPr>
            <a:lvl2pPr marL="907200" indent="-457200"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2pPr>
            <a:lvl3pPr marL="1152900" indent="-342900">
              <a:buFont typeface="+mj-lt"/>
              <a:buAutoNum type="arabicPeriod"/>
              <a:defRPr sz="2400">
                <a:solidFill>
                  <a:schemeClr val="bg1"/>
                </a:solidFill>
                <a:latin typeface="Bebas Neue" panose="020B0506020202020201" pitchFamily="34" charset="0"/>
              </a:defRPr>
            </a:lvl3pPr>
            <a:lvl4pPr marL="151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4pPr>
            <a:lvl5pPr marL="187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99A833-F9BF-4C22-B5D2-50196CC69396}" type="datetime1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6AAF80-12B8-4EDB-95D5-41BA93DEED74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6AAF80-12B8-4EDB-95D5-41BA93DEED74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86600" y="0"/>
            <a:ext cx="78038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34164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34164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3308448-C78B-4FA8-BDAB-795D4EFAE105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66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 bwMode="gray">
          <a:xfrm>
            <a:off x="82332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3308448-C78B-4FA8-BDAB-795D4EFAE105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53388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00" y="1872000"/>
            <a:ext cx="53388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BC8BCCC-7F4C-4B99-B0CB-12F08A644C5B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084000"/>
            <a:ext cx="900000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56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3"/>
          <p:cNvSpPr>
            <a:spLocks noGrp="1"/>
          </p:cNvSpPr>
          <p:nvPr>
            <p:ph sz="quarter" idx="15"/>
          </p:nvPr>
        </p:nvSpPr>
        <p:spPr bwMode="gray">
          <a:xfrm>
            <a:off x="6165600" y="187200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89784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4"/>
          <p:cNvSpPr>
            <a:spLocks noGrp="1"/>
          </p:cNvSpPr>
          <p:nvPr>
            <p:ph sz="quarter" idx="4"/>
          </p:nvPr>
        </p:nvSpPr>
        <p:spPr bwMode="gray">
          <a:xfrm>
            <a:off x="8978400" y="187200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165600" y="37332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7"/>
          <p:cNvSpPr>
            <a:spLocks noGrp="1"/>
          </p:cNvSpPr>
          <p:nvPr>
            <p:ph sz="quarter" idx="23"/>
          </p:nvPr>
        </p:nvSpPr>
        <p:spPr bwMode="gray">
          <a:xfrm>
            <a:off x="6165600" y="409305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8400" y="37332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Content 8"/>
          <p:cNvSpPr>
            <a:spLocks noGrp="1"/>
          </p:cNvSpPr>
          <p:nvPr>
            <p:ph sz="quarter" idx="21"/>
          </p:nvPr>
        </p:nvSpPr>
        <p:spPr bwMode="gray">
          <a:xfrm>
            <a:off x="8978400" y="409305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45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 bwMode="gray">
          <a:xfrm>
            <a:off x="10209600" y="6084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57C47FA-3FA2-417F-8B4A-F37D51F3C39F}" type="datetime1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48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90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702" r:id="rId4"/>
    <p:sldLayoutId id="2147483650" r:id="rId5"/>
    <p:sldLayoutId id="2147483821" r:id="rId6"/>
    <p:sldLayoutId id="2147483667" r:id="rId7"/>
    <p:sldLayoutId id="2147483822" r:id="rId8"/>
    <p:sldLayoutId id="2147483819" r:id="rId9"/>
    <p:sldLayoutId id="2147483714" r:id="rId10"/>
    <p:sldLayoutId id="2147483675" r:id="rId11"/>
    <p:sldLayoutId id="2147483666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AADCE11F-51DF-484B-A936-45441786E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 b="12808"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415C5AA6-5B54-FC45-B62D-269E0558A1F4}"/>
              </a:ext>
            </a:extLst>
          </p:cNvPr>
          <p:cNvSpPr/>
          <p:nvPr/>
        </p:nvSpPr>
        <p:spPr bwMode="gray">
          <a:xfrm>
            <a:off x="-1" y="-1"/>
            <a:ext cx="12190413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36" tIns="35436" rIns="35436" bIns="35436" rtlCol="0" anchor="ctr"/>
          <a:lstStyle/>
          <a:p>
            <a:pPr algn="ctr" defTabSz="901602">
              <a:lnSpc>
                <a:spcPct val="90000"/>
              </a:lnSpc>
              <a:spcAft>
                <a:spcPts val="1000"/>
              </a:spcAft>
            </a:pPr>
            <a:endParaRPr lang="en-US" sz="1900" dirty="0">
              <a:solidFill>
                <a:prstClr val="white"/>
              </a:solidFill>
            </a:endParaRPr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7A01D038-B9A0-6E49-A81E-E05AF2F56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3103"/>
              </p:ext>
            </p:extLst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Photo Editor Photo" r:id="rId5" imgW="3733800" imgH="3733800" progId="MSPhotoEd.3">
                  <p:embed/>
                </p:oleObj>
              </mc:Choice>
              <mc:Fallback>
                <p:oleObj name="Photo Editor Photo" r:id="rId5" imgW="3733800" imgH="3733800" progId="MSPhotoEd.3">
                  <p:embed/>
                  <p:pic>
                    <p:nvPicPr>
                      <p:cNvPr id="18" name="Object 21">
                        <a:extLst>
                          <a:ext uri="{FF2B5EF4-FFF2-40B4-BE49-F238E27FC236}">
                            <a16:creationId xmlns:a16="http://schemas.microsoft.com/office/drawing/2014/main" id="{6318A04D-469F-0944-8AAD-1ADC14D7C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593CE5-1031-BF44-A3A3-14638DD9296C}"/>
              </a:ext>
            </a:extLst>
          </p:cNvPr>
          <p:cNvSpPr/>
          <p:nvPr/>
        </p:nvSpPr>
        <p:spPr>
          <a:xfrm>
            <a:off x="2185639" y="956011"/>
            <a:ext cx="8006576" cy="2512019"/>
          </a:xfrm>
          <a:prstGeom prst="roundRect">
            <a:avLst>
              <a:gd name="adj" fmla="val 498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46F5C1BB-15CE-DA43-8E90-3A3860EE069E}"/>
              </a:ext>
            </a:extLst>
          </p:cNvPr>
          <p:cNvSpPr txBox="1">
            <a:spLocks/>
          </p:cNvSpPr>
          <p:nvPr/>
        </p:nvSpPr>
        <p:spPr bwMode="gray">
          <a:xfrm>
            <a:off x="2642839" y="1278672"/>
            <a:ext cx="7872761" cy="24123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România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Durabilă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 –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Dezvoltarea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cadrului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strategic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şi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instituţional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pentru</a:t>
            </a:r>
            <a:endParaRPr lang="en-US" altLang="ro-RO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implementarea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Strategiei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Naţionale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pentru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Dezvoltarea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României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2030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4654485-E23B-C749-AE95-4EB7880043FC}"/>
              </a:ext>
            </a:extLst>
          </p:cNvPr>
          <p:cNvSpPr txBox="1">
            <a:spLocks/>
          </p:cNvSpPr>
          <p:nvPr/>
        </p:nvSpPr>
        <p:spPr bwMode="gray">
          <a:xfrm>
            <a:off x="6043962" y="5531005"/>
            <a:ext cx="6146451" cy="112627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Carmen ROMANIUC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Direcţia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General</a:t>
            </a:r>
            <a:r>
              <a:rPr lang="en-US" altLang="ro-RO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ă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Statistic</a:t>
            </a:r>
            <a:r>
              <a:rPr lang="en-US" altLang="ro-RO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Economic</a:t>
            </a:r>
            <a:r>
              <a:rPr lang="en-US" altLang="ro-RO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ă</a:t>
            </a:r>
            <a:r>
              <a:rPr lang="en-US" altLang="ro-RO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INS, </a:t>
            </a:r>
            <a:r>
              <a:rPr lang="en-US" sz="2800" dirty="0" err="1" smtClean="0">
                <a:solidFill>
                  <a:schemeClr val="bg1"/>
                </a:solidFill>
              </a:rPr>
              <a:t>Ianuarie</a:t>
            </a:r>
            <a:r>
              <a:rPr lang="en-US" sz="2800" dirty="0" smtClean="0">
                <a:solidFill>
                  <a:schemeClr val="bg1"/>
                </a:solidFill>
              </a:rPr>
              <a:t> 2023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DFF21-5894-F345-8894-583F1626037C}"/>
              </a:ext>
            </a:extLst>
          </p:cNvPr>
          <p:cNvSpPr/>
          <p:nvPr/>
        </p:nvSpPr>
        <p:spPr>
          <a:xfrm>
            <a:off x="4481861" y="3592286"/>
            <a:ext cx="3156857" cy="421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700381-7D4D-3B41-A54B-149B29A91EF8}"/>
              </a:ext>
            </a:extLst>
          </p:cNvPr>
          <p:cNvSpPr/>
          <p:nvPr/>
        </p:nvSpPr>
        <p:spPr>
          <a:xfrm>
            <a:off x="4449205" y="3603172"/>
            <a:ext cx="3376358" cy="410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GB" sz="2400" dirty="0"/>
              <a:t>STATISTICA versus OPINIE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9686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pt-BR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Numărul locuitorilor care revin la un medic de familie în România și în state membre UE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ro-RO" i="1" dirty="0"/>
              <a:t>Sursa datelor: INS, </a:t>
            </a:r>
            <a:r>
              <a:rPr lang="ro-RO" i="1" dirty="0" err="1"/>
              <a:t>Eurostat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16158"/>
            <a:ext cx="2495742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persoane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/un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medic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de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familie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34F31-F72B-4D36-B488-640EEE0D3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26" y="2360428"/>
            <a:ext cx="9611833" cy="31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Photo Editor Photo" r:id="rId3" imgW="3733800" imgH="3733800" progId="MSPhotoEd.3">
                  <p:embed/>
                </p:oleObj>
              </mc:Choice>
              <mc:Fallback>
                <p:oleObj name="Photo Editor Photo" r:id="rId3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DMC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UE27,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România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Bulgaria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și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Ungaria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pe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tipuri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materiale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perioada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2012-2020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93988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mii tone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145D1-DAA5-41B7-9080-3D1B965EE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26" y="2412149"/>
            <a:ext cx="9229062" cy="3148679"/>
          </a:xfrm>
          <a:prstGeom prst="rect">
            <a:avLst/>
          </a:prstGeom>
        </p:spPr>
      </p:pic>
      <p:grpSp>
        <p:nvGrpSpPr>
          <p:cNvPr id="17" name="Gruppieren 52">
            <a:extLst>
              <a:ext uri="{FF2B5EF4-FFF2-40B4-BE49-F238E27FC236}">
                <a16:creationId xmlns:a16="http://schemas.microsoft.com/office/drawing/2014/main" id="{7CCD9845-F463-46FD-99A9-1A2808FA8193}"/>
              </a:ext>
            </a:extLst>
          </p:cNvPr>
          <p:cNvGrpSpPr/>
          <p:nvPr/>
        </p:nvGrpSpPr>
        <p:grpSpPr>
          <a:xfrm>
            <a:off x="11162404" y="3255391"/>
            <a:ext cx="448348" cy="1209212"/>
            <a:chOff x="0" y="385640"/>
            <a:chExt cx="369235" cy="987139"/>
          </a:xfrm>
        </p:grpSpPr>
        <p:sp>
          <p:nvSpPr>
            <p:cNvPr id="18" name="Ellipse 67">
              <a:extLst>
                <a:ext uri="{FF2B5EF4-FFF2-40B4-BE49-F238E27FC236}">
                  <a16:creationId xmlns:a16="http://schemas.microsoft.com/office/drawing/2014/main" id="{D619AEB3-D049-480E-B90A-F4C954660CAF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4">
              <a:extLst>
                <a:ext uri="{FF2B5EF4-FFF2-40B4-BE49-F238E27FC236}">
                  <a16:creationId xmlns:a16="http://schemas.microsoft.com/office/drawing/2014/main" id="{BB88B2E8-98BB-41C0-8355-1CBD39A609D2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FF0000"/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5">
              <a:extLst>
                <a:ext uri="{FF2B5EF4-FFF2-40B4-BE49-F238E27FC236}">
                  <a16:creationId xmlns:a16="http://schemas.microsoft.com/office/drawing/2014/main" id="{1066BE07-F4C5-49F8-AC05-9BE8CACD5B16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C000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Ellipse 56">
              <a:extLst>
                <a:ext uri="{FF2B5EF4-FFF2-40B4-BE49-F238E27FC236}">
                  <a16:creationId xmlns:a16="http://schemas.microsoft.com/office/drawing/2014/main" id="{1BE27BF5-EB7F-4E32-B249-B4A00CA58A4E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6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0A3147-003B-3447-BFC8-FB51CE1C0F5D}"/>
              </a:ext>
            </a:extLst>
          </p:cNvPr>
          <p:cNvSpPr txBox="1"/>
          <p:nvPr/>
        </p:nvSpPr>
        <p:spPr>
          <a:xfrm>
            <a:off x="2438400" y="2438400"/>
            <a:ext cx="8140700" cy="18161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o-RO" sz="9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Vă mu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ro-RO" sz="9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ţumesc!</a:t>
            </a:r>
          </a:p>
        </p:txBody>
      </p:sp>
    </p:spTree>
    <p:extLst>
      <p:ext uri="{BB962C8B-B14F-4D97-AF65-F5344CB8AC3E}">
        <p14:creationId xmlns:p14="http://schemas.microsoft.com/office/powerpoint/2010/main" val="1981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>
            <a:extLst>
              <a:ext uri="{FF2B5EF4-FFF2-40B4-BE49-F238E27FC236}">
                <a16:creationId xmlns:a16="http://schemas.microsoft.com/office/drawing/2014/main" id="{D9268942-AAAD-AE40-B3C2-35D035D65AC2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189362" y="72000"/>
            <a:ext cx="11109600" cy="1080000"/>
          </a:xfrm>
        </p:spPr>
        <p:txBody>
          <a:bodyPr/>
          <a:lstStyle/>
          <a:p>
            <a:r>
              <a:rPr lang="en-US" dirty="0"/>
              <a:t>POCA </a:t>
            </a:r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Durabil</a:t>
            </a:r>
            <a:r>
              <a:rPr lang="ro-RO" dirty="0"/>
              <a:t>ă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89362" y="612000"/>
            <a:ext cx="11109600" cy="540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cod SMIS 127545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ACTIVITĂŢI INS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Arial Unicode MS" panose="020B0604020202020204" pitchFamily="34" charset="-128"/>
              <a:buChar char="→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Stabilirea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setului de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indicatori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dezvoltare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durabilă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implementării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Arial Unicode MS" panose="020B0604020202020204" pitchFamily="34" charset="-128"/>
              <a:buChar char="→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Crearea,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INS, a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structurilor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date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încărcării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indicatorilor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dezvoltare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durabilă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popularea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bazei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date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diseminarea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informaţiilor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Arial Unicode MS" panose="020B0604020202020204" pitchFamily="34" charset="-128"/>
              <a:buChar char="→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SNDD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României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2030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PROJECT MANAGER: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5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r>
              <a:rPr lang="en-US" sz="2400" dirty="0"/>
              <a:t>Carmen Romaniuc</a:t>
            </a:r>
          </a:p>
          <a:p>
            <a:pPr marL="0" indent="0" algn="r">
              <a:buNone/>
            </a:pPr>
            <a:r>
              <a:rPr lang="en-US" sz="2400" b="1" dirty="0"/>
              <a:t>INS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/>
              <a:t>PROGRAM: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r>
              <a:rPr lang="en-US" sz="2000" i="1" dirty="0" err="1"/>
              <a:t>Programul</a:t>
            </a:r>
            <a:r>
              <a:rPr lang="en-US" sz="2000" i="1" dirty="0"/>
              <a:t> </a:t>
            </a:r>
            <a:r>
              <a:rPr lang="en-US" sz="2000" i="1" dirty="0" err="1"/>
              <a:t>operaţional</a:t>
            </a:r>
            <a:r>
              <a:rPr lang="en-US" sz="2000" i="1" dirty="0"/>
              <a:t> capacitate </a:t>
            </a:r>
            <a:r>
              <a:rPr lang="en-US" sz="2000" i="1" dirty="0" err="1"/>
              <a:t>administrativă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POCA 2014-2020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/>
              <a:t>START: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2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err="1"/>
              <a:t>Cerere</a:t>
            </a:r>
            <a:r>
              <a:rPr lang="en-US" sz="2400" dirty="0"/>
              <a:t> de </a:t>
            </a:r>
            <a:r>
              <a:rPr lang="en-US" sz="2400" dirty="0" err="1"/>
              <a:t>finan</a:t>
            </a:r>
            <a:r>
              <a:rPr lang="en-US" altLang="ro-RO" sz="2400" dirty="0" err="1"/>
              <a:t>ţare</a:t>
            </a:r>
            <a:endParaRPr lang="en-US" sz="2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Februarie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/>
              <a:t>BUGET (lei):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r>
              <a:rPr lang="en-US" sz="2400" b="1" dirty="0"/>
              <a:t>24.999.992</a:t>
            </a:r>
          </a:p>
          <a:p>
            <a:pPr marL="0" indent="0" algn="r">
              <a:buNone/>
            </a:pPr>
            <a:r>
              <a:rPr lang="en-US" sz="2400" dirty="0"/>
              <a:t>--------------------</a:t>
            </a:r>
          </a:p>
          <a:p>
            <a:pPr marL="0" indent="0" algn="r">
              <a:buNone/>
            </a:pPr>
            <a:r>
              <a:rPr lang="en-US" sz="2400" b="1" dirty="0"/>
              <a:t>INS</a:t>
            </a:r>
            <a:r>
              <a:rPr lang="en-US" sz="2400" dirty="0"/>
              <a:t>   3.187.281</a:t>
            </a:r>
          </a:p>
        </p:txBody>
      </p:sp>
      <p:grpSp>
        <p:nvGrpSpPr>
          <p:cNvPr id="50" name="Gruppieren 782"/>
          <p:cNvGrpSpPr/>
          <p:nvPr/>
        </p:nvGrpSpPr>
        <p:grpSpPr bwMode="gray">
          <a:xfrm>
            <a:off x="6222853" y="2026498"/>
            <a:ext cx="976481" cy="1006149"/>
            <a:chOff x="6604725" y="1238317"/>
            <a:chExt cx="1685892" cy="1737117"/>
          </a:xfrm>
        </p:grpSpPr>
        <p:grpSp>
          <p:nvGrpSpPr>
            <p:cNvPr id="51" name="Gruppieren 783"/>
            <p:cNvGrpSpPr/>
            <p:nvPr/>
          </p:nvGrpSpPr>
          <p:grpSpPr bwMode="gray">
            <a:xfrm>
              <a:off x="6604725" y="2081991"/>
              <a:ext cx="1685892" cy="893443"/>
              <a:chOff x="5019068" y="2733029"/>
              <a:chExt cx="1237218" cy="655667"/>
            </a:xfrm>
          </p:grpSpPr>
          <p:sp>
            <p:nvSpPr>
              <p:cNvPr id="89" name="Ellipse 821"/>
              <p:cNvSpPr/>
              <p:nvPr/>
            </p:nvSpPr>
            <p:spPr bwMode="gray">
              <a:xfrm>
                <a:off x="5019068" y="2999000"/>
                <a:ext cx="1237218" cy="3896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BABAB">
                      <a:lumMod val="49000"/>
                      <a:alpha val="0"/>
                    </a:srgbClr>
                  </a:gs>
                  <a:gs pos="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gray">
              <a:xfrm>
                <a:off x="5163974" y="2733029"/>
                <a:ext cx="947407" cy="599082"/>
              </a:xfrm>
              <a:custGeom>
                <a:avLst/>
                <a:gdLst>
                  <a:gd name="T0" fmla="*/ 388 w 1137"/>
                  <a:gd name="T1" fmla="*/ 0 h 718"/>
                  <a:gd name="T2" fmla="*/ 710 w 1137"/>
                  <a:gd name="T3" fmla="*/ 8 h 718"/>
                  <a:gd name="T4" fmla="*/ 824 w 1137"/>
                  <a:gd name="T5" fmla="*/ 64 h 718"/>
                  <a:gd name="T6" fmla="*/ 1037 w 1137"/>
                  <a:gd name="T7" fmla="*/ 182 h 718"/>
                  <a:gd name="T8" fmla="*/ 1113 w 1137"/>
                  <a:gd name="T9" fmla="*/ 590 h 718"/>
                  <a:gd name="T10" fmla="*/ 1079 w 1137"/>
                  <a:gd name="T11" fmla="*/ 626 h 718"/>
                  <a:gd name="T12" fmla="*/ 563 w 1137"/>
                  <a:gd name="T13" fmla="*/ 712 h 718"/>
                  <a:gd name="T14" fmla="*/ 29 w 1137"/>
                  <a:gd name="T15" fmla="*/ 614 h 718"/>
                  <a:gd name="T16" fmla="*/ 0 w 1137"/>
                  <a:gd name="T17" fmla="*/ 546 h 718"/>
                  <a:gd name="T18" fmla="*/ 95 w 1137"/>
                  <a:gd name="T19" fmla="*/ 158 h 718"/>
                  <a:gd name="T20" fmla="*/ 177 w 1137"/>
                  <a:gd name="T21" fmla="*/ 105 h 718"/>
                  <a:gd name="T22" fmla="*/ 388 w 1137"/>
                  <a:gd name="T23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7" h="718">
                    <a:moveTo>
                      <a:pt x="388" y="0"/>
                    </a:moveTo>
                    <a:cubicBezTo>
                      <a:pt x="388" y="0"/>
                      <a:pt x="518" y="368"/>
                      <a:pt x="710" y="8"/>
                    </a:cubicBezTo>
                    <a:cubicBezTo>
                      <a:pt x="710" y="8"/>
                      <a:pt x="737" y="24"/>
                      <a:pt x="824" y="64"/>
                    </a:cubicBezTo>
                    <a:cubicBezTo>
                      <a:pt x="824" y="64"/>
                      <a:pt x="1007" y="119"/>
                      <a:pt x="1037" y="182"/>
                    </a:cubicBezTo>
                    <a:cubicBezTo>
                      <a:pt x="1037" y="182"/>
                      <a:pt x="1137" y="398"/>
                      <a:pt x="1113" y="590"/>
                    </a:cubicBezTo>
                    <a:cubicBezTo>
                      <a:pt x="1113" y="590"/>
                      <a:pt x="1112" y="606"/>
                      <a:pt x="1079" y="626"/>
                    </a:cubicBezTo>
                    <a:cubicBezTo>
                      <a:pt x="1079" y="626"/>
                      <a:pt x="879" y="718"/>
                      <a:pt x="563" y="712"/>
                    </a:cubicBezTo>
                    <a:cubicBezTo>
                      <a:pt x="563" y="712"/>
                      <a:pt x="225" y="697"/>
                      <a:pt x="29" y="614"/>
                    </a:cubicBezTo>
                    <a:cubicBezTo>
                      <a:pt x="29" y="614"/>
                      <a:pt x="1" y="607"/>
                      <a:pt x="0" y="546"/>
                    </a:cubicBezTo>
                    <a:cubicBezTo>
                      <a:pt x="0" y="546"/>
                      <a:pt x="10" y="278"/>
                      <a:pt x="95" y="158"/>
                    </a:cubicBezTo>
                    <a:cubicBezTo>
                      <a:pt x="95" y="158"/>
                      <a:pt x="120" y="126"/>
                      <a:pt x="177" y="105"/>
                    </a:cubicBezTo>
                    <a:cubicBezTo>
                      <a:pt x="177" y="105"/>
                      <a:pt x="375" y="48"/>
                      <a:pt x="38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BABAB">
                      <a:lumMod val="49000"/>
                    </a:srgbClr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gray">
              <a:xfrm>
                <a:off x="5855152" y="2847921"/>
                <a:ext cx="130394" cy="448628"/>
              </a:xfrm>
              <a:custGeom>
                <a:avLst/>
                <a:gdLst>
                  <a:gd name="T0" fmla="*/ 157 w 157"/>
                  <a:gd name="T1" fmla="*/ 0 h 538"/>
                  <a:gd name="T2" fmla="*/ 101 w 157"/>
                  <a:gd name="T3" fmla="*/ 537 h 538"/>
                  <a:gd name="T4" fmla="*/ 91 w 157"/>
                  <a:gd name="T5" fmla="*/ 538 h 538"/>
                  <a:gd name="T6" fmla="*/ 157 w 157"/>
                  <a:gd name="T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538">
                    <a:moveTo>
                      <a:pt x="157" y="0"/>
                    </a:moveTo>
                    <a:cubicBezTo>
                      <a:pt x="157" y="0"/>
                      <a:pt x="24" y="270"/>
                      <a:pt x="101" y="537"/>
                    </a:cubicBezTo>
                    <a:cubicBezTo>
                      <a:pt x="91" y="538"/>
                      <a:pt x="91" y="538"/>
                      <a:pt x="91" y="538"/>
                    </a:cubicBezTo>
                    <a:cubicBezTo>
                      <a:pt x="91" y="538"/>
                      <a:pt x="0" y="291"/>
                      <a:pt x="1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gray">
              <a:xfrm>
                <a:off x="5259718" y="2855216"/>
                <a:ext cx="132218" cy="428567"/>
              </a:xfrm>
              <a:custGeom>
                <a:avLst/>
                <a:gdLst>
                  <a:gd name="T0" fmla="*/ 0 w 158"/>
                  <a:gd name="T1" fmla="*/ 0 h 514"/>
                  <a:gd name="T2" fmla="*/ 57 w 158"/>
                  <a:gd name="T3" fmla="*/ 513 h 514"/>
                  <a:gd name="T4" fmla="*/ 65 w 158"/>
                  <a:gd name="T5" fmla="*/ 514 h 514"/>
                  <a:gd name="T6" fmla="*/ 0 w 158"/>
                  <a:gd name="T7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14">
                    <a:moveTo>
                      <a:pt x="0" y="0"/>
                    </a:moveTo>
                    <a:cubicBezTo>
                      <a:pt x="0" y="0"/>
                      <a:pt x="134" y="247"/>
                      <a:pt x="57" y="513"/>
                    </a:cubicBezTo>
                    <a:cubicBezTo>
                      <a:pt x="65" y="514"/>
                      <a:pt x="65" y="514"/>
                      <a:pt x="65" y="514"/>
                    </a:cubicBezTo>
                    <a:cubicBezTo>
                      <a:pt x="65" y="514"/>
                      <a:pt x="158" y="29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gray">
              <a:xfrm>
                <a:off x="5662753" y="2893513"/>
                <a:ext cx="248022" cy="434038"/>
              </a:xfrm>
              <a:custGeom>
                <a:avLst/>
                <a:gdLst>
                  <a:gd name="T0" fmla="*/ 298 w 298"/>
                  <a:gd name="T1" fmla="*/ 3 h 520"/>
                  <a:gd name="T2" fmla="*/ 0 w 298"/>
                  <a:gd name="T3" fmla="*/ 520 h 520"/>
                  <a:gd name="T4" fmla="*/ 292 w 298"/>
                  <a:gd name="T5" fmla="*/ 0 h 520"/>
                  <a:gd name="T6" fmla="*/ 298 w 298"/>
                  <a:gd name="T7" fmla="*/ 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520">
                    <a:moveTo>
                      <a:pt x="298" y="3"/>
                    </a:moveTo>
                    <a:cubicBezTo>
                      <a:pt x="298" y="3"/>
                      <a:pt x="162" y="354"/>
                      <a:pt x="0" y="520"/>
                    </a:cubicBezTo>
                    <a:cubicBezTo>
                      <a:pt x="0" y="520"/>
                      <a:pt x="187" y="280"/>
                      <a:pt x="292" y="0"/>
                    </a:cubicBezTo>
                    <a:lnTo>
                      <a:pt x="2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gray">
              <a:xfrm>
                <a:off x="5840563" y="2848833"/>
                <a:ext cx="70212" cy="47416"/>
              </a:xfrm>
              <a:custGeom>
                <a:avLst/>
                <a:gdLst>
                  <a:gd name="T0" fmla="*/ 7 w 77"/>
                  <a:gd name="T1" fmla="*/ 0 h 52"/>
                  <a:gd name="T2" fmla="*/ 77 w 77"/>
                  <a:gd name="T3" fmla="*/ 52 h 52"/>
                  <a:gd name="T4" fmla="*/ 0 w 77"/>
                  <a:gd name="T5" fmla="*/ 6 h 52"/>
                  <a:gd name="T6" fmla="*/ 7 w 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2">
                    <a:moveTo>
                      <a:pt x="7" y="0"/>
                    </a:moveTo>
                    <a:lnTo>
                      <a:pt x="77" y="52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gray">
              <a:xfrm>
                <a:off x="5833268" y="2809624"/>
                <a:ext cx="58358" cy="46504"/>
              </a:xfrm>
              <a:custGeom>
                <a:avLst/>
                <a:gdLst>
                  <a:gd name="T0" fmla="*/ 64 w 64"/>
                  <a:gd name="T1" fmla="*/ 0 h 51"/>
                  <a:gd name="T2" fmla="*/ 14 w 64"/>
                  <a:gd name="T3" fmla="*/ 51 h 51"/>
                  <a:gd name="T4" fmla="*/ 0 w 64"/>
                  <a:gd name="T5" fmla="*/ 44 h 51"/>
                  <a:gd name="T6" fmla="*/ 64 w 6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1">
                    <a:moveTo>
                      <a:pt x="64" y="0"/>
                    </a:moveTo>
                    <a:lnTo>
                      <a:pt x="14" y="51"/>
                    </a:lnTo>
                    <a:lnTo>
                      <a:pt x="0" y="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gray">
              <a:xfrm>
                <a:off x="5342696" y="2892601"/>
                <a:ext cx="248022" cy="432214"/>
              </a:xfrm>
              <a:custGeom>
                <a:avLst/>
                <a:gdLst>
                  <a:gd name="T0" fmla="*/ 0 w 298"/>
                  <a:gd name="T1" fmla="*/ 3 h 519"/>
                  <a:gd name="T2" fmla="*/ 298 w 298"/>
                  <a:gd name="T3" fmla="*/ 519 h 519"/>
                  <a:gd name="T4" fmla="*/ 6 w 298"/>
                  <a:gd name="T5" fmla="*/ 0 h 519"/>
                  <a:gd name="T6" fmla="*/ 0 w 298"/>
                  <a:gd name="T7" fmla="*/ 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519">
                    <a:moveTo>
                      <a:pt x="0" y="3"/>
                    </a:moveTo>
                    <a:cubicBezTo>
                      <a:pt x="0" y="3"/>
                      <a:pt x="136" y="353"/>
                      <a:pt x="298" y="519"/>
                    </a:cubicBezTo>
                    <a:cubicBezTo>
                      <a:pt x="298" y="519"/>
                      <a:pt x="111" y="279"/>
                      <a:pt x="6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gray">
              <a:xfrm>
                <a:off x="5342696" y="2847009"/>
                <a:ext cx="69300" cy="47416"/>
              </a:xfrm>
              <a:custGeom>
                <a:avLst/>
                <a:gdLst>
                  <a:gd name="T0" fmla="*/ 70 w 76"/>
                  <a:gd name="T1" fmla="*/ 0 h 52"/>
                  <a:gd name="T2" fmla="*/ 0 w 76"/>
                  <a:gd name="T3" fmla="*/ 52 h 52"/>
                  <a:gd name="T4" fmla="*/ 76 w 76"/>
                  <a:gd name="T5" fmla="*/ 5 h 52"/>
                  <a:gd name="T6" fmla="*/ 7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70" y="0"/>
                    </a:moveTo>
                    <a:lnTo>
                      <a:pt x="0" y="52"/>
                    </a:lnTo>
                    <a:lnTo>
                      <a:pt x="76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gray">
              <a:xfrm>
                <a:off x="5361845" y="2807800"/>
                <a:ext cx="59270" cy="46504"/>
              </a:xfrm>
              <a:custGeom>
                <a:avLst/>
                <a:gdLst>
                  <a:gd name="T0" fmla="*/ 0 w 65"/>
                  <a:gd name="T1" fmla="*/ 0 h 51"/>
                  <a:gd name="T2" fmla="*/ 50 w 65"/>
                  <a:gd name="T3" fmla="*/ 51 h 51"/>
                  <a:gd name="T4" fmla="*/ 65 w 65"/>
                  <a:gd name="T5" fmla="*/ 44 h 51"/>
                  <a:gd name="T6" fmla="*/ 0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0" y="0"/>
                    </a:moveTo>
                    <a:lnTo>
                      <a:pt x="50" y="51"/>
                    </a:lnTo>
                    <a:lnTo>
                      <a:pt x="65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gray">
              <a:xfrm>
                <a:off x="5536919" y="3089560"/>
                <a:ext cx="153190" cy="185105"/>
              </a:xfrm>
              <a:custGeom>
                <a:avLst/>
                <a:gdLst>
                  <a:gd name="T0" fmla="*/ 0 w 183"/>
                  <a:gd name="T1" fmla="*/ 2 h 222"/>
                  <a:gd name="T2" fmla="*/ 183 w 183"/>
                  <a:gd name="T3" fmla="*/ 0 h 222"/>
                  <a:gd name="T4" fmla="*/ 97 w 183"/>
                  <a:gd name="T5" fmla="*/ 222 h 222"/>
                  <a:gd name="T6" fmla="*/ 0 w 183"/>
                  <a:gd name="T7" fmla="*/ 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222">
                    <a:moveTo>
                      <a:pt x="0" y="2"/>
                    </a:moveTo>
                    <a:cubicBezTo>
                      <a:pt x="0" y="2"/>
                      <a:pt x="76" y="79"/>
                      <a:pt x="183" y="0"/>
                    </a:cubicBezTo>
                    <a:cubicBezTo>
                      <a:pt x="183" y="0"/>
                      <a:pt x="146" y="141"/>
                      <a:pt x="97" y="222"/>
                    </a:cubicBezTo>
                    <a:cubicBezTo>
                      <a:pt x="97" y="222"/>
                      <a:pt x="40" y="14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</p:grpSp>
        <p:grpSp>
          <p:nvGrpSpPr>
            <p:cNvPr id="52" name="Gruppieren 784"/>
            <p:cNvGrpSpPr/>
            <p:nvPr/>
          </p:nvGrpSpPr>
          <p:grpSpPr bwMode="gray">
            <a:xfrm>
              <a:off x="7117782" y="1389905"/>
              <a:ext cx="628716" cy="1266131"/>
              <a:chOff x="5395583" y="2225131"/>
              <a:chExt cx="461393" cy="929170"/>
            </a:xfrm>
          </p:grpSpPr>
          <p:sp>
            <p:nvSpPr>
              <p:cNvPr id="83" name="Freeform 125"/>
              <p:cNvSpPr>
                <a:spLocks/>
              </p:cNvSpPr>
              <p:nvPr/>
            </p:nvSpPr>
            <p:spPr bwMode="gray">
              <a:xfrm>
                <a:off x="5395583" y="2421178"/>
                <a:ext cx="49240" cy="125835"/>
              </a:xfrm>
              <a:custGeom>
                <a:avLst/>
                <a:gdLst>
                  <a:gd name="T0" fmla="*/ 44 w 59"/>
                  <a:gd name="T1" fmla="*/ 24 h 151"/>
                  <a:gd name="T2" fmla="*/ 52 w 59"/>
                  <a:gd name="T3" fmla="*/ 47 h 151"/>
                  <a:gd name="T4" fmla="*/ 55 w 59"/>
                  <a:gd name="T5" fmla="*/ 113 h 151"/>
                  <a:gd name="T6" fmla="*/ 59 w 59"/>
                  <a:gd name="T7" fmla="*/ 151 h 151"/>
                  <a:gd name="T8" fmla="*/ 32 w 59"/>
                  <a:gd name="T9" fmla="*/ 106 h 151"/>
                  <a:gd name="T10" fmla="*/ 44 w 59"/>
                  <a:gd name="T11" fmla="*/ 2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51">
                    <a:moveTo>
                      <a:pt x="44" y="24"/>
                    </a:moveTo>
                    <a:cubicBezTo>
                      <a:pt x="44" y="24"/>
                      <a:pt x="48" y="32"/>
                      <a:pt x="52" y="47"/>
                    </a:cubicBezTo>
                    <a:cubicBezTo>
                      <a:pt x="52" y="47"/>
                      <a:pt x="52" y="88"/>
                      <a:pt x="55" y="113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59" y="151"/>
                      <a:pt x="38" y="144"/>
                      <a:pt x="32" y="106"/>
                    </a:cubicBezTo>
                    <a:cubicBezTo>
                      <a:pt x="32" y="106"/>
                      <a:pt x="0" y="0"/>
                      <a:pt x="44" y="24"/>
                    </a:cubicBezTo>
                    <a:close/>
                  </a:path>
                </a:pathLst>
              </a:custGeom>
              <a:solidFill>
                <a:srgbClr val="E9B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4" name="Freeform 126"/>
              <p:cNvSpPr>
                <a:spLocks/>
              </p:cNvSpPr>
              <p:nvPr/>
            </p:nvSpPr>
            <p:spPr bwMode="gray">
              <a:xfrm>
                <a:off x="5416555" y="2450357"/>
                <a:ext cx="20973" cy="67477"/>
              </a:xfrm>
              <a:custGeom>
                <a:avLst/>
                <a:gdLst>
                  <a:gd name="T0" fmla="*/ 13 w 25"/>
                  <a:gd name="T1" fmla="*/ 5 h 81"/>
                  <a:gd name="T2" fmla="*/ 16 w 25"/>
                  <a:gd name="T3" fmla="*/ 54 h 81"/>
                  <a:gd name="T4" fmla="*/ 25 w 25"/>
                  <a:gd name="T5" fmla="*/ 81 h 81"/>
                  <a:gd name="T6" fmla="*/ 13 w 25"/>
                  <a:gd name="T7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1">
                    <a:moveTo>
                      <a:pt x="13" y="5"/>
                    </a:moveTo>
                    <a:cubicBezTo>
                      <a:pt x="13" y="5"/>
                      <a:pt x="0" y="0"/>
                      <a:pt x="16" y="54"/>
                    </a:cubicBezTo>
                    <a:cubicBezTo>
                      <a:pt x="25" y="81"/>
                      <a:pt x="25" y="81"/>
                      <a:pt x="25" y="81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5" name="Freeform 96"/>
              <p:cNvSpPr>
                <a:spLocks/>
              </p:cNvSpPr>
              <p:nvPr/>
            </p:nvSpPr>
            <p:spPr bwMode="gray">
              <a:xfrm>
                <a:off x="5483120" y="2622695"/>
                <a:ext cx="268082" cy="531606"/>
              </a:xfrm>
              <a:custGeom>
                <a:avLst/>
                <a:gdLst>
                  <a:gd name="T0" fmla="*/ 26 w 322"/>
                  <a:gd name="T1" fmla="*/ 2 h 637"/>
                  <a:gd name="T2" fmla="*/ 0 w 322"/>
                  <a:gd name="T3" fmla="*/ 162 h 637"/>
                  <a:gd name="T4" fmla="*/ 64 w 322"/>
                  <a:gd name="T5" fmla="*/ 568 h 637"/>
                  <a:gd name="T6" fmla="*/ 244 w 322"/>
                  <a:gd name="T7" fmla="*/ 573 h 637"/>
                  <a:gd name="T8" fmla="*/ 322 w 322"/>
                  <a:gd name="T9" fmla="*/ 157 h 637"/>
                  <a:gd name="T10" fmla="*/ 298 w 322"/>
                  <a:gd name="T11" fmla="*/ 0 h 637"/>
                  <a:gd name="T12" fmla="*/ 26 w 322"/>
                  <a:gd name="T13" fmla="*/ 2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637">
                    <a:moveTo>
                      <a:pt x="26" y="2"/>
                    </a:moveTo>
                    <a:cubicBezTo>
                      <a:pt x="26" y="2"/>
                      <a:pt x="24" y="116"/>
                      <a:pt x="0" y="162"/>
                    </a:cubicBezTo>
                    <a:cubicBezTo>
                      <a:pt x="0" y="162"/>
                      <a:pt x="31" y="474"/>
                      <a:pt x="64" y="568"/>
                    </a:cubicBezTo>
                    <a:cubicBezTo>
                      <a:pt x="64" y="568"/>
                      <a:pt x="136" y="637"/>
                      <a:pt x="244" y="573"/>
                    </a:cubicBezTo>
                    <a:cubicBezTo>
                      <a:pt x="244" y="573"/>
                      <a:pt x="303" y="362"/>
                      <a:pt x="322" y="157"/>
                    </a:cubicBezTo>
                    <a:cubicBezTo>
                      <a:pt x="322" y="157"/>
                      <a:pt x="288" y="101"/>
                      <a:pt x="298" y="0"/>
                    </a:cubicBezTo>
                    <a:cubicBezTo>
                      <a:pt x="298" y="0"/>
                      <a:pt x="192" y="110"/>
                      <a:pt x="26" y="2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1CA9F">
                      <a:lumMod val="79000"/>
                    </a:srgbClr>
                  </a:gs>
                  <a:gs pos="0">
                    <a:srgbClr val="F1CA9F">
                      <a:lumMod val="10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01600" dist="50800" dir="16200000">
                  <a:prstClr val="black">
                    <a:alpha val="24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6" name="Freeform 97"/>
              <p:cNvSpPr>
                <a:spLocks/>
              </p:cNvSpPr>
              <p:nvPr/>
            </p:nvSpPr>
            <p:spPr bwMode="gray">
              <a:xfrm>
                <a:off x="5427497" y="2225131"/>
                <a:ext cx="429479" cy="502427"/>
              </a:xfrm>
              <a:custGeom>
                <a:avLst/>
                <a:gdLst>
                  <a:gd name="T0" fmla="*/ 458 w 516"/>
                  <a:gd name="T1" fmla="*/ 323 h 602"/>
                  <a:gd name="T2" fmla="*/ 222 w 516"/>
                  <a:gd name="T3" fmla="*/ 602 h 602"/>
                  <a:gd name="T4" fmla="*/ 0 w 516"/>
                  <a:gd name="T5" fmla="*/ 325 h 602"/>
                  <a:gd name="T6" fmla="*/ 225 w 516"/>
                  <a:gd name="T7" fmla="*/ 0 h 602"/>
                  <a:gd name="T8" fmla="*/ 458 w 516"/>
                  <a:gd name="T9" fmla="*/ 32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602">
                    <a:moveTo>
                      <a:pt x="458" y="323"/>
                    </a:moveTo>
                    <a:cubicBezTo>
                      <a:pt x="458" y="444"/>
                      <a:pt x="343" y="602"/>
                      <a:pt x="222" y="602"/>
                    </a:cubicBezTo>
                    <a:cubicBezTo>
                      <a:pt x="117" y="602"/>
                      <a:pt x="0" y="455"/>
                      <a:pt x="0" y="325"/>
                    </a:cubicBezTo>
                    <a:cubicBezTo>
                      <a:pt x="0" y="164"/>
                      <a:pt x="23" y="0"/>
                      <a:pt x="225" y="0"/>
                    </a:cubicBezTo>
                    <a:cubicBezTo>
                      <a:pt x="516" y="0"/>
                      <a:pt x="458" y="306"/>
                      <a:pt x="458" y="32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1CA9F">
                      <a:lumMod val="88000"/>
                    </a:srgbClr>
                  </a:gs>
                  <a:gs pos="0">
                    <a:srgbClr val="F1CA9F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7" name="Freeform 113"/>
              <p:cNvSpPr>
                <a:spLocks/>
              </p:cNvSpPr>
              <p:nvPr/>
            </p:nvSpPr>
            <p:spPr bwMode="gray">
              <a:xfrm>
                <a:off x="5792982" y="2437591"/>
                <a:ext cx="53799" cy="136777"/>
              </a:xfrm>
              <a:custGeom>
                <a:avLst/>
                <a:gdLst>
                  <a:gd name="T0" fmla="*/ 20 w 64"/>
                  <a:gd name="T1" fmla="*/ 0 h 164"/>
                  <a:gd name="T2" fmla="*/ 36 w 64"/>
                  <a:gd name="T3" fmla="*/ 84 h 164"/>
                  <a:gd name="T4" fmla="*/ 0 w 64"/>
                  <a:gd name="T5" fmla="*/ 164 h 164"/>
                  <a:gd name="T6" fmla="*/ 20 w 64"/>
                  <a:gd name="T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64">
                    <a:moveTo>
                      <a:pt x="20" y="0"/>
                    </a:moveTo>
                    <a:cubicBezTo>
                      <a:pt x="20" y="0"/>
                      <a:pt x="64" y="8"/>
                      <a:pt x="36" y="84"/>
                    </a:cubicBezTo>
                    <a:cubicBezTo>
                      <a:pt x="36" y="84"/>
                      <a:pt x="24" y="142"/>
                      <a:pt x="0" y="16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9B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8" name="Freeform 114"/>
              <p:cNvSpPr>
                <a:spLocks/>
              </p:cNvSpPr>
              <p:nvPr/>
            </p:nvSpPr>
            <p:spPr bwMode="gray">
              <a:xfrm>
                <a:off x="5805642" y="2463123"/>
                <a:ext cx="20973" cy="68389"/>
              </a:xfrm>
              <a:custGeom>
                <a:avLst/>
                <a:gdLst>
                  <a:gd name="T0" fmla="*/ 12 w 25"/>
                  <a:gd name="T1" fmla="*/ 5 h 82"/>
                  <a:gd name="T2" fmla="*/ 9 w 25"/>
                  <a:gd name="T3" fmla="*/ 54 h 82"/>
                  <a:gd name="T4" fmla="*/ 0 w 25"/>
                  <a:gd name="T5" fmla="*/ 82 h 82"/>
                  <a:gd name="T6" fmla="*/ 12 w 25"/>
                  <a:gd name="T7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2">
                    <a:moveTo>
                      <a:pt x="12" y="5"/>
                    </a:moveTo>
                    <a:cubicBezTo>
                      <a:pt x="12" y="5"/>
                      <a:pt x="25" y="0"/>
                      <a:pt x="9" y="54"/>
                    </a:cubicBezTo>
                    <a:cubicBezTo>
                      <a:pt x="0" y="82"/>
                      <a:pt x="0" y="82"/>
                      <a:pt x="0" y="82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</p:grpSp>
        <p:grpSp>
          <p:nvGrpSpPr>
            <p:cNvPr id="53" name="Gruppieren 785"/>
            <p:cNvGrpSpPr/>
            <p:nvPr/>
          </p:nvGrpSpPr>
          <p:grpSpPr bwMode="gray">
            <a:xfrm>
              <a:off x="7153131" y="1682761"/>
              <a:ext cx="536770" cy="121768"/>
              <a:chOff x="5423850" y="2437591"/>
              <a:chExt cx="393917" cy="89361"/>
            </a:xfrm>
            <a:solidFill>
              <a:srgbClr val="000000"/>
            </a:solidFill>
          </p:grpSpPr>
          <p:sp>
            <p:nvSpPr>
              <p:cNvPr id="72" name="Freeform 112"/>
              <p:cNvSpPr>
                <a:spLocks/>
              </p:cNvSpPr>
              <p:nvPr/>
            </p:nvSpPr>
            <p:spPr bwMode="gray">
              <a:xfrm>
                <a:off x="5788588" y="2454004"/>
                <a:ext cx="29179" cy="21884"/>
              </a:xfrm>
              <a:custGeom>
                <a:avLst/>
                <a:gdLst>
                  <a:gd name="T0" fmla="*/ 0 w 34"/>
                  <a:gd name="T1" fmla="*/ 8 h 27"/>
                  <a:gd name="T2" fmla="*/ 19 w 34"/>
                  <a:gd name="T3" fmla="*/ 0 h 27"/>
                  <a:gd name="T4" fmla="*/ 33 w 34"/>
                  <a:gd name="T5" fmla="*/ 18 h 27"/>
                  <a:gd name="T6" fmla="*/ 3 w 34"/>
                  <a:gd name="T7" fmla="*/ 27 h 27"/>
                  <a:gd name="T8" fmla="*/ 0 w 34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0" y="8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34" y="3"/>
                      <a:pt x="33" y="18"/>
                    </a:cubicBezTo>
                    <a:cubicBezTo>
                      <a:pt x="3" y="27"/>
                      <a:pt x="3" y="27"/>
                      <a:pt x="3" y="27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3" name="Freeform 115"/>
              <p:cNvSpPr>
                <a:spLocks/>
              </p:cNvSpPr>
              <p:nvPr/>
            </p:nvSpPr>
            <p:spPr bwMode="gray">
              <a:xfrm>
                <a:off x="5423850" y="2450357"/>
                <a:ext cx="26444" cy="23708"/>
              </a:xfrm>
              <a:custGeom>
                <a:avLst/>
                <a:gdLst>
                  <a:gd name="T0" fmla="*/ 6 w 31"/>
                  <a:gd name="T1" fmla="*/ 4 h 29"/>
                  <a:gd name="T2" fmla="*/ 22 w 31"/>
                  <a:gd name="T3" fmla="*/ 29 h 29"/>
                  <a:gd name="T4" fmla="*/ 31 w 31"/>
                  <a:gd name="T5" fmla="*/ 0 h 29"/>
                  <a:gd name="T6" fmla="*/ 0 w 31"/>
                  <a:gd name="T7" fmla="*/ 0 h 29"/>
                  <a:gd name="T8" fmla="*/ 6 w 3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6" y="4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4" name="Freeform 116"/>
              <p:cNvSpPr>
                <a:spLocks/>
              </p:cNvSpPr>
              <p:nvPr/>
            </p:nvSpPr>
            <p:spPr bwMode="gray">
              <a:xfrm>
                <a:off x="5588894" y="2453092"/>
                <a:ext cx="61094" cy="8207"/>
              </a:xfrm>
              <a:custGeom>
                <a:avLst/>
                <a:gdLst>
                  <a:gd name="T0" fmla="*/ 0 w 73"/>
                  <a:gd name="T1" fmla="*/ 0 h 10"/>
                  <a:gd name="T2" fmla="*/ 72 w 73"/>
                  <a:gd name="T3" fmla="*/ 0 h 10"/>
                  <a:gd name="T4" fmla="*/ 73 w 73"/>
                  <a:gd name="T5" fmla="*/ 3 h 10"/>
                  <a:gd name="T6" fmla="*/ 0 w 73"/>
                  <a:gd name="T7" fmla="*/ 3 h 10"/>
                  <a:gd name="T8" fmla="*/ 0 w 7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">
                    <a:moveTo>
                      <a:pt x="0" y="0"/>
                    </a:moveTo>
                    <a:cubicBezTo>
                      <a:pt x="0" y="0"/>
                      <a:pt x="30" y="4"/>
                      <a:pt x="72" y="0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45" y="10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5" name="Freeform 117"/>
              <p:cNvSpPr>
                <a:spLocks noEditPoints="1"/>
              </p:cNvSpPr>
              <p:nvPr/>
            </p:nvSpPr>
            <p:spPr bwMode="gray">
              <a:xfrm>
                <a:off x="5634486" y="2449445"/>
                <a:ext cx="150455" cy="77507"/>
              </a:xfrm>
              <a:custGeom>
                <a:avLst/>
                <a:gdLst>
                  <a:gd name="T0" fmla="*/ 177 w 180"/>
                  <a:gd name="T1" fmla="*/ 14 h 93"/>
                  <a:gd name="T2" fmla="*/ 149 w 180"/>
                  <a:gd name="T3" fmla="*/ 3 h 93"/>
                  <a:gd name="T4" fmla="*/ 16 w 180"/>
                  <a:gd name="T5" fmla="*/ 12 h 93"/>
                  <a:gd name="T6" fmla="*/ 8 w 180"/>
                  <a:gd name="T7" fmla="*/ 37 h 93"/>
                  <a:gd name="T8" fmla="*/ 21 w 180"/>
                  <a:gd name="T9" fmla="*/ 69 h 93"/>
                  <a:gd name="T10" fmla="*/ 98 w 180"/>
                  <a:gd name="T11" fmla="*/ 86 h 93"/>
                  <a:gd name="T12" fmla="*/ 176 w 180"/>
                  <a:gd name="T13" fmla="*/ 56 h 93"/>
                  <a:gd name="T14" fmla="*/ 177 w 180"/>
                  <a:gd name="T15" fmla="*/ 14 h 93"/>
                  <a:gd name="T16" fmla="*/ 173 w 180"/>
                  <a:gd name="T17" fmla="*/ 55 h 93"/>
                  <a:gd name="T18" fmla="*/ 97 w 180"/>
                  <a:gd name="T19" fmla="*/ 84 h 93"/>
                  <a:gd name="T20" fmla="*/ 23 w 180"/>
                  <a:gd name="T21" fmla="*/ 68 h 93"/>
                  <a:gd name="T22" fmla="*/ 11 w 180"/>
                  <a:gd name="T23" fmla="*/ 37 h 93"/>
                  <a:gd name="T24" fmla="*/ 18 w 180"/>
                  <a:gd name="T25" fmla="*/ 13 h 93"/>
                  <a:gd name="T26" fmla="*/ 146 w 180"/>
                  <a:gd name="T27" fmla="*/ 5 h 93"/>
                  <a:gd name="T28" fmla="*/ 174 w 180"/>
                  <a:gd name="T29" fmla="*/ 15 h 93"/>
                  <a:gd name="T30" fmla="*/ 173 w 180"/>
                  <a:gd name="T31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93">
                    <a:moveTo>
                      <a:pt x="177" y="14"/>
                    </a:moveTo>
                    <a:cubicBezTo>
                      <a:pt x="177" y="14"/>
                      <a:pt x="180" y="2"/>
                      <a:pt x="149" y="3"/>
                    </a:cubicBezTo>
                    <a:cubicBezTo>
                      <a:pt x="149" y="3"/>
                      <a:pt x="70" y="0"/>
                      <a:pt x="16" y="12"/>
                    </a:cubicBezTo>
                    <a:cubicBezTo>
                      <a:pt x="16" y="12"/>
                      <a:pt x="0" y="16"/>
                      <a:pt x="8" y="37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1" y="69"/>
                      <a:pt x="31" y="93"/>
                      <a:pt x="98" y="86"/>
                    </a:cubicBezTo>
                    <a:cubicBezTo>
                      <a:pt x="98" y="86"/>
                      <a:pt x="175" y="76"/>
                      <a:pt x="176" y="56"/>
                    </a:cubicBezTo>
                    <a:cubicBezTo>
                      <a:pt x="176" y="56"/>
                      <a:pt x="180" y="31"/>
                      <a:pt x="177" y="14"/>
                    </a:cubicBezTo>
                    <a:close/>
                    <a:moveTo>
                      <a:pt x="173" y="55"/>
                    </a:moveTo>
                    <a:cubicBezTo>
                      <a:pt x="172" y="74"/>
                      <a:pt x="97" y="84"/>
                      <a:pt x="97" y="84"/>
                    </a:cubicBezTo>
                    <a:cubicBezTo>
                      <a:pt x="32" y="91"/>
                      <a:pt x="23" y="68"/>
                      <a:pt x="23" y="68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3" y="17"/>
                      <a:pt x="18" y="13"/>
                      <a:pt x="18" y="13"/>
                    </a:cubicBezTo>
                    <a:cubicBezTo>
                      <a:pt x="70" y="2"/>
                      <a:pt x="146" y="5"/>
                      <a:pt x="146" y="5"/>
                    </a:cubicBezTo>
                    <a:cubicBezTo>
                      <a:pt x="176" y="4"/>
                      <a:pt x="174" y="15"/>
                      <a:pt x="174" y="15"/>
                    </a:cubicBezTo>
                    <a:cubicBezTo>
                      <a:pt x="176" y="32"/>
                      <a:pt x="173" y="55"/>
                      <a:pt x="173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6" name="Freeform 118"/>
              <p:cNvSpPr>
                <a:spLocks/>
              </p:cNvSpPr>
              <p:nvPr/>
            </p:nvSpPr>
            <p:spPr bwMode="gray">
              <a:xfrm>
                <a:off x="5618985" y="2454916"/>
                <a:ext cx="34650" cy="61094"/>
              </a:xfrm>
              <a:custGeom>
                <a:avLst/>
                <a:gdLst>
                  <a:gd name="T0" fmla="*/ 0 w 41"/>
                  <a:gd name="T1" fmla="*/ 0 h 74"/>
                  <a:gd name="T2" fmla="*/ 0 w 41"/>
                  <a:gd name="T3" fmla="*/ 27 h 74"/>
                  <a:gd name="T4" fmla="*/ 22 w 41"/>
                  <a:gd name="T5" fmla="*/ 42 h 74"/>
                  <a:gd name="T6" fmla="*/ 41 w 41"/>
                  <a:gd name="T7" fmla="*/ 62 h 74"/>
                  <a:gd name="T8" fmla="*/ 29 w 41"/>
                  <a:gd name="T9" fmla="*/ 10 h 74"/>
                  <a:gd name="T10" fmla="*/ 37 w 41"/>
                  <a:gd name="T11" fmla="*/ 5 h 74"/>
                  <a:gd name="T12" fmla="*/ 36 w 41"/>
                  <a:gd name="T13" fmla="*/ 0 h 74"/>
                  <a:gd name="T14" fmla="*/ 0 w 41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74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1" y="24"/>
                      <a:pt x="22" y="42"/>
                    </a:cubicBezTo>
                    <a:cubicBezTo>
                      <a:pt x="22" y="42"/>
                      <a:pt x="34" y="74"/>
                      <a:pt x="41" y="62"/>
                    </a:cubicBezTo>
                    <a:cubicBezTo>
                      <a:pt x="41" y="62"/>
                      <a:pt x="21" y="24"/>
                      <a:pt x="29" y="10"/>
                    </a:cubicBezTo>
                    <a:cubicBezTo>
                      <a:pt x="29" y="10"/>
                      <a:pt x="32" y="9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7" name="Freeform 119"/>
              <p:cNvSpPr>
                <a:spLocks/>
              </p:cNvSpPr>
              <p:nvPr/>
            </p:nvSpPr>
            <p:spPr bwMode="gray">
              <a:xfrm>
                <a:off x="5649075" y="2437591"/>
                <a:ext cx="149543" cy="54711"/>
              </a:xfrm>
              <a:custGeom>
                <a:avLst/>
                <a:gdLst>
                  <a:gd name="T0" fmla="*/ 172 w 180"/>
                  <a:gd name="T1" fmla="*/ 20 h 65"/>
                  <a:gd name="T2" fmla="*/ 167 w 180"/>
                  <a:gd name="T3" fmla="*/ 13 h 65"/>
                  <a:gd name="T4" fmla="*/ 1 w 180"/>
                  <a:gd name="T5" fmla="*/ 22 h 65"/>
                  <a:gd name="T6" fmla="*/ 0 w 180"/>
                  <a:gd name="T7" fmla="*/ 27 h 65"/>
                  <a:gd name="T8" fmla="*/ 159 w 180"/>
                  <a:gd name="T9" fmla="*/ 29 h 65"/>
                  <a:gd name="T10" fmla="*/ 160 w 180"/>
                  <a:gd name="T11" fmla="*/ 65 h 65"/>
                  <a:gd name="T12" fmla="*/ 172 w 180"/>
                  <a:gd name="T13" fmla="*/ 51 h 65"/>
                  <a:gd name="T14" fmla="*/ 180 w 180"/>
                  <a:gd name="T15" fmla="*/ 45 h 65"/>
                  <a:gd name="T16" fmla="*/ 178 w 180"/>
                  <a:gd name="T17" fmla="*/ 25 h 65"/>
                  <a:gd name="T18" fmla="*/ 172 w 180"/>
                  <a:gd name="T1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65">
                    <a:moveTo>
                      <a:pt x="172" y="20"/>
                    </a:moveTo>
                    <a:cubicBezTo>
                      <a:pt x="172" y="20"/>
                      <a:pt x="171" y="15"/>
                      <a:pt x="167" y="13"/>
                    </a:cubicBezTo>
                    <a:cubicBezTo>
                      <a:pt x="167" y="13"/>
                      <a:pt x="142" y="0"/>
                      <a:pt x="1" y="2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58" y="4"/>
                      <a:pt x="159" y="29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9" y="63"/>
                      <a:pt x="172" y="51"/>
                    </a:cubicBezTo>
                    <a:cubicBezTo>
                      <a:pt x="172" y="51"/>
                      <a:pt x="179" y="47"/>
                      <a:pt x="180" y="45"/>
                    </a:cubicBezTo>
                    <a:cubicBezTo>
                      <a:pt x="178" y="25"/>
                      <a:pt x="178" y="25"/>
                      <a:pt x="178" y="25"/>
                    </a:cubicBezTo>
                    <a:cubicBezTo>
                      <a:pt x="178" y="25"/>
                      <a:pt x="174" y="27"/>
                      <a:pt x="17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8" name="Freeform 120"/>
              <p:cNvSpPr>
                <a:spLocks noEditPoints="1"/>
              </p:cNvSpPr>
              <p:nvPr/>
            </p:nvSpPr>
            <p:spPr bwMode="gray">
              <a:xfrm>
                <a:off x="5453941" y="2449445"/>
                <a:ext cx="149543" cy="77507"/>
              </a:xfrm>
              <a:custGeom>
                <a:avLst/>
                <a:gdLst>
                  <a:gd name="T0" fmla="*/ 3 w 179"/>
                  <a:gd name="T1" fmla="*/ 56 h 93"/>
                  <a:gd name="T2" fmla="*/ 82 w 179"/>
                  <a:gd name="T3" fmla="*/ 86 h 93"/>
                  <a:gd name="T4" fmla="*/ 159 w 179"/>
                  <a:gd name="T5" fmla="*/ 69 h 93"/>
                  <a:gd name="T6" fmla="*/ 171 w 179"/>
                  <a:gd name="T7" fmla="*/ 37 h 93"/>
                  <a:gd name="T8" fmla="*/ 163 w 179"/>
                  <a:gd name="T9" fmla="*/ 12 h 93"/>
                  <a:gd name="T10" fmla="*/ 31 w 179"/>
                  <a:gd name="T11" fmla="*/ 3 h 93"/>
                  <a:gd name="T12" fmla="*/ 2 w 179"/>
                  <a:gd name="T13" fmla="*/ 14 h 93"/>
                  <a:gd name="T14" fmla="*/ 3 w 179"/>
                  <a:gd name="T15" fmla="*/ 56 h 93"/>
                  <a:gd name="T16" fmla="*/ 6 w 179"/>
                  <a:gd name="T17" fmla="*/ 16 h 93"/>
                  <a:gd name="T18" fmla="*/ 33 w 179"/>
                  <a:gd name="T19" fmla="*/ 5 h 93"/>
                  <a:gd name="T20" fmla="*/ 161 w 179"/>
                  <a:gd name="T21" fmla="*/ 14 h 93"/>
                  <a:gd name="T22" fmla="*/ 169 w 179"/>
                  <a:gd name="T23" fmla="*/ 37 h 93"/>
                  <a:gd name="T24" fmla="*/ 157 w 179"/>
                  <a:gd name="T25" fmla="*/ 68 h 93"/>
                  <a:gd name="T26" fmla="*/ 82 w 179"/>
                  <a:gd name="T27" fmla="*/ 84 h 93"/>
                  <a:gd name="T28" fmla="*/ 7 w 179"/>
                  <a:gd name="T29" fmla="*/ 56 h 93"/>
                  <a:gd name="T30" fmla="*/ 6 w 179"/>
                  <a:gd name="T31" fmla="*/ 1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9" h="93">
                    <a:moveTo>
                      <a:pt x="3" y="56"/>
                    </a:moveTo>
                    <a:cubicBezTo>
                      <a:pt x="5" y="76"/>
                      <a:pt x="82" y="86"/>
                      <a:pt x="82" y="86"/>
                    </a:cubicBezTo>
                    <a:cubicBezTo>
                      <a:pt x="149" y="93"/>
                      <a:pt x="159" y="69"/>
                      <a:pt x="159" y="6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79" y="16"/>
                      <a:pt x="163" y="12"/>
                      <a:pt x="163" y="12"/>
                    </a:cubicBezTo>
                    <a:cubicBezTo>
                      <a:pt x="109" y="0"/>
                      <a:pt x="31" y="3"/>
                      <a:pt x="31" y="3"/>
                    </a:cubicBezTo>
                    <a:cubicBezTo>
                      <a:pt x="0" y="3"/>
                      <a:pt x="2" y="14"/>
                      <a:pt x="2" y="14"/>
                    </a:cubicBezTo>
                    <a:cubicBezTo>
                      <a:pt x="0" y="32"/>
                      <a:pt x="3" y="56"/>
                      <a:pt x="3" y="56"/>
                    </a:cubicBezTo>
                    <a:close/>
                    <a:moveTo>
                      <a:pt x="6" y="16"/>
                    </a:moveTo>
                    <a:cubicBezTo>
                      <a:pt x="6" y="16"/>
                      <a:pt x="3" y="4"/>
                      <a:pt x="33" y="5"/>
                    </a:cubicBezTo>
                    <a:cubicBezTo>
                      <a:pt x="33" y="5"/>
                      <a:pt x="109" y="2"/>
                      <a:pt x="161" y="14"/>
                    </a:cubicBezTo>
                    <a:cubicBezTo>
                      <a:pt x="161" y="14"/>
                      <a:pt x="177" y="17"/>
                      <a:pt x="169" y="37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48" y="91"/>
                      <a:pt x="82" y="84"/>
                    </a:cubicBezTo>
                    <a:cubicBezTo>
                      <a:pt x="82" y="84"/>
                      <a:pt x="8" y="75"/>
                      <a:pt x="7" y="56"/>
                    </a:cubicBezTo>
                    <a:cubicBezTo>
                      <a:pt x="7" y="56"/>
                      <a:pt x="3" y="32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9" name="Freeform 121"/>
              <p:cNvSpPr>
                <a:spLocks/>
              </p:cNvSpPr>
              <p:nvPr/>
            </p:nvSpPr>
            <p:spPr bwMode="gray">
              <a:xfrm>
                <a:off x="5440263" y="2437591"/>
                <a:ext cx="148631" cy="55623"/>
              </a:xfrm>
              <a:custGeom>
                <a:avLst/>
                <a:gdLst>
                  <a:gd name="T0" fmla="*/ 8 w 179"/>
                  <a:gd name="T1" fmla="*/ 21 h 66"/>
                  <a:gd name="T2" fmla="*/ 13 w 179"/>
                  <a:gd name="T3" fmla="*/ 13 h 66"/>
                  <a:gd name="T4" fmla="*/ 179 w 179"/>
                  <a:gd name="T5" fmla="*/ 22 h 66"/>
                  <a:gd name="T6" fmla="*/ 178 w 179"/>
                  <a:gd name="T7" fmla="*/ 27 h 66"/>
                  <a:gd name="T8" fmla="*/ 21 w 179"/>
                  <a:gd name="T9" fmla="*/ 29 h 66"/>
                  <a:gd name="T10" fmla="*/ 19 w 179"/>
                  <a:gd name="T11" fmla="*/ 66 h 66"/>
                  <a:gd name="T12" fmla="*/ 8 w 179"/>
                  <a:gd name="T13" fmla="*/ 51 h 66"/>
                  <a:gd name="T14" fmla="*/ 0 w 179"/>
                  <a:gd name="T15" fmla="*/ 45 h 66"/>
                  <a:gd name="T16" fmla="*/ 1 w 179"/>
                  <a:gd name="T17" fmla="*/ 26 h 66"/>
                  <a:gd name="T18" fmla="*/ 8 w 179"/>
                  <a:gd name="T1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66">
                    <a:moveTo>
                      <a:pt x="8" y="21"/>
                    </a:moveTo>
                    <a:cubicBezTo>
                      <a:pt x="8" y="21"/>
                      <a:pt x="8" y="16"/>
                      <a:pt x="13" y="13"/>
                    </a:cubicBezTo>
                    <a:cubicBezTo>
                      <a:pt x="13" y="13"/>
                      <a:pt x="37" y="0"/>
                      <a:pt x="179" y="22"/>
                    </a:cubicBezTo>
                    <a:cubicBezTo>
                      <a:pt x="178" y="27"/>
                      <a:pt x="178" y="27"/>
                      <a:pt x="178" y="27"/>
                    </a:cubicBezTo>
                    <a:cubicBezTo>
                      <a:pt x="178" y="27"/>
                      <a:pt x="22" y="4"/>
                      <a:pt x="21" y="29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1" y="64"/>
                      <a:pt x="8" y="51"/>
                    </a:cubicBezTo>
                    <a:cubicBezTo>
                      <a:pt x="8" y="51"/>
                      <a:pt x="1" y="47"/>
                      <a:pt x="0" y="4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5" y="28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0" name="Freeform 122"/>
              <p:cNvSpPr>
                <a:spLocks/>
              </p:cNvSpPr>
              <p:nvPr/>
            </p:nvSpPr>
            <p:spPr bwMode="gray">
              <a:xfrm>
                <a:off x="5585246" y="2454916"/>
                <a:ext cx="35562" cy="62005"/>
              </a:xfrm>
              <a:custGeom>
                <a:avLst/>
                <a:gdLst>
                  <a:gd name="T0" fmla="*/ 42 w 43"/>
                  <a:gd name="T1" fmla="*/ 0 h 75"/>
                  <a:gd name="T2" fmla="*/ 43 w 43"/>
                  <a:gd name="T3" fmla="*/ 27 h 75"/>
                  <a:gd name="T4" fmla="*/ 19 w 43"/>
                  <a:gd name="T5" fmla="*/ 43 h 75"/>
                  <a:gd name="T6" fmla="*/ 0 w 43"/>
                  <a:gd name="T7" fmla="*/ 62 h 75"/>
                  <a:gd name="T8" fmla="*/ 12 w 43"/>
                  <a:gd name="T9" fmla="*/ 10 h 75"/>
                  <a:gd name="T10" fmla="*/ 4 w 43"/>
                  <a:gd name="T11" fmla="*/ 6 h 75"/>
                  <a:gd name="T12" fmla="*/ 5 w 43"/>
                  <a:gd name="T13" fmla="*/ 0 h 75"/>
                  <a:gd name="T14" fmla="*/ 42 w 43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75">
                    <a:moveTo>
                      <a:pt x="42" y="0"/>
                    </a:move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31" y="25"/>
                      <a:pt x="19" y="43"/>
                    </a:cubicBezTo>
                    <a:cubicBezTo>
                      <a:pt x="19" y="43"/>
                      <a:pt x="8" y="75"/>
                      <a:pt x="0" y="62"/>
                    </a:cubicBezTo>
                    <a:cubicBezTo>
                      <a:pt x="0" y="62"/>
                      <a:pt x="20" y="24"/>
                      <a:pt x="12" y="10"/>
                    </a:cubicBezTo>
                    <a:cubicBezTo>
                      <a:pt x="12" y="10"/>
                      <a:pt x="10" y="9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4" y="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1" name="Freeform 123"/>
              <p:cNvSpPr>
                <a:spLocks/>
              </p:cNvSpPr>
              <p:nvPr/>
            </p:nvSpPr>
            <p:spPr bwMode="gray">
              <a:xfrm>
                <a:off x="5587070" y="2457652"/>
                <a:ext cx="27355" cy="44681"/>
              </a:xfrm>
              <a:custGeom>
                <a:avLst/>
                <a:gdLst>
                  <a:gd name="T0" fmla="*/ 5 w 33"/>
                  <a:gd name="T1" fmla="*/ 3 h 53"/>
                  <a:gd name="T2" fmla="*/ 10 w 33"/>
                  <a:gd name="T3" fmla="*/ 26 h 53"/>
                  <a:gd name="T4" fmla="*/ 0 w 33"/>
                  <a:gd name="T5" fmla="*/ 53 h 53"/>
                  <a:gd name="T6" fmla="*/ 5 w 33"/>
                  <a:gd name="T7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3">
                    <a:moveTo>
                      <a:pt x="5" y="3"/>
                    </a:moveTo>
                    <a:cubicBezTo>
                      <a:pt x="5" y="3"/>
                      <a:pt x="18" y="7"/>
                      <a:pt x="10" y="2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33" y="0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2" name="Freeform 124"/>
              <p:cNvSpPr>
                <a:spLocks/>
              </p:cNvSpPr>
              <p:nvPr/>
            </p:nvSpPr>
            <p:spPr bwMode="gray">
              <a:xfrm>
                <a:off x="5446646" y="2444886"/>
                <a:ext cx="41945" cy="12766"/>
              </a:xfrm>
              <a:custGeom>
                <a:avLst/>
                <a:gdLst>
                  <a:gd name="T0" fmla="*/ 0 w 50"/>
                  <a:gd name="T1" fmla="*/ 15 h 15"/>
                  <a:gd name="T2" fmla="*/ 13 w 50"/>
                  <a:gd name="T3" fmla="*/ 3 h 15"/>
                  <a:gd name="T4" fmla="*/ 50 w 50"/>
                  <a:gd name="T5" fmla="*/ 1 h 15"/>
                  <a:gd name="T6" fmla="*/ 0 w 5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5">
                    <a:moveTo>
                      <a:pt x="0" y="15"/>
                    </a:moveTo>
                    <a:cubicBezTo>
                      <a:pt x="0" y="15"/>
                      <a:pt x="0" y="5"/>
                      <a:pt x="13" y="3"/>
                    </a:cubicBezTo>
                    <a:cubicBezTo>
                      <a:pt x="13" y="3"/>
                      <a:pt x="34" y="0"/>
                      <a:pt x="50" y="1"/>
                    </a:cubicBezTo>
                    <a:cubicBezTo>
                      <a:pt x="50" y="1"/>
                      <a:pt x="3" y="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</p:grpSp>
        <p:grpSp>
          <p:nvGrpSpPr>
            <p:cNvPr id="54" name="Gruppieren 786"/>
            <p:cNvGrpSpPr/>
            <p:nvPr/>
          </p:nvGrpSpPr>
          <p:grpSpPr bwMode="gray">
            <a:xfrm>
              <a:off x="7056464" y="1238317"/>
              <a:ext cx="720663" cy="670962"/>
              <a:chOff x="5349079" y="2113886"/>
              <a:chExt cx="528870" cy="492396"/>
            </a:xfrm>
          </p:grpSpPr>
          <p:sp>
            <p:nvSpPr>
              <p:cNvPr id="55" name="Freeform 109"/>
              <p:cNvSpPr>
                <a:spLocks/>
              </p:cNvSpPr>
              <p:nvPr/>
            </p:nvSpPr>
            <p:spPr bwMode="gray">
              <a:xfrm>
                <a:off x="5429321" y="2346407"/>
                <a:ext cx="304556" cy="147719"/>
              </a:xfrm>
              <a:custGeom>
                <a:avLst/>
                <a:gdLst>
                  <a:gd name="T0" fmla="*/ 366 w 366"/>
                  <a:gd name="T1" fmla="*/ 0 h 177"/>
                  <a:gd name="T2" fmla="*/ 0 w 366"/>
                  <a:gd name="T3" fmla="*/ 114 h 177"/>
                  <a:gd name="T4" fmla="*/ 366 w 366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6" h="177">
                    <a:moveTo>
                      <a:pt x="366" y="0"/>
                    </a:moveTo>
                    <a:cubicBezTo>
                      <a:pt x="366" y="0"/>
                      <a:pt x="203" y="133"/>
                      <a:pt x="0" y="114"/>
                    </a:cubicBezTo>
                    <a:cubicBezTo>
                      <a:pt x="0" y="114"/>
                      <a:pt x="257" y="177"/>
                      <a:pt x="366" y="0"/>
                    </a:cubicBezTo>
                    <a:close/>
                  </a:path>
                </a:pathLst>
              </a:custGeom>
              <a:solidFill>
                <a:srgbClr val="E8B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grpSp>
            <p:nvGrpSpPr>
              <p:cNvPr id="56" name="Gruppieren 788"/>
              <p:cNvGrpSpPr/>
              <p:nvPr/>
            </p:nvGrpSpPr>
            <p:grpSpPr bwMode="gray">
              <a:xfrm>
                <a:off x="5349079" y="2113886"/>
                <a:ext cx="528870" cy="492396"/>
                <a:chOff x="5349079" y="2113886"/>
                <a:chExt cx="528870" cy="492396"/>
              </a:xfrm>
            </p:grpSpPr>
            <p:sp>
              <p:nvSpPr>
                <p:cNvPr id="57" name="Freeform 94"/>
                <p:cNvSpPr>
                  <a:spLocks/>
                </p:cNvSpPr>
                <p:nvPr/>
              </p:nvSpPr>
              <p:spPr bwMode="gray">
                <a:xfrm>
                  <a:off x="5736613" y="2252486"/>
                  <a:ext cx="141336" cy="353796"/>
                </a:xfrm>
                <a:custGeom>
                  <a:avLst/>
                  <a:gdLst>
                    <a:gd name="T0" fmla="*/ 69 w 170"/>
                    <a:gd name="T1" fmla="*/ 281 h 424"/>
                    <a:gd name="T2" fmla="*/ 0 w 170"/>
                    <a:gd name="T3" fmla="*/ 424 h 424"/>
                    <a:gd name="T4" fmla="*/ 131 w 170"/>
                    <a:gd name="T5" fmla="*/ 272 h 424"/>
                    <a:gd name="T6" fmla="*/ 73 w 170"/>
                    <a:gd name="T7" fmla="*/ 0 h 424"/>
                    <a:gd name="T8" fmla="*/ 69 w 170"/>
                    <a:gd name="T9" fmla="*/ 28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424">
                      <a:moveTo>
                        <a:pt x="69" y="281"/>
                      </a:moveTo>
                      <a:cubicBezTo>
                        <a:pt x="69" y="281"/>
                        <a:pt x="51" y="382"/>
                        <a:pt x="0" y="424"/>
                      </a:cubicBezTo>
                      <a:cubicBezTo>
                        <a:pt x="0" y="424"/>
                        <a:pt x="95" y="388"/>
                        <a:pt x="131" y="272"/>
                      </a:cubicBezTo>
                      <a:cubicBezTo>
                        <a:pt x="131" y="272"/>
                        <a:pt x="170" y="74"/>
                        <a:pt x="73" y="0"/>
                      </a:cubicBezTo>
                      <a:cubicBezTo>
                        <a:pt x="73" y="0"/>
                        <a:pt x="89" y="230"/>
                        <a:pt x="69" y="281"/>
                      </a:cubicBezTo>
                      <a:close/>
                    </a:path>
                  </a:pathLst>
                </a:custGeom>
                <a:solidFill>
                  <a:srgbClr val="7A4C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58" name="Freeform 98"/>
                <p:cNvSpPr>
                  <a:spLocks/>
                </p:cNvSpPr>
                <p:nvPr/>
              </p:nvSpPr>
              <p:spPr bwMode="gray">
                <a:xfrm>
                  <a:off x="5386464" y="2113886"/>
                  <a:ext cx="391182" cy="344677"/>
                </a:xfrm>
                <a:custGeom>
                  <a:avLst/>
                  <a:gdLst>
                    <a:gd name="T0" fmla="*/ 469 w 469"/>
                    <a:gd name="T1" fmla="*/ 140 h 413"/>
                    <a:gd name="T2" fmla="*/ 419 w 469"/>
                    <a:gd name="T3" fmla="*/ 278 h 413"/>
                    <a:gd name="T4" fmla="*/ 34 w 469"/>
                    <a:gd name="T5" fmla="*/ 390 h 413"/>
                    <a:gd name="T6" fmla="*/ 132 w 469"/>
                    <a:gd name="T7" fmla="*/ 104 h 413"/>
                    <a:gd name="T8" fmla="*/ 469 w 469"/>
                    <a:gd name="T9" fmla="*/ 140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9" h="413">
                      <a:moveTo>
                        <a:pt x="469" y="140"/>
                      </a:moveTo>
                      <a:cubicBezTo>
                        <a:pt x="419" y="278"/>
                        <a:pt x="419" y="278"/>
                        <a:pt x="419" y="278"/>
                      </a:cubicBezTo>
                      <a:cubicBezTo>
                        <a:pt x="419" y="278"/>
                        <a:pt x="286" y="413"/>
                        <a:pt x="34" y="390"/>
                      </a:cubicBezTo>
                      <a:cubicBezTo>
                        <a:pt x="34" y="390"/>
                        <a:pt x="0" y="189"/>
                        <a:pt x="132" y="104"/>
                      </a:cubicBezTo>
                      <a:cubicBezTo>
                        <a:pt x="132" y="104"/>
                        <a:pt x="310" y="0"/>
                        <a:pt x="469" y="140"/>
                      </a:cubicBezTo>
                      <a:close/>
                    </a:path>
                  </a:pathLst>
                </a:custGeom>
                <a:solidFill>
                  <a:srgbClr val="5837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59" name="Freeform 110"/>
                <p:cNvSpPr>
                  <a:spLocks/>
                </p:cNvSpPr>
                <p:nvPr/>
              </p:nvSpPr>
              <p:spPr bwMode="gray">
                <a:xfrm>
                  <a:off x="5381905" y="2124828"/>
                  <a:ext cx="331000" cy="292702"/>
                </a:xfrm>
                <a:custGeom>
                  <a:avLst/>
                  <a:gdLst>
                    <a:gd name="T0" fmla="*/ 397 w 397"/>
                    <a:gd name="T1" fmla="*/ 77 h 351"/>
                    <a:gd name="T2" fmla="*/ 39 w 397"/>
                    <a:gd name="T3" fmla="*/ 351 h 351"/>
                    <a:gd name="T4" fmla="*/ 98 w 397"/>
                    <a:gd name="T5" fmla="*/ 120 h 351"/>
                    <a:gd name="T6" fmla="*/ 397 w 397"/>
                    <a:gd name="T7" fmla="*/ 77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7" h="351">
                      <a:moveTo>
                        <a:pt x="397" y="77"/>
                      </a:moveTo>
                      <a:cubicBezTo>
                        <a:pt x="397" y="77"/>
                        <a:pt x="46" y="26"/>
                        <a:pt x="39" y="351"/>
                      </a:cubicBezTo>
                      <a:cubicBezTo>
                        <a:pt x="39" y="351"/>
                        <a:pt x="0" y="225"/>
                        <a:pt x="98" y="120"/>
                      </a:cubicBezTo>
                      <a:cubicBezTo>
                        <a:pt x="98" y="120"/>
                        <a:pt x="235" y="0"/>
                        <a:pt x="397" y="77"/>
                      </a:cubicBezTo>
                      <a:close/>
                    </a:path>
                  </a:pathLst>
                </a:custGeom>
                <a:solidFill>
                  <a:srgbClr val="7A4C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0" name="Freeform 95"/>
                <p:cNvSpPr>
                  <a:spLocks/>
                </p:cNvSpPr>
                <p:nvPr/>
              </p:nvSpPr>
              <p:spPr bwMode="gray">
                <a:xfrm>
                  <a:off x="5349079" y="2226043"/>
                  <a:ext cx="126747" cy="375680"/>
                </a:xfrm>
                <a:custGeom>
                  <a:avLst/>
                  <a:gdLst>
                    <a:gd name="T0" fmla="*/ 96 w 152"/>
                    <a:gd name="T1" fmla="*/ 302 h 450"/>
                    <a:gd name="T2" fmla="*/ 152 w 152"/>
                    <a:gd name="T3" fmla="*/ 450 h 450"/>
                    <a:gd name="T4" fmla="*/ 48 w 152"/>
                    <a:gd name="T5" fmla="*/ 301 h 450"/>
                    <a:gd name="T6" fmla="*/ 139 w 152"/>
                    <a:gd name="T7" fmla="*/ 0 h 450"/>
                    <a:gd name="T8" fmla="*/ 96 w 152"/>
                    <a:gd name="T9" fmla="*/ 302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" h="450">
                      <a:moveTo>
                        <a:pt x="96" y="302"/>
                      </a:moveTo>
                      <a:cubicBezTo>
                        <a:pt x="96" y="302"/>
                        <a:pt x="105" y="404"/>
                        <a:pt x="152" y="450"/>
                      </a:cubicBezTo>
                      <a:cubicBezTo>
                        <a:pt x="152" y="450"/>
                        <a:pt x="74" y="420"/>
                        <a:pt x="48" y="301"/>
                      </a:cubicBezTo>
                      <a:cubicBezTo>
                        <a:pt x="48" y="301"/>
                        <a:pt x="0" y="94"/>
                        <a:pt x="139" y="0"/>
                      </a:cubicBezTo>
                      <a:cubicBezTo>
                        <a:pt x="139" y="0"/>
                        <a:pt x="79" y="250"/>
                        <a:pt x="96" y="302"/>
                      </a:cubicBezTo>
                      <a:close/>
                    </a:path>
                  </a:pathLst>
                </a:custGeom>
                <a:solidFill>
                  <a:srgbClr val="5837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1" name="Freeform 99"/>
                <p:cNvSpPr>
                  <a:spLocks/>
                </p:cNvSpPr>
                <p:nvPr/>
              </p:nvSpPr>
              <p:spPr bwMode="gray">
                <a:xfrm>
                  <a:off x="5496798" y="2339112"/>
                  <a:ext cx="241639" cy="91184"/>
                </a:xfrm>
                <a:custGeom>
                  <a:avLst/>
                  <a:gdLst>
                    <a:gd name="T0" fmla="*/ 290 w 290"/>
                    <a:gd name="T1" fmla="*/ 0 h 109"/>
                    <a:gd name="T2" fmla="*/ 0 w 290"/>
                    <a:gd name="T3" fmla="*/ 106 h 109"/>
                    <a:gd name="T4" fmla="*/ 290 w 290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0" h="109">
                      <a:moveTo>
                        <a:pt x="290" y="0"/>
                      </a:moveTo>
                      <a:cubicBezTo>
                        <a:pt x="208" y="65"/>
                        <a:pt x="17" y="109"/>
                        <a:pt x="0" y="106"/>
                      </a:cubicBezTo>
                      <a:cubicBezTo>
                        <a:pt x="0" y="106"/>
                        <a:pt x="160" y="102"/>
                        <a:pt x="29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2" name="Freeform 100"/>
                <p:cNvSpPr>
                  <a:spLocks/>
                </p:cNvSpPr>
                <p:nvPr/>
              </p:nvSpPr>
              <p:spPr bwMode="gray">
                <a:xfrm>
                  <a:off x="5735701" y="2229691"/>
                  <a:ext cx="98479" cy="209724"/>
                </a:xfrm>
                <a:custGeom>
                  <a:avLst/>
                  <a:gdLst>
                    <a:gd name="T0" fmla="*/ 0 w 118"/>
                    <a:gd name="T1" fmla="*/ 140 h 252"/>
                    <a:gd name="T2" fmla="*/ 94 w 118"/>
                    <a:gd name="T3" fmla="*/ 252 h 252"/>
                    <a:gd name="T4" fmla="*/ 100 w 118"/>
                    <a:gd name="T5" fmla="*/ 218 h 252"/>
                    <a:gd name="T6" fmla="*/ 113 w 118"/>
                    <a:gd name="T7" fmla="*/ 231 h 252"/>
                    <a:gd name="T8" fmla="*/ 50 w 118"/>
                    <a:gd name="T9" fmla="*/ 0 h 252"/>
                    <a:gd name="T10" fmla="*/ 0 w 118"/>
                    <a:gd name="T11" fmla="*/ 14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252">
                      <a:moveTo>
                        <a:pt x="0" y="140"/>
                      </a:moveTo>
                      <a:cubicBezTo>
                        <a:pt x="0" y="140"/>
                        <a:pt x="20" y="220"/>
                        <a:pt x="94" y="252"/>
                      </a:cubicBezTo>
                      <a:cubicBezTo>
                        <a:pt x="94" y="252"/>
                        <a:pt x="93" y="220"/>
                        <a:pt x="100" y="218"/>
                      </a:cubicBezTo>
                      <a:cubicBezTo>
                        <a:pt x="100" y="218"/>
                        <a:pt x="111" y="221"/>
                        <a:pt x="113" y="231"/>
                      </a:cubicBezTo>
                      <a:cubicBezTo>
                        <a:pt x="118" y="185"/>
                        <a:pt x="104" y="41"/>
                        <a:pt x="50" y="0"/>
                      </a:cubicBezTo>
                      <a:cubicBezTo>
                        <a:pt x="50" y="0"/>
                        <a:pt x="30" y="94"/>
                        <a:pt x="0" y="140"/>
                      </a:cubicBezTo>
                      <a:close/>
                    </a:path>
                  </a:pathLst>
                </a:custGeom>
                <a:solidFill>
                  <a:srgbClr val="7A4C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3" name="Freeform 101"/>
                <p:cNvSpPr>
                  <a:spLocks/>
                </p:cNvSpPr>
                <p:nvPr/>
              </p:nvSpPr>
              <p:spPr bwMode="gray">
                <a:xfrm>
                  <a:off x="5523241" y="2309021"/>
                  <a:ext cx="228873" cy="100303"/>
                </a:xfrm>
                <a:custGeom>
                  <a:avLst/>
                  <a:gdLst>
                    <a:gd name="T0" fmla="*/ 272 w 275"/>
                    <a:gd name="T1" fmla="*/ 2 h 120"/>
                    <a:gd name="T2" fmla="*/ 0 w 275"/>
                    <a:gd name="T3" fmla="*/ 120 h 120"/>
                    <a:gd name="T4" fmla="*/ 272 w 275"/>
                    <a:gd name="T5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2" y="2"/>
                      </a:moveTo>
                      <a:cubicBezTo>
                        <a:pt x="275" y="0"/>
                        <a:pt x="197" y="112"/>
                        <a:pt x="0" y="120"/>
                      </a:cubicBezTo>
                      <a:cubicBezTo>
                        <a:pt x="0" y="120"/>
                        <a:pt x="166" y="107"/>
                        <a:pt x="272" y="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4" name="Freeform 102"/>
                <p:cNvSpPr>
                  <a:spLocks/>
                </p:cNvSpPr>
                <p:nvPr/>
              </p:nvSpPr>
              <p:spPr bwMode="gray">
                <a:xfrm>
                  <a:off x="5536007" y="2279842"/>
                  <a:ext cx="228873" cy="100303"/>
                </a:xfrm>
                <a:custGeom>
                  <a:avLst/>
                  <a:gdLst>
                    <a:gd name="T0" fmla="*/ 272 w 275"/>
                    <a:gd name="T1" fmla="*/ 2 h 120"/>
                    <a:gd name="T2" fmla="*/ 0 w 275"/>
                    <a:gd name="T3" fmla="*/ 120 h 120"/>
                    <a:gd name="T4" fmla="*/ 272 w 275"/>
                    <a:gd name="T5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2" y="2"/>
                      </a:moveTo>
                      <a:cubicBezTo>
                        <a:pt x="275" y="0"/>
                        <a:pt x="197" y="112"/>
                        <a:pt x="0" y="120"/>
                      </a:cubicBezTo>
                      <a:cubicBezTo>
                        <a:pt x="0" y="120"/>
                        <a:pt x="167" y="107"/>
                        <a:pt x="272" y="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5" name="Freeform 103"/>
                <p:cNvSpPr>
                  <a:spLocks/>
                </p:cNvSpPr>
                <p:nvPr/>
              </p:nvSpPr>
              <p:spPr bwMode="gray">
                <a:xfrm>
                  <a:off x="5544214" y="2267076"/>
                  <a:ext cx="228873" cy="100303"/>
                </a:xfrm>
                <a:custGeom>
                  <a:avLst/>
                  <a:gdLst>
                    <a:gd name="T0" fmla="*/ 273 w 275"/>
                    <a:gd name="T1" fmla="*/ 2 h 120"/>
                    <a:gd name="T2" fmla="*/ 0 w 275"/>
                    <a:gd name="T3" fmla="*/ 120 h 120"/>
                    <a:gd name="T4" fmla="*/ 273 w 275"/>
                    <a:gd name="T5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3" y="2"/>
                      </a:moveTo>
                      <a:cubicBezTo>
                        <a:pt x="275" y="0"/>
                        <a:pt x="198" y="113"/>
                        <a:pt x="0" y="120"/>
                      </a:cubicBezTo>
                      <a:cubicBezTo>
                        <a:pt x="0" y="120"/>
                        <a:pt x="167" y="107"/>
                        <a:pt x="273" y="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6" name="Freeform 104"/>
                <p:cNvSpPr>
                  <a:spLocks/>
                </p:cNvSpPr>
                <p:nvPr/>
              </p:nvSpPr>
              <p:spPr bwMode="gray">
                <a:xfrm>
                  <a:off x="5526888" y="2293520"/>
                  <a:ext cx="228873" cy="100303"/>
                </a:xfrm>
                <a:custGeom>
                  <a:avLst/>
                  <a:gdLst>
                    <a:gd name="T0" fmla="*/ 272 w 275"/>
                    <a:gd name="T1" fmla="*/ 3 h 120"/>
                    <a:gd name="T2" fmla="*/ 0 w 275"/>
                    <a:gd name="T3" fmla="*/ 120 h 120"/>
                    <a:gd name="T4" fmla="*/ 272 w 275"/>
                    <a:gd name="T5" fmla="*/ 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2" y="3"/>
                      </a:moveTo>
                      <a:cubicBezTo>
                        <a:pt x="275" y="0"/>
                        <a:pt x="197" y="113"/>
                        <a:pt x="0" y="120"/>
                      </a:cubicBezTo>
                      <a:cubicBezTo>
                        <a:pt x="0" y="120"/>
                        <a:pt x="167" y="107"/>
                        <a:pt x="272" y="3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7" name="Freeform 105"/>
                <p:cNvSpPr>
                  <a:spLocks/>
                </p:cNvSpPr>
                <p:nvPr/>
              </p:nvSpPr>
              <p:spPr bwMode="gray">
                <a:xfrm>
                  <a:off x="5744819" y="2343671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4" y="62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8" name="Freeform 106"/>
                <p:cNvSpPr>
                  <a:spLocks/>
                </p:cNvSpPr>
                <p:nvPr/>
              </p:nvSpPr>
              <p:spPr bwMode="gray">
                <a:xfrm>
                  <a:off x="5745731" y="2332729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5" y="62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9" name="Freeform 107"/>
                <p:cNvSpPr>
                  <a:spLocks/>
                </p:cNvSpPr>
                <p:nvPr/>
              </p:nvSpPr>
              <p:spPr bwMode="gray">
                <a:xfrm>
                  <a:off x="5750290" y="2324522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5" y="63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70" name="Freeform 108"/>
                <p:cNvSpPr>
                  <a:spLocks/>
                </p:cNvSpPr>
                <p:nvPr/>
              </p:nvSpPr>
              <p:spPr bwMode="gray">
                <a:xfrm>
                  <a:off x="5753026" y="2316316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4" y="62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71" name="Freeform 111"/>
                <p:cNvSpPr>
                  <a:spLocks/>
                </p:cNvSpPr>
                <p:nvPr/>
              </p:nvSpPr>
              <p:spPr bwMode="gray">
                <a:xfrm>
                  <a:off x="5735701" y="2230602"/>
                  <a:ext cx="40121" cy="115805"/>
                </a:xfrm>
                <a:custGeom>
                  <a:avLst/>
                  <a:gdLst>
                    <a:gd name="T0" fmla="*/ 48 w 48"/>
                    <a:gd name="T1" fmla="*/ 0 h 138"/>
                    <a:gd name="T2" fmla="*/ 0 w 48"/>
                    <a:gd name="T3" fmla="*/ 138 h 138"/>
                    <a:gd name="T4" fmla="*/ 48 w 48"/>
                    <a:gd name="T5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138">
                      <a:moveTo>
                        <a:pt x="48" y="0"/>
                      </a:moveTo>
                      <a:cubicBezTo>
                        <a:pt x="48" y="0"/>
                        <a:pt x="6" y="105"/>
                        <a:pt x="0" y="138"/>
                      </a:cubicBezTo>
                      <a:cubicBezTo>
                        <a:pt x="0" y="138"/>
                        <a:pt x="47" y="74"/>
                        <a:pt x="48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</p:grpSp>
        </p:grpSp>
      </p:grpSp>
      <p:grpSp>
        <p:nvGrpSpPr>
          <p:cNvPr id="100" name="Gruppieren 10492"/>
          <p:cNvGrpSpPr/>
          <p:nvPr/>
        </p:nvGrpSpPr>
        <p:grpSpPr bwMode="gray">
          <a:xfrm>
            <a:off x="6262389" y="4521654"/>
            <a:ext cx="932299" cy="837689"/>
            <a:chOff x="1344556" y="3327400"/>
            <a:chExt cx="750888" cy="674687"/>
          </a:xfrm>
        </p:grpSpPr>
        <p:sp>
          <p:nvSpPr>
            <p:cNvPr id="101" name="Freeform 255"/>
            <p:cNvSpPr>
              <a:spLocks/>
            </p:cNvSpPr>
            <p:nvPr/>
          </p:nvSpPr>
          <p:spPr bwMode="gray">
            <a:xfrm>
              <a:off x="1344556" y="3429000"/>
              <a:ext cx="750888" cy="573087"/>
            </a:xfrm>
            <a:prstGeom prst="roundRect">
              <a:avLst/>
            </a:prstGeom>
            <a:solidFill>
              <a:srgbClr val="9B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256"/>
            <p:cNvSpPr>
              <a:spLocks/>
            </p:cNvSpPr>
            <p:nvPr/>
          </p:nvSpPr>
          <p:spPr bwMode="gray">
            <a:xfrm>
              <a:off x="1344556" y="3398838"/>
              <a:ext cx="750888" cy="573087"/>
            </a:xfrm>
            <a:prstGeom prst="roundRect">
              <a:avLst/>
            </a:prstGeom>
            <a:solidFill>
              <a:srgbClr val="D5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57"/>
            <p:cNvSpPr>
              <a:spLocks/>
            </p:cNvSpPr>
            <p:nvPr/>
          </p:nvSpPr>
          <p:spPr bwMode="gray">
            <a:xfrm>
              <a:off x="1344556" y="3398838"/>
              <a:ext cx="750888" cy="136525"/>
            </a:xfrm>
            <a:custGeom>
              <a:avLst/>
              <a:gdLst>
                <a:gd name="T0" fmla="*/ 224 w 224"/>
                <a:gd name="T1" fmla="*/ 41 h 41"/>
                <a:gd name="T2" fmla="*/ 224 w 224"/>
                <a:gd name="T3" fmla="*/ 24 h 41"/>
                <a:gd name="T4" fmla="*/ 201 w 224"/>
                <a:gd name="T5" fmla="*/ 0 h 41"/>
                <a:gd name="T6" fmla="*/ 23 w 224"/>
                <a:gd name="T7" fmla="*/ 0 h 41"/>
                <a:gd name="T8" fmla="*/ 0 w 224"/>
                <a:gd name="T9" fmla="*/ 24 h 41"/>
                <a:gd name="T10" fmla="*/ 0 w 224"/>
                <a:gd name="T11" fmla="*/ 41 h 41"/>
                <a:gd name="T12" fmla="*/ 224 w 224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41">
                  <a:moveTo>
                    <a:pt x="224" y="41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11"/>
                    <a:pt x="214" y="0"/>
                    <a:pt x="20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24" y="41"/>
                  </a:lnTo>
                  <a:close/>
                </a:path>
              </a:pathLst>
            </a:custGeom>
            <a:solidFill>
              <a:srgbClr val="7CC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Rectangle 258"/>
            <p:cNvSpPr>
              <a:spLocks noChangeArrowheads="1"/>
            </p:cNvSpPr>
            <p:nvPr/>
          </p:nvSpPr>
          <p:spPr bwMode="gray">
            <a:xfrm>
              <a:off x="1425519" y="3589338"/>
              <a:ext cx="79375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259"/>
            <p:cNvSpPr>
              <a:spLocks noChangeArrowheads="1"/>
            </p:cNvSpPr>
            <p:nvPr/>
          </p:nvSpPr>
          <p:spPr bwMode="gray">
            <a:xfrm>
              <a:off x="1552519" y="35893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Rectangle 260"/>
            <p:cNvSpPr>
              <a:spLocks noChangeArrowheads="1"/>
            </p:cNvSpPr>
            <p:nvPr/>
          </p:nvSpPr>
          <p:spPr bwMode="gray">
            <a:xfrm>
              <a:off x="1679519" y="35893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261"/>
            <p:cNvSpPr>
              <a:spLocks noChangeArrowheads="1"/>
            </p:cNvSpPr>
            <p:nvPr/>
          </p:nvSpPr>
          <p:spPr bwMode="gray">
            <a:xfrm>
              <a:off x="1811281" y="3589338"/>
              <a:ext cx="76200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gray">
            <a:xfrm>
              <a:off x="1938281" y="35893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Rectangle 263"/>
            <p:cNvSpPr>
              <a:spLocks noChangeArrowheads="1"/>
            </p:cNvSpPr>
            <p:nvPr/>
          </p:nvSpPr>
          <p:spPr bwMode="gray">
            <a:xfrm>
              <a:off x="1425519" y="3709988"/>
              <a:ext cx="79375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Rectangle 264"/>
            <p:cNvSpPr>
              <a:spLocks noChangeArrowheads="1"/>
            </p:cNvSpPr>
            <p:nvPr/>
          </p:nvSpPr>
          <p:spPr bwMode="gray">
            <a:xfrm>
              <a:off x="1552519" y="370998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265"/>
            <p:cNvSpPr>
              <a:spLocks noChangeArrowheads="1"/>
            </p:cNvSpPr>
            <p:nvPr/>
          </p:nvSpPr>
          <p:spPr bwMode="gray">
            <a:xfrm>
              <a:off x="1679519" y="370998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Rectangle 266"/>
            <p:cNvSpPr>
              <a:spLocks noChangeArrowheads="1"/>
            </p:cNvSpPr>
            <p:nvPr/>
          </p:nvSpPr>
          <p:spPr bwMode="gray">
            <a:xfrm>
              <a:off x="1811281" y="3709988"/>
              <a:ext cx="76200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267"/>
            <p:cNvSpPr>
              <a:spLocks noChangeArrowheads="1"/>
            </p:cNvSpPr>
            <p:nvPr/>
          </p:nvSpPr>
          <p:spPr bwMode="gray">
            <a:xfrm>
              <a:off x="1938281" y="370998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Rectangle 268"/>
            <p:cNvSpPr>
              <a:spLocks noChangeArrowheads="1"/>
            </p:cNvSpPr>
            <p:nvPr/>
          </p:nvSpPr>
          <p:spPr bwMode="gray">
            <a:xfrm>
              <a:off x="1425519" y="3830638"/>
              <a:ext cx="79375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Rectangle 269"/>
            <p:cNvSpPr>
              <a:spLocks noChangeArrowheads="1"/>
            </p:cNvSpPr>
            <p:nvPr/>
          </p:nvSpPr>
          <p:spPr bwMode="gray">
            <a:xfrm>
              <a:off x="1552519" y="38306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270"/>
            <p:cNvSpPr>
              <a:spLocks noChangeArrowheads="1"/>
            </p:cNvSpPr>
            <p:nvPr/>
          </p:nvSpPr>
          <p:spPr bwMode="gray">
            <a:xfrm>
              <a:off x="1679519" y="38306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271"/>
            <p:cNvSpPr>
              <a:spLocks noChangeArrowheads="1"/>
            </p:cNvSpPr>
            <p:nvPr/>
          </p:nvSpPr>
          <p:spPr bwMode="gray">
            <a:xfrm>
              <a:off x="1811281" y="3830638"/>
              <a:ext cx="76200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72"/>
            <p:cNvSpPr>
              <a:spLocks noChangeArrowheads="1"/>
            </p:cNvSpPr>
            <p:nvPr/>
          </p:nvSpPr>
          <p:spPr bwMode="gray">
            <a:xfrm>
              <a:off x="1962094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73"/>
            <p:cNvSpPr>
              <a:spLocks/>
            </p:cNvSpPr>
            <p:nvPr/>
          </p:nvSpPr>
          <p:spPr bwMode="gray">
            <a:xfrm>
              <a:off x="1971619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8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274"/>
            <p:cNvSpPr>
              <a:spLocks noChangeArrowheads="1"/>
            </p:cNvSpPr>
            <p:nvPr/>
          </p:nvSpPr>
          <p:spPr bwMode="gray">
            <a:xfrm>
              <a:off x="1827156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275"/>
            <p:cNvSpPr>
              <a:spLocks/>
            </p:cNvSpPr>
            <p:nvPr/>
          </p:nvSpPr>
          <p:spPr bwMode="gray">
            <a:xfrm>
              <a:off x="1838269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8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276"/>
            <p:cNvSpPr>
              <a:spLocks noChangeArrowheads="1"/>
            </p:cNvSpPr>
            <p:nvPr/>
          </p:nvSpPr>
          <p:spPr bwMode="gray">
            <a:xfrm>
              <a:off x="1693806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277"/>
            <p:cNvSpPr>
              <a:spLocks/>
            </p:cNvSpPr>
            <p:nvPr/>
          </p:nvSpPr>
          <p:spPr bwMode="gray">
            <a:xfrm>
              <a:off x="1703331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3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8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278"/>
            <p:cNvSpPr>
              <a:spLocks noChangeArrowheads="1"/>
            </p:cNvSpPr>
            <p:nvPr/>
          </p:nvSpPr>
          <p:spPr bwMode="gray">
            <a:xfrm>
              <a:off x="1558869" y="3417888"/>
              <a:ext cx="57150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279"/>
            <p:cNvSpPr>
              <a:spLocks/>
            </p:cNvSpPr>
            <p:nvPr/>
          </p:nvSpPr>
          <p:spPr bwMode="gray">
            <a:xfrm>
              <a:off x="1573156" y="3327400"/>
              <a:ext cx="30163" cy="134937"/>
            </a:xfrm>
            <a:custGeom>
              <a:avLst/>
              <a:gdLst>
                <a:gd name="T0" fmla="*/ 5 w 9"/>
                <a:gd name="T1" fmla="*/ 40 h 40"/>
                <a:gd name="T2" fmla="*/ 5 w 9"/>
                <a:gd name="T3" fmla="*/ 40 h 40"/>
                <a:gd name="T4" fmla="*/ 0 w 9"/>
                <a:gd name="T5" fmla="*/ 35 h 40"/>
                <a:gd name="T6" fmla="*/ 0 w 9"/>
                <a:gd name="T7" fmla="*/ 4 h 40"/>
                <a:gd name="T8" fmla="*/ 5 w 9"/>
                <a:gd name="T9" fmla="*/ 0 h 40"/>
                <a:gd name="T10" fmla="*/ 9 w 9"/>
                <a:gd name="T11" fmla="*/ 4 h 40"/>
                <a:gd name="T12" fmla="*/ 9 w 9"/>
                <a:gd name="T13" fmla="*/ 35 h 40"/>
                <a:gd name="T14" fmla="*/ 5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280"/>
            <p:cNvSpPr>
              <a:spLocks noChangeArrowheads="1"/>
            </p:cNvSpPr>
            <p:nvPr/>
          </p:nvSpPr>
          <p:spPr bwMode="gray">
            <a:xfrm>
              <a:off x="1428694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81"/>
            <p:cNvSpPr>
              <a:spLocks/>
            </p:cNvSpPr>
            <p:nvPr/>
          </p:nvSpPr>
          <p:spPr bwMode="gray">
            <a:xfrm>
              <a:off x="1438219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7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282"/>
            <p:cNvSpPr>
              <a:spLocks/>
            </p:cNvSpPr>
            <p:nvPr/>
          </p:nvSpPr>
          <p:spPr bwMode="gray">
            <a:xfrm>
              <a:off x="1542994" y="3541713"/>
              <a:ext cx="120650" cy="138112"/>
            </a:xfrm>
            <a:custGeom>
              <a:avLst/>
              <a:gdLst>
                <a:gd name="T0" fmla="*/ 15 w 36"/>
                <a:gd name="T1" fmla="*/ 41 h 41"/>
                <a:gd name="T2" fmla="*/ 12 w 36"/>
                <a:gd name="T3" fmla="*/ 39 h 41"/>
                <a:gd name="T4" fmla="*/ 1 w 36"/>
                <a:gd name="T5" fmla="*/ 18 h 41"/>
                <a:gd name="T6" fmla="*/ 3 w 36"/>
                <a:gd name="T7" fmla="*/ 13 h 41"/>
                <a:gd name="T8" fmla="*/ 7 w 36"/>
                <a:gd name="T9" fmla="*/ 14 h 41"/>
                <a:gd name="T10" fmla="*/ 16 w 36"/>
                <a:gd name="T11" fmla="*/ 30 h 41"/>
                <a:gd name="T12" fmla="*/ 30 w 36"/>
                <a:gd name="T13" fmla="*/ 2 h 41"/>
                <a:gd name="T14" fmla="*/ 34 w 36"/>
                <a:gd name="T15" fmla="*/ 1 h 41"/>
                <a:gd name="T16" fmla="*/ 34 w 36"/>
                <a:gd name="T17" fmla="*/ 5 h 41"/>
                <a:gd name="T18" fmla="*/ 18 w 36"/>
                <a:gd name="T19" fmla="*/ 38 h 41"/>
                <a:gd name="T20" fmla="*/ 16 w 36"/>
                <a:gd name="T21" fmla="*/ 41 h 41"/>
                <a:gd name="T22" fmla="*/ 15 w 36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1">
                  <a:moveTo>
                    <a:pt x="15" y="41"/>
                  </a:moveTo>
                  <a:cubicBezTo>
                    <a:pt x="14" y="41"/>
                    <a:pt x="13" y="40"/>
                    <a:pt x="12" y="39"/>
                  </a:cubicBezTo>
                  <a:cubicBezTo>
                    <a:pt x="5" y="28"/>
                    <a:pt x="1" y="19"/>
                    <a:pt x="1" y="18"/>
                  </a:cubicBezTo>
                  <a:cubicBezTo>
                    <a:pt x="0" y="17"/>
                    <a:pt x="1" y="15"/>
                    <a:pt x="3" y="13"/>
                  </a:cubicBezTo>
                  <a:cubicBezTo>
                    <a:pt x="4" y="12"/>
                    <a:pt x="6" y="12"/>
                    <a:pt x="7" y="14"/>
                  </a:cubicBezTo>
                  <a:cubicBezTo>
                    <a:pt x="7" y="14"/>
                    <a:pt x="11" y="21"/>
                    <a:pt x="16" y="30"/>
                  </a:cubicBezTo>
                  <a:cubicBezTo>
                    <a:pt x="20" y="18"/>
                    <a:pt x="25" y="9"/>
                    <a:pt x="30" y="2"/>
                  </a:cubicBezTo>
                  <a:cubicBezTo>
                    <a:pt x="31" y="1"/>
                    <a:pt x="33" y="0"/>
                    <a:pt x="34" y="1"/>
                  </a:cubicBezTo>
                  <a:cubicBezTo>
                    <a:pt x="36" y="2"/>
                    <a:pt x="35" y="4"/>
                    <a:pt x="34" y="5"/>
                  </a:cubicBezTo>
                  <a:cubicBezTo>
                    <a:pt x="29" y="13"/>
                    <a:pt x="23" y="24"/>
                    <a:pt x="18" y="38"/>
                  </a:cubicBezTo>
                  <a:cubicBezTo>
                    <a:pt x="18" y="40"/>
                    <a:pt x="17" y="40"/>
                    <a:pt x="16" y="41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rgbClr val="FF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283"/>
            <p:cNvSpPr>
              <a:spLocks/>
            </p:cNvSpPr>
            <p:nvPr/>
          </p:nvSpPr>
          <p:spPr bwMode="gray">
            <a:xfrm>
              <a:off x="1800169" y="3784600"/>
              <a:ext cx="117475" cy="136525"/>
            </a:xfrm>
            <a:custGeom>
              <a:avLst/>
              <a:gdLst>
                <a:gd name="T0" fmla="*/ 14 w 35"/>
                <a:gd name="T1" fmla="*/ 41 h 41"/>
                <a:gd name="T2" fmla="*/ 12 w 35"/>
                <a:gd name="T3" fmla="*/ 39 h 41"/>
                <a:gd name="T4" fmla="*/ 0 w 35"/>
                <a:gd name="T5" fmla="*/ 18 h 41"/>
                <a:gd name="T6" fmla="*/ 2 w 35"/>
                <a:gd name="T7" fmla="*/ 13 h 41"/>
                <a:gd name="T8" fmla="*/ 7 w 35"/>
                <a:gd name="T9" fmla="*/ 14 h 41"/>
                <a:gd name="T10" fmla="*/ 15 w 35"/>
                <a:gd name="T11" fmla="*/ 30 h 41"/>
                <a:gd name="T12" fmla="*/ 29 w 35"/>
                <a:gd name="T13" fmla="*/ 2 h 41"/>
                <a:gd name="T14" fmla="*/ 33 w 35"/>
                <a:gd name="T15" fmla="*/ 1 h 41"/>
                <a:gd name="T16" fmla="*/ 34 w 35"/>
                <a:gd name="T17" fmla="*/ 5 h 41"/>
                <a:gd name="T18" fmla="*/ 17 w 35"/>
                <a:gd name="T19" fmla="*/ 38 h 41"/>
                <a:gd name="T20" fmla="*/ 15 w 35"/>
                <a:gd name="T21" fmla="*/ 41 h 41"/>
                <a:gd name="T22" fmla="*/ 14 w 35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1">
                  <a:moveTo>
                    <a:pt x="14" y="41"/>
                  </a:moveTo>
                  <a:cubicBezTo>
                    <a:pt x="13" y="41"/>
                    <a:pt x="12" y="40"/>
                    <a:pt x="12" y="39"/>
                  </a:cubicBezTo>
                  <a:cubicBezTo>
                    <a:pt x="5" y="28"/>
                    <a:pt x="1" y="19"/>
                    <a:pt x="0" y="18"/>
                  </a:cubicBezTo>
                  <a:cubicBezTo>
                    <a:pt x="0" y="17"/>
                    <a:pt x="0" y="15"/>
                    <a:pt x="2" y="13"/>
                  </a:cubicBezTo>
                  <a:cubicBezTo>
                    <a:pt x="3" y="12"/>
                    <a:pt x="5" y="12"/>
                    <a:pt x="7" y="14"/>
                  </a:cubicBezTo>
                  <a:cubicBezTo>
                    <a:pt x="7" y="14"/>
                    <a:pt x="10" y="21"/>
                    <a:pt x="15" y="30"/>
                  </a:cubicBezTo>
                  <a:cubicBezTo>
                    <a:pt x="19" y="18"/>
                    <a:pt x="24" y="9"/>
                    <a:pt x="29" y="2"/>
                  </a:cubicBezTo>
                  <a:cubicBezTo>
                    <a:pt x="30" y="1"/>
                    <a:pt x="32" y="0"/>
                    <a:pt x="33" y="1"/>
                  </a:cubicBezTo>
                  <a:cubicBezTo>
                    <a:pt x="35" y="2"/>
                    <a:pt x="35" y="4"/>
                    <a:pt x="34" y="5"/>
                  </a:cubicBezTo>
                  <a:cubicBezTo>
                    <a:pt x="28" y="13"/>
                    <a:pt x="22" y="24"/>
                    <a:pt x="17" y="38"/>
                  </a:cubicBezTo>
                  <a:cubicBezTo>
                    <a:pt x="17" y="40"/>
                    <a:pt x="16" y="40"/>
                    <a:pt x="15" y="41"/>
                  </a:cubicBezTo>
                  <a:lnTo>
                    <a:pt x="14" y="41"/>
                  </a:lnTo>
                  <a:close/>
                </a:path>
              </a:pathLst>
            </a:custGeom>
            <a:solidFill>
              <a:srgbClr val="FF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0" name="Gruppieren 10497"/>
          <p:cNvGrpSpPr/>
          <p:nvPr/>
        </p:nvGrpSpPr>
        <p:grpSpPr bwMode="gray">
          <a:xfrm>
            <a:off x="9055697" y="4234161"/>
            <a:ext cx="891717" cy="753379"/>
            <a:chOff x="4429069" y="1708150"/>
            <a:chExt cx="1268412" cy="1122363"/>
          </a:xfrm>
        </p:grpSpPr>
        <p:sp>
          <p:nvSpPr>
            <p:cNvPr id="131" name="Rectangle 100"/>
            <p:cNvSpPr>
              <a:spLocks noChangeArrowheads="1"/>
            </p:cNvSpPr>
            <p:nvPr/>
          </p:nvSpPr>
          <p:spPr bwMode="gray">
            <a:xfrm>
              <a:off x="4613219" y="1708150"/>
              <a:ext cx="720725" cy="102552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Rectangle 101"/>
            <p:cNvSpPr>
              <a:spLocks noChangeArrowheads="1"/>
            </p:cNvSpPr>
            <p:nvPr/>
          </p:nvSpPr>
          <p:spPr bwMode="gray">
            <a:xfrm>
              <a:off x="4613219" y="1708150"/>
              <a:ext cx="72072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Rectangle 102"/>
            <p:cNvSpPr>
              <a:spLocks noChangeArrowheads="1"/>
            </p:cNvSpPr>
            <p:nvPr/>
          </p:nvSpPr>
          <p:spPr bwMode="gray">
            <a:xfrm>
              <a:off x="4700531" y="2471738"/>
              <a:ext cx="542925" cy="2698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Rectangle 103"/>
            <p:cNvSpPr>
              <a:spLocks noChangeArrowheads="1"/>
            </p:cNvSpPr>
            <p:nvPr/>
          </p:nvSpPr>
          <p:spPr bwMode="gray">
            <a:xfrm>
              <a:off x="4700531" y="2471738"/>
              <a:ext cx="5429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Rectangle 104"/>
            <p:cNvSpPr>
              <a:spLocks noChangeArrowheads="1"/>
            </p:cNvSpPr>
            <p:nvPr/>
          </p:nvSpPr>
          <p:spPr bwMode="gray">
            <a:xfrm>
              <a:off x="4700531" y="2532063"/>
              <a:ext cx="542925" cy="2698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Rectangle 105"/>
            <p:cNvSpPr>
              <a:spLocks noChangeArrowheads="1"/>
            </p:cNvSpPr>
            <p:nvPr/>
          </p:nvSpPr>
          <p:spPr bwMode="gray">
            <a:xfrm>
              <a:off x="4700531" y="2532063"/>
              <a:ext cx="5429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Rectangle 106"/>
            <p:cNvSpPr>
              <a:spLocks noChangeArrowheads="1"/>
            </p:cNvSpPr>
            <p:nvPr/>
          </p:nvSpPr>
          <p:spPr bwMode="gray">
            <a:xfrm>
              <a:off x="4700531" y="2411413"/>
              <a:ext cx="542925" cy="2698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Rectangle 107"/>
            <p:cNvSpPr>
              <a:spLocks noChangeArrowheads="1"/>
            </p:cNvSpPr>
            <p:nvPr/>
          </p:nvSpPr>
          <p:spPr bwMode="gray">
            <a:xfrm>
              <a:off x="4700531" y="2411413"/>
              <a:ext cx="5429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Rectangle 108"/>
            <p:cNvSpPr>
              <a:spLocks noChangeArrowheads="1"/>
            </p:cNvSpPr>
            <p:nvPr/>
          </p:nvSpPr>
          <p:spPr bwMode="gray">
            <a:xfrm>
              <a:off x="4700531" y="2592388"/>
              <a:ext cx="298450" cy="23812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Rectangle 109"/>
            <p:cNvSpPr>
              <a:spLocks noChangeArrowheads="1"/>
            </p:cNvSpPr>
            <p:nvPr/>
          </p:nvSpPr>
          <p:spPr bwMode="gray">
            <a:xfrm>
              <a:off x="4700531" y="2592388"/>
              <a:ext cx="298450" cy="2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Rectangle 110"/>
            <p:cNvSpPr>
              <a:spLocks noChangeArrowheads="1"/>
            </p:cNvSpPr>
            <p:nvPr/>
          </p:nvSpPr>
          <p:spPr bwMode="gray">
            <a:xfrm>
              <a:off x="4703706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Rectangle 111"/>
            <p:cNvSpPr>
              <a:spLocks noChangeArrowheads="1"/>
            </p:cNvSpPr>
            <p:nvPr/>
          </p:nvSpPr>
          <p:spPr bwMode="gray">
            <a:xfrm>
              <a:off x="4703706" y="2271713"/>
              <a:ext cx="476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Rectangle 112"/>
            <p:cNvSpPr>
              <a:spLocks noChangeArrowheads="1"/>
            </p:cNvSpPr>
            <p:nvPr/>
          </p:nvSpPr>
          <p:spPr bwMode="gray">
            <a:xfrm>
              <a:off x="4703706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Rectangle 113"/>
            <p:cNvSpPr>
              <a:spLocks noChangeArrowheads="1"/>
            </p:cNvSpPr>
            <p:nvPr/>
          </p:nvSpPr>
          <p:spPr bwMode="gray">
            <a:xfrm>
              <a:off x="4703706" y="2209800"/>
              <a:ext cx="47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Rectangle 114"/>
            <p:cNvSpPr>
              <a:spLocks noChangeArrowheads="1"/>
            </p:cNvSpPr>
            <p:nvPr/>
          </p:nvSpPr>
          <p:spPr bwMode="gray">
            <a:xfrm>
              <a:off x="4703706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Rectangle 115"/>
            <p:cNvSpPr>
              <a:spLocks noChangeArrowheads="1"/>
            </p:cNvSpPr>
            <p:nvPr/>
          </p:nvSpPr>
          <p:spPr bwMode="gray">
            <a:xfrm>
              <a:off x="4703706" y="208915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116"/>
            <p:cNvSpPr>
              <a:spLocks noChangeArrowheads="1"/>
            </p:cNvSpPr>
            <p:nvPr/>
          </p:nvSpPr>
          <p:spPr bwMode="gray">
            <a:xfrm>
              <a:off x="4703706" y="202565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Rectangle 117"/>
            <p:cNvSpPr>
              <a:spLocks noChangeArrowheads="1"/>
            </p:cNvSpPr>
            <p:nvPr/>
          </p:nvSpPr>
          <p:spPr bwMode="gray">
            <a:xfrm>
              <a:off x="4703706" y="1965325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Rectangle 118"/>
            <p:cNvSpPr>
              <a:spLocks noChangeArrowheads="1"/>
            </p:cNvSpPr>
            <p:nvPr/>
          </p:nvSpPr>
          <p:spPr bwMode="gray">
            <a:xfrm>
              <a:off x="4703706" y="190500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Rectangle 119"/>
            <p:cNvSpPr>
              <a:spLocks noChangeArrowheads="1"/>
            </p:cNvSpPr>
            <p:nvPr/>
          </p:nvSpPr>
          <p:spPr bwMode="gray">
            <a:xfrm>
              <a:off x="4764031" y="2271713"/>
              <a:ext cx="50800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Rectangle 120"/>
            <p:cNvSpPr>
              <a:spLocks noChangeArrowheads="1"/>
            </p:cNvSpPr>
            <p:nvPr/>
          </p:nvSpPr>
          <p:spPr bwMode="gray">
            <a:xfrm>
              <a:off x="4764031" y="220980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Rectangle 121"/>
            <p:cNvSpPr>
              <a:spLocks noChangeArrowheads="1"/>
            </p:cNvSpPr>
            <p:nvPr/>
          </p:nvSpPr>
          <p:spPr bwMode="gray">
            <a:xfrm>
              <a:off x="4764031" y="2149475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Rectangle 122"/>
            <p:cNvSpPr>
              <a:spLocks noChangeArrowheads="1"/>
            </p:cNvSpPr>
            <p:nvPr/>
          </p:nvSpPr>
          <p:spPr bwMode="gray">
            <a:xfrm>
              <a:off x="4764031" y="208915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Rectangle 123"/>
            <p:cNvSpPr>
              <a:spLocks noChangeArrowheads="1"/>
            </p:cNvSpPr>
            <p:nvPr/>
          </p:nvSpPr>
          <p:spPr bwMode="gray">
            <a:xfrm>
              <a:off x="4764031" y="2025650"/>
              <a:ext cx="50800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Rectangle 124"/>
            <p:cNvSpPr>
              <a:spLocks noChangeArrowheads="1"/>
            </p:cNvSpPr>
            <p:nvPr/>
          </p:nvSpPr>
          <p:spPr bwMode="gray">
            <a:xfrm>
              <a:off x="4764031" y="1965325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Rectangle 125"/>
            <p:cNvSpPr>
              <a:spLocks noChangeArrowheads="1"/>
            </p:cNvSpPr>
            <p:nvPr/>
          </p:nvSpPr>
          <p:spPr bwMode="gray">
            <a:xfrm>
              <a:off x="4764031" y="190500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Rectangle 126"/>
            <p:cNvSpPr>
              <a:spLocks noChangeArrowheads="1"/>
            </p:cNvSpPr>
            <p:nvPr/>
          </p:nvSpPr>
          <p:spPr bwMode="gray">
            <a:xfrm>
              <a:off x="4827531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Rectangle 127"/>
            <p:cNvSpPr>
              <a:spLocks noChangeArrowheads="1"/>
            </p:cNvSpPr>
            <p:nvPr/>
          </p:nvSpPr>
          <p:spPr bwMode="gray">
            <a:xfrm>
              <a:off x="4827531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Rectangle 128"/>
            <p:cNvSpPr>
              <a:spLocks noChangeArrowheads="1"/>
            </p:cNvSpPr>
            <p:nvPr/>
          </p:nvSpPr>
          <p:spPr bwMode="gray">
            <a:xfrm>
              <a:off x="4827531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Rectangle 129"/>
            <p:cNvSpPr>
              <a:spLocks noChangeArrowheads="1"/>
            </p:cNvSpPr>
            <p:nvPr/>
          </p:nvSpPr>
          <p:spPr bwMode="gray">
            <a:xfrm>
              <a:off x="4827531" y="2089150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Rectangle 130"/>
            <p:cNvSpPr>
              <a:spLocks noChangeArrowheads="1"/>
            </p:cNvSpPr>
            <p:nvPr/>
          </p:nvSpPr>
          <p:spPr bwMode="gray">
            <a:xfrm>
              <a:off x="4827531" y="2025650"/>
              <a:ext cx="47625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Rectangle 131"/>
            <p:cNvSpPr>
              <a:spLocks noChangeArrowheads="1"/>
            </p:cNvSpPr>
            <p:nvPr/>
          </p:nvSpPr>
          <p:spPr bwMode="gray">
            <a:xfrm>
              <a:off x="4827531" y="1965325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Rectangle 132"/>
            <p:cNvSpPr>
              <a:spLocks noChangeArrowheads="1"/>
            </p:cNvSpPr>
            <p:nvPr/>
          </p:nvSpPr>
          <p:spPr bwMode="gray">
            <a:xfrm>
              <a:off x="4827531" y="190500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Rectangle 133"/>
            <p:cNvSpPr>
              <a:spLocks noChangeArrowheads="1"/>
            </p:cNvSpPr>
            <p:nvPr/>
          </p:nvSpPr>
          <p:spPr bwMode="gray">
            <a:xfrm>
              <a:off x="4887856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Rectangle 134"/>
            <p:cNvSpPr>
              <a:spLocks noChangeArrowheads="1"/>
            </p:cNvSpPr>
            <p:nvPr/>
          </p:nvSpPr>
          <p:spPr bwMode="gray">
            <a:xfrm>
              <a:off x="4887856" y="2271713"/>
              <a:ext cx="476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Rectangle 135"/>
            <p:cNvSpPr>
              <a:spLocks noChangeArrowheads="1"/>
            </p:cNvSpPr>
            <p:nvPr/>
          </p:nvSpPr>
          <p:spPr bwMode="gray">
            <a:xfrm>
              <a:off x="4887856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Rectangle 136"/>
            <p:cNvSpPr>
              <a:spLocks noChangeArrowheads="1"/>
            </p:cNvSpPr>
            <p:nvPr/>
          </p:nvSpPr>
          <p:spPr bwMode="gray">
            <a:xfrm>
              <a:off x="4887856" y="2209800"/>
              <a:ext cx="47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Rectangle 137"/>
            <p:cNvSpPr>
              <a:spLocks noChangeArrowheads="1"/>
            </p:cNvSpPr>
            <p:nvPr/>
          </p:nvSpPr>
          <p:spPr bwMode="gray">
            <a:xfrm>
              <a:off x="4887856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Rectangle 138"/>
            <p:cNvSpPr>
              <a:spLocks noChangeArrowheads="1"/>
            </p:cNvSpPr>
            <p:nvPr/>
          </p:nvSpPr>
          <p:spPr bwMode="gray">
            <a:xfrm>
              <a:off x="4887856" y="208915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Rectangle 139"/>
            <p:cNvSpPr>
              <a:spLocks noChangeArrowheads="1"/>
            </p:cNvSpPr>
            <p:nvPr/>
          </p:nvSpPr>
          <p:spPr bwMode="gray">
            <a:xfrm>
              <a:off x="4887856" y="202565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Rectangle 140"/>
            <p:cNvSpPr>
              <a:spLocks noChangeArrowheads="1"/>
            </p:cNvSpPr>
            <p:nvPr/>
          </p:nvSpPr>
          <p:spPr bwMode="gray">
            <a:xfrm>
              <a:off x="4887856" y="1965325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Rectangle 141"/>
            <p:cNvSpPr>
              <a:spLocks noChangeArrowheads="1"/>
            </p:cNvSpPr>
            <p:nvPr/>
          </p:nvSpPr>
          <p:spPr bwMode="gray">
            <a:xfrm>
              <a:off x="4887856" y="190500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Rectangle 142"/>
            <p:cNvSpPr>
              <a:spLocks noChangeArrowheads="1"/>
            </p:cNvSpPr>
            <p:nvPr/>
          </p:nvSpPr>
          <p:spPr bwMode="gray">
            <a:xfrm>
              <a:off x="4948181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Rectangle 143"/>
            <p:cNvSpPr>
              <a:spLocks noChangeArrowheads="1"/>
            </p:cNvSpPr>
            <p:nvPr/>
          </p:nvSpPr>
          <p:spPr bwMode="gray">
            <a:xfrm>
              <a:off x="4948181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Rectangle 144"/>
            <p:cNvSpPr>
              <a:spLocks noChangeArrowheads="1"/>
            </p:cNvSpPr>
            <p:nvPr/>
          </p:nvSpPr>
          <p:spPr bwMode="gray">
            <a:xfrm>
              <a:off x="4948181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Rectangle 145"/>
            <p:cNvSpPr>
              <a:spLocks noChangeArrowheads="1"/>
            </p:cNvSpPr>
            <p:nvPr/>
          </p:nvSpPr>
          <p:spPr bwMode="gray">
            <a:xfrm>
              <a:off x="4948181" y="2089150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Rectangle 146"/>
            <p:cNvSpPr>
              <a:spLocks noChangeArrowheads="1"/>
            </p:cNvSpPr>
            <p:nvPr/>
          </p:nvSpPr>
          <p:spPr bwMode="gray">
            <a:xfrm>
              <a:off x="4948181" y="2025650"/>
              <a:ext cx="47625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Rectangle 147"/>
            <p:cNvSpPr>
              <a:spLocks noChangeArrowheads="1"/>
            </p:cNvSpPr>
            <p:nvPr/>
          </p:nvSpPr>
          <p:spPr bwMode="gray">
            <a:xfrm>
              <a:off x="4948181" y="1965325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Rectangle 148"/>
            <p:cNvSpPr>
              <a:spLocks noChangeArrowheads="1"/>
            </p:cNvSpPr>
            <p:nvPr/>
          </p:nvSpPr>
          <p:spPr bwMode="gray">
            <a:xfrm>
              <a:off x="4948181" y="1905000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Rectangle 149"/>
            <p:cNvSpPr>
              <a:spLocks noChangeArrowheads="1"/>
            </p:cNvSpPr>
            <p:nvPr/>
          </p:nvSpPr>
          <p:spPr bwMode="gray">
            <a:xfrm>
              <a:off x="5008506" y="2271713"/>
              <a:ext cx="50800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Rectangle 150"/>
            <p:cNvSpPr>
              <a:spLocks noChangeArrowheads="1"/>
            </p:cNvSpPr>
            <p:nvPr/>
          </p:nvSpPr>
          <p:spPr bwMode="gray">
            <a:xfrm>
              <a:off x="5008506" y="2209800"/>
              <a:ext cx="50800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Rectangle 151"/>
            <p:cNvSpPr>
              <a:spLocks noChangeArrowheads="1"/>
            </p:cNvSpPr>
            <p:nvPr/>
          </p:nvSpPr>
          <p:spPr bwMode="gray">
            <a:xfrm>
              <a:off x="5008506" y="2149475"/>
              <a:ext cx="50800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Rectangle 152"/>
            <p:cNvSpPr>
              <a:spLocks noChangeArrowheads="1"/>
            </p:cNvSpPr>
            <p:nvPr/>
          </p:nvSpPr>
          <p:spPr bwMode="gray">
            <a:xfrm>
              <a:off x="5008506" y="2089150"/>
              <a:ext cx="50800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Rectangle 153"/>
            <p:cNvSpPr>
              <a:spLocks noChangeArrowheads="1"/>
            </p:cNvSpPr>
            <p:nvPr/>
          </p:nvSpPr>
          <p:spPr bwMode="gray">
            <a:xfrm>
              <a:off x="5008506" y="2025650"/>
              <a:ext cx="50800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Rectangle 154"/>
            <p:cNvSpPr>
              <a:spLocks noChangeArrowheads="1"/>
            </p:cNvSpPr>
            <p:nvPr/>
          </p:nvSpPr>
          <p:spPr bwMode="gray">
            <a:xfrm>
              <a:off x="5008506" y="1965325"/>
              <a:ext cx="50800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Rectangle 155"/>
            <p:cNvSpPr>
              <a:spLocks noChangeArrowheads="1"/>
            </p:cNvSpPr>
            <p:nvPr/>
          </p:nvSpPr>
          <p:spPr bwMode="gray">
            <a:xfrm>
              <a:off x="5008506" y="190500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Rectangle 156"/>
            <p:cNvSpPr>
              <a:spLocks noChangeArrowheads="1"/>
            </p:cNvSpPr>
            <p:nvPr/>
          </p:nvSpPr>
          <p:spPr bwMode="gray">
            <a:xfrm>
              <a:off x="5073594" y="2271713"/>
              <a:ext cx="46038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Rectangle 157"/>
            <p:cNvSpPr>
              <a:spLocks noChangeArrowheads="1"/>
            </p:cNvSpPr>
            <p:nvPr/>
          </p:nvSpPr>
          <p:spPr bwMode="gray">
            <a:xfrm>
              <a:off x="5073594" y="2209800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Rectangle 158"/>
            <p:cNvSpPr>
              <a:spLocks noChangeArrowheads="1"/>
            </p:cNvSpPr>
            <p:nvPr/>
          </p:nvSpPr>
          <p:spPr bwMode="gray">
            <a:xfrm>
              <a:off x="5073594" y="2149475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Rectangle 159"/>
            <p:cNvSpPr>
              <a:spLocks noChangeArrowheads="1"/>
            </p:cNvSpPr>
            <p:nvPr/>
          </p:nvSpPr>
          <p:spPr bwMode="gray">
            <a:xfrm>
              <a:off x="5073594" y="2089150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Rectangle 160"/>
            <p:cNvSpPr>
              <a:spLocks noChangeArrowheads="1"/>
            </p:cNvSpPr>
            <p:nvPr/>
          </p:nvSpPr>
          <p:spPr bwMode="gray">
            <a:xfrm>
              <a:off x="5073594" y="2025650"/>
              <a:ext cx="46038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Rectangle 161"/>
            <p:cNvSpPr>
              <a:spLocks noChangeArrowheads="1"/>
            </p:cNvSpPr>
            <p:nvPr/>
          </p:nvSpPr>
          <p:spPr bwMode="gray">
            <a:xfrm>
              <a:off x="5073594" y="1965325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Rectangle 162"/>
            <p:cNvSpPr>
              <a:spLocks noChangeArrowheads="1"/>
            </p:cNvSpPr>
            <p:nvPr/>
          </p:nvSpPr>
          <p:spPr bwMode="gray">
            <a:xfrm>
              <a:off x="5073594" y="1905000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Rectangle 163"/>
            <p:cNvSpPr>
              <a:spLocks noChangeArrowheads="1"/>
            </p:cNvSpPr>
            <p:nvPr/>
          </p:nvSpPr>
          <p:spPr bwMode="gray">
            <a:xfrm>
              <a:off x="5133919" y="2271713"/>
              <a:ext cx="46038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Rectangle 164"/>
            <p:cNvSpPr>
              <a:spLocks noChangeArrowheads="1"/>
            </p:cNvSpPr>
            <p:nvPr/>
          </p:nvSpPr>
          <p:spPr bwMode="gray">
            <a:xfrm>
              <a:off x="5133919" y="2209800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Rectangle 165"/>
            <p:cNvSpPr>
              <a:spLocks noChangeArrowheads="1"/>
            </p:cNvSpPr>
            <p:nvPr/>
          </p:nvSpPr>
          <p:spPr bwMode="gray">
            <a:xfrm>
              <a:off x="5133919" y="2149475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Rectangle 166"/>
            <p:cNvSpPr>
              <a:spLocks noChangeArrowheads="1"/>
            </p:cNvSpPr>
            <p:nvPr/>
          </p:nvSpPr>
          <p:spPr bwMode="gray">
            <a:xfrm>
              <a:off x="5133919" y="2089150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Rectangle 167"/>
            <p:cNvSpPr>
              <a:spLocks noChangeArrowheads="1"/>
            </p:cNvSpPr>
            <p:nvPr/>
          </p:nvSpPr>
          <p:spPr bwMode="gray">
            <a:xfrm>
              <a:off x="5133919" y="2025650"/>
              <a:ext cx="46038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Rectangle 168"/>
            <p:cNvSpPr>
              <a:spLocks noChangeArrowheads="1"/>
            </p:cNvSpPr>
            <p:nvPr/>
          </p:nvSpPr>
          <p:spPr bwMode="gray">
            <a:xfrm>
              <a:off x="5133919" y="1965325"/>
              <a:ext cx="46038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Rectangle 169"/>
            <p:cNvSpPr>
              <a:spLocks noChangeArrowheads="1"/>
            </p:cNvSpPr>
            <p:nvPr/>
          </p:nvSpPr>
          <p:spPr bwMode="gray">
            <a:xfrm>
              <a:off x="5133919" y="1905000"/>
              <a:ext cx="46038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Rectangle 170"/>
            <p:cNvSpPr>
              <a:spLocks noChangeArrowheads="1"/>
            </p:cNvSpPr>
            <p:nvPr/>
          </p:nvSpPr>
          <p:spPr bwMode="gray">
            <a:xfrm>
              <a:off x="5194244" y="2271713"/>
              <a:ext cx="49213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Rectangle 171"/>
            <p:cNvSpPr>
              <a:spLocks noChangeArrowheads="1"/>
            </p:cNvSpPr>
            <p:nvPr/>
          </p:nvSpPr>
          <p:spPr bwMode="gray">
            <a:xfrm>
              <a:off x="5194244" y="2209800"/>
              <a:ext cx="49213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Rectangle 172"/>
            <p:cNvSpPr>
              <a:spLocks noChangeArrowheads="1"/>
            </p:cNvSpPr>
            <p:nvPr/>
          </p:nvSpPr>
          <p:spPr bwMode="gray">
            <a:xfrm>
              <a:off x="5194244" y="2149475"/>
              <a:ext cx="49213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Rectangle 173"/>
            <p:cNvSpPr>
              <a:spLocks noChangeArrowheads="1"/>
            </p:cNvSpPr>
            <p:nvPr/>
          </p:nvSpPr>
          <p:spPr bwMode="gray">
            <a:xfrm>
              <a:off x="5194244" y="2089150"/>
              <a:ext cx="49213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Rectangle 174"/>
            <p:cNvSpPr>
              <a:spLocks noChangeArrowheads="1"/>
            </p:cNvSpPr>
            <p:nvPr/>
          </p:nvSpPr>
          <p:spPr bwMode="gray">
            <a:xfrm>
              <a:off x="5194244" y="2025650"/>
              <a:ext cx="49213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Rectangle 175"/>
            <p:cNvSpPr>
              <a:spLocks noChangeArrowheads="1"/>
            </p:cNvSpPr>
            <p:nvPr/>
          </p:nvSpPr>
          <p:spPr bwMode="gray">
            <a:xfrm>
              <a:off x="5194244" y="1965325"/>
              <a:ext cx="49213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Rectangle 176"/>
            <p:cNvSpPr>
              <a:spLocks noChangeArrowheads="1"/>
            </p:cNvSpPr>
            <p:nvPr/>
          </p:nvSpPr>
          <p:spPr bwMode="gray">
            <a:xfrm>
              <a:off x="5194244" y="1905000"/>
              <a:ext cx="49213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Rectangle 177"/>
            <p:cNvSpPr>
              <a:spLocks noChangeArrowheads="1"/>
            </p:cNvSpPr>
            <p:nvPr/>
          </p:nvSpPr>
          <p:spPr bwMode="gray">
            <a:xfrm>
              <a:off x="4703706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Rectangle 178"/>
            <p:cNvSpPr>
              <a:spLocks noChangeArrowheads="1"/>
            </p:cNvSpPr>
            <p:nvPr/>
          </p:nvSpPr>
          <p:spPr bwMode="gray">
            <a:xfrm>
              <a:off x="4764031" y="1841500"/>
              <a:ext cx="50800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Rectangle 179"/>
            <p:cNvSpPr>
              <a:spLocks noChangeArrowheads="1"/>
            </p:cNvSpPr>
            <p:nvPr/>
          </p:nvSpPr>
          <p:spPr bwMode="gray">
            <a:xfrm>
              <a:off x="4827531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Rectangle 180"/>
            <p:cNvSpPr>
              <a:spLocks noChangeArrowheads="1"/>
            </p:cNvSpPr>
            <p:nvPr/>
          </p:nvSpPr>
          <p:spPr bwMode="gray">
            <a:xfrm>
              <a:off x="4887856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Rectangle 181"/>
            <p:cNvSpPr>
              <a:spLocks noChangeArrowheads="1"/>
            </p:cNvSpPr>
            <p:nvPr/>
          </p:nvSpPr>
          <p:spPr bwMode="gray">
            <a:xfrm>
              <a:off x="4948181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Rectangle 182"/>
            <p:cNvSpPr>
              <a:spLocks noChangeArrowheads="1"/>
            </p:cNvSpPr>
            <p:nvPr/>
          </p:nvSpPr>
          <p:spPr bwMode="gray">
            <a:xfrm>
              <a:off x="5008506" y="1841500"/>
              <a:ext cx="50800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Rectangle 183"/>
            <p:cNvSpPr>
              <a:spLocks noChangeArrowheads="1"/>
            </p:cNvSpPr>
            <p:nvPr/>
          </p:nvSpPr>
          <p:spPr bwMode="gray">
            <a:xfrm>
              <a:off x="5073594" y="1841500"/>
              <a:ext cx="46038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Rectangle 184"/>
            <p:cNvSpPr>
              <a:spLocks noChangeArrowheads="1"/>
            </p:cNvSpPr>
            <p:nvPr/>
          </p:nvSpPr>
          <p:spPr bwMode="gray">
            <a:xfrm>
              <a:off x="5133919" y="1841500"/>
              <a:ext cx="46038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Rectangle 185"/>
            <p:cNvSpPr>
              <a:spLocks noChangeArrowheads="1"/>
            </p:cNvSpPr>
            <p:nvPr/>
          </p:nvSpPr>
          <p:spPr bwMode="gray">
            <a:xfrm>
              <a:off x="5194244" y="1841500"/>
              <a:ext cx="49213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Rectangle 186"/>
            <p:cNvSpPr>
              <a:spLocks noChangeArrowheads="1"/>
            </p:cNvSpPr>
            <p:nvPr/>
          </p:nvSpPr>
          <p:spPr bwMode="gray">
            <a:xfrm>
              <a:off x="4429069" y="1804988"/>
              <a:ext cx="720725" cy="102552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Rectangle 187"/>
            <p:cNvSpPr>
              <a:spLocks noChangeArrowheads="1"/>
            </p:cNvSpPr>
            <p:nvPr/>
          </p:nvSpPr>
          <p:spPr bwMode="gray">
            <a:xfrm>
              <a:off x="4429069" y="1804988"/>
              <a:ext cx="72072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188"/>
            <p:cNvSpPr>
              <a:spLocks/>
            </p:cNvSpPr>
            <p:nvPr/>
          </p:nvSpPr>
          <p:spPr bwMode="gray">
            <a:xfrm>
              <a:off x="4525906" y="2247900"/>
              <a:ext cx="520700" cy="422275"/>
            </a:xfrm>
            <a:custGeom>
              <a:avLst/>
              <a:gdLst>
                <a:gd name="T0" fmla="*/ 328 w 328"/>
                <a:gd name="T1" fmla="*/ 266 h 266"/>
                <a:gd name="T2" fmla="*/ 0 w 328"/>
                <a:gd name="T3" fmla="*/ 266 h 266"/>
                <a:gd name="T4" fmla="*/ 0 w 328"/>
                <a:gd name="T5" fmla="*/ 0 h 266"/>
                <a:gd name="T6" fmla="*/ 2 w 328"/>
                <a:gd name="T7" fmla="*/ 0 h 266"/>
                <a:gd name="T8" fmla="*/ 2 w 328"/>
                <a:gd name="T9" fmla="*/ 264 h 266"/>
                <a:gd name="T10" fmla="*/ 328 w 328"/>
                <a:gd name="T11" fmla="*/ 264 h 266"/>
                <a:gd name="T12" fmla="*/ 328 w 328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66">
                  <a:moveTo>
                    <a:pt x="328" y="266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4"/>
                  </a:lnTo>
                  <a:lnTo>
                    <a:pt x="328" y="264"/>
                  </a:lnTo>
                  <a:lnTo>
                    <a:pt x="328" y="266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189"/>
            <p:cNvSpPr>
              <a:spLocks/>
            </p:cNvSpPr>
            <p:nvPr/>
          </p:nvSpPr>
          <p:spPr bwMode="gray">
            <a:xfrm>
              <a:off x="4525906" y="2247900"/>
              <a:ext cx="520700" cy="422275"/>
            </a:xfrm>
            <a:custGeom>
              <a:avLst/>
              <a:gdLst>
                <a:gd name="T0" fmla="*/ 328 w 328"/>
                <a:gd name="T1" fmla="*/ 266 h 266"/>
                <a:gd name="T2" fmla="*/ 0 w 328"/>
                <a:gd name="T3" fmla="*/ 266 h 266"/>
                <a:gd name="T4" fmla="*/ 0 w 328"/>
                <a:gd name="T5" fmla="*/ 0 h 266"/>
                <a:gd name="T6" fmla="*/ 2 w 328"/>
                <a:gd name="T7" fmla="*/ 0 h 266"/>
                <a:gd name="T8" fmla="*/ 2 w 328"/>
                <a:gd name="T9" fmla="*/ 264 h 266"/>
                <a:gd name="T10" fmla="*/ 328 w 328"/>
                <a:gd name="T11" fmla="*/ 264 h 266"/>
                <a:gd name="T12" fmla="*/ 328 w 328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66">
                  <a:moveTo>
                    <a:pt x="328" y="266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4"/>
                  </a:lnTo>
                  <a:lnTo>
                    <a:pt x="328" y="264"/>
                  </a:lnTo>
                  <a:lnTo>
                    <a:pt x="328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Rectangle 190"/>
            <p:cNvSpPr>
              <a:spLocks noChangeArrowheads="1"/>
            </p:cNvSpPr>
            <p:nvPr/>
          </p:nvSpPr>
          <p:spPr bwMode="gray">
            <a:xfrm>
              <a:off x="4568769" y="2640013"/>
              <a:ext cx="7938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Rectangle 191"/>
            <p:cNvSpPr>
              <a:spLocks noChangeArrowheads="1"/>
            </p:cNvSpPr>
            <p:nvPr/>
          </p:nvSpPr>
          <p:spPr bwMode="gray">
            <a:xfrm>
              <a:off x="4568769" y="2640013"/>
              <a:ext cx="7938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Rectangle 192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Rectangle 193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Rectangle 194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Rectangle 195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Rectangle 196"/>
            <p:cNvSpPr>
              <a:spLocks noChangeArrowheads="1"/>
            </p:cNvSpPr>
            <p:nvPr/>
          </p:nvSpPr>
          <p:spPr bwMode="gray">
            <a:xfrm>
              <a:off x="4573531" y="2247900"/>
              <a:ext cx="1588" cy="39211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Rectangle 197"/>
            <p:cNvSpPr>
              <a:spLocks noChangeArrowheads="1"/>
            </p:cNvSpPr>
            <p:nvPr/>
          </p:nvSpPr>
          <p:spPr bwMode="gray">
            <a:xfrm>
              <a:off x="4573531" y="2247900"/>
              <a:ext cx="1588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Rectangle 198"/>
            <p:cNvSpPr>
              <a:spLocks noChangeArrowheads="1"/>
            </p:cNvSpPr>
            <p:nvPr/>
          </p:nvSpPr>
          <p:spPr bwMode="gray">
            <a:xfrm>
              <a:off x="4573531" y="2640013"/>
              <a:ext cx="1588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Rectangle 199"/>
            <p:cNvSpPr>
              <a:spLocks noChangeArrowheads="1"/>
            </p:cNvSpPr>
            <p:nvPr/>
          </p:nvSpPr>
          <p:spPr bwMode="gray">
            <a:xfrm>
              <a:off x="4573531" y="2640013"/>
              <a:ext cx="1588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Rectangle 200"/>
            <p:cNvSpPr>
              <a:spLocks noChangeArrowheads="1"/>
            </p:cNvSpPr>
            <p:nvPr/>
          </p:nvSpPr>
          <p:spPr bwMode="gray">
            <a:xfrm>
              <a:off x="4733869" y="2247900"/>
              <a:ext cx="3175" cy="39211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Rectangle 201"/>
            <p:cNvSpPr>
              <a:spLocks noChangeArrowheads="1"/>
            </p:cNvSpPr>
            <p:nvPr/>
          </p:nvSpPr>
          <p:spPr bwMode="gray">
            <a:xfrm>
              <a:off x="4733869" y="2247900"/>
              <a:ext cx="3175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Rectangle 202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Rectangle 203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Rectangle 204"/>
            <p:cNvSpPr>
              <a:spLocks noChangeArrowheads="1"/>
            </p:cNvSpPr>
            <p:nvPr/>
          </p:nvSpPr>
          <p:spPr bwMode="gray">
            <a:xfrm>
              <a:off x="4894206" y="2247900"/>
              <a:ext cx="4763" cy="39211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Rectangle 205"/>
            <p:cNvSpPr>
              <a:spLocks noChangeArrowheads="1"/>
            </p:cNvSpPr>
            <p:nvPr/>
          </p:nvSpPr>
          <p:spPr bwMode="gray">
            <a:xfrm>
              <a:off x="4894206" y="2247900"/>
              <a:ext cx="4763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Rectangle 207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Rectangle 208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Rectangle 209"/>
            <p:cNvSpPr>
              <a:spLocks noChangeArrowheads="1"/>
            </p:cNvSpPr>
            <p:nvPr/>
          </p:nvSpPr>
          <p:spPr bwMode="gray">
            <a:xfrm>
              <a:off x="4516381" y="2609850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Rectangle 210"/>
            <p:cNvSpPr>
              <a:spLocks noChangeArrowheads="1"/>
            </p:cNvSpPr>
            <p:nvPr/>
          </p:nvSpPr>
          <p:spPr bwMode="gray">
            <a:xfrm>
              <a:off x="4516381" y="2552700"/>
              <a:ext cx="530225" cy="1587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Rectangle 211"/>
            <p:cNvSpPr>
              <a:spLocks noChangeArrowheads="1"/>
            </p:cNvSpPr>
            <p:nvPr/>
          </p:nvSpPr>
          <p:spPr bwMode="gray">
            <a:xfrm>
              <a:off x="4516381" y="2492375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Rectangle 212"/>
            <p:cNvSpPr>
              <a:spLocks noChangeArrowheads="1"/>
            </p:cNvSpPr>
            <p:nvPr/>
          </p:nvSpPr>
          <p:spPr bwMode="gray">
            <a:xfrm>
              <a:off x="4516381" y="2435225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Rectangle 213"/>
            <p:cNvSpPr>
              <a:spLocks noChangeArrowheads="1"/>
            </p:cNvSpPr>
            <p:nvPr/>
          </p:nvSpPr>
          <p:spPr bwMode="gray">
            <a:xfrm>
              <a:off x="4516381" y="2378075"/>
              <a:ext cx="530225" cy="1587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Rectangle 214"/>
            <p:cNvSpPr>
              <a:spLocks noChangeArrowheads="1"/>
            </p:cNvSpPr>
            <p:nvPr/>
          </p:nvSpPr>
          <p:spPr bwMode="gray">
            <a:xfrm>
              <a:off x="4516381" y="2317750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Rectangle 215"/>
            <p:cNvSpPr>
              <a:spLocks noChangeArrowheads="1"/>
            </p:cNvSpPr>
            <p:nvPr/>
          </p:nvSpPr>
          <p:spPr bwMode="gray">
            <a:xfrm>
              <a:off x="4516381" y="2260600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Rectangle 216"/>
            <p:cNvSpPr>
              <a:spLocks noChangeArrowheads="1"/>
            </p:cNvSpPr>
            <p:nvPr/>
          </p:nvSpPr>
          <p:spPr bwMode="gray">
            <a:xfrm>
              <a:off x="4559244" y="2271713"/>
              <a:ext cx="50800" cy="398462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Rectangle 217"/>
            <p:cNvSpPr>
              <a:spLocks noChangeArrowheads="1"/>
            </p:cNvSpPr>
            <p:nvPr/>
          </p:nvSpPr>
          <p:spPr bwMode="gray">
            <a:xfrm>
              <a:off x="4592581" y="2546350"/>
              <a:ext cx="50800" cy="123825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Rectangle 218"/>
            <p:cNvSpPr>
              <a:spLocks noChangeArrowheads="1"/>
            </p:cNvSpPr>
            <p:nvPr/>
          </p:nvSpPr>
          <p:spPr bwMode="gray">
            <a:xfrm>
              <a:off x="4652906" y="2332038"/>
              <a:ext cx="53975" cy="338137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Rectangle 219"/>
            <p:cNvSpPr>
              <a:spLocks noChangeArrowheads="1"/>
            </p:cNvSpPr>
            <p:nvPr/>
          </p:nvSpPr>
          <p:spPr bwMode="gray">
            <a:xfrm>
              <a:off x="4686244" y="2498725"/>
              <a:ext cx="50800" cy="171450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Rectangle 220"/>
            <p:cNvSpPr>
              <a:spLocks noChangeArrowheads="1"/>
            </p:cNvSpPr>
            <p:nvPr/>
          </p:nvSpPr>
          <p:spPr bwMode="gray">
            <a:xfrm>
              <a:off x="4751331" y="2365375"/>
              <a:ext cx="49213" cy="304800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Rectangle 221"/>
            <p:cNvSpPr>
              <a:spLocks noChangeArrowheads="1"/>
            </p:cNvSpPr>
            <p:nvPr/>
          </p:nvSpPr>
          <p:spPr bwMode="gray">
            <a:xfrm>
              <a:off x="4784669" y="2468563"/>
              <a:ext cx="49213" cy="201612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Rectangle 222"/>
            <p:cNvSpPr>
              <a:spLocks noChangeArrowheads="1"/>
            </p:cNvSpPr>
            <p:nvPr/>
          </p:nvSpPr>
          <p:spPr bwMode="gray">
            <a:xfrm>
              <a:off x="4844994" y="2384425"/>
              <a:ext cx="53975" cy="285750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Rectangle 223"/>
            <p:cNvSpPr>
              <a:spLocks noChangeArrowheads="1"/>
            </p:cNvSpPr>
            <p:nvPr/>
          </p:nvSpPr>
          <p:spPr bwMode="gray">
            <a:xfrm>
              <a:off x="4878331" y="2422525"/>
              <a:ext cx="50800" cy="247650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Rectangle 224"/>
            <p:cNvSpPr>
              <a:spLocks noChangeArrowheads="1"/>
            </p:cNvSpPr>
            <p:nvPr/>
          </p:nvSpPr>
          <p:spPr bwMode="gray">
            <a:xfrm>
              <a:off x="4941831" y="2398713"/>
              <a:ext cx="50800" cy="271462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Rectangle 225"/>
            <p:cNvSpPr>
              <a:spLocks noChangeArrowheads="1"/>
            </p:cNvSpPr>
            <p:nvPr/>
          </p:nvSpPr>
          <p:spPr bwMode="gray">
            <a:xfrm>
              <a:off x="4971994" y="2384425"/>
              <a:ext cx="53975" cy="285750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Rectangle 226"/>
            <p:cNvSpPr>
              <a:spLocks noChangeArrowheads="1"/>
            </p:cNvSpPr>
            <p:nvPr/>
          </p:nvSpPr>
          <p:spPr bwMode="gray">
            <a:xfrm>
              <a:off x="4519556" y="1911350"/>
              <a:ext cx="177800" cy="53975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Rectangle 227"/>
            <p:cNvSpPr>
              <a:spLocks noChangeArrowheads="1"/>
            </p:cNvSpPr>
            <p:nvPr/>
          </p:nvSpPr>
          <p:spPr bwMode="gray">
            <a:xfrm>
              <a:off x="4519556" y="2028825"/>
              <a:ext cx="542925" cy="26987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Rectangle 228"/>
            <p:cNvSpPr>
              <a:spLocks noChangeArrowheads="1"/>
            </p:cNvSpPr>
            <p:nvPr/>
          </p:nvSpPr>
          <p:spPr bwMode="gray">
            <a:xfrm>
              <a:off x="4519556" y="2085975"/>
              <a:ext cx="542925" cy="26987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Rectangle 229"/>
            <p:cNvSpPr>
              <a:spLocks noChangeArrowheads="1"/>
            </p:cNvSpPr>
            <p:nvPr/>
          </p:nvSpPr>
          <p:spPr bwMode="gray">
            <a:xfrm>
              <a:off x="4519556" y="2143125"/>
              <a:ext cx="419100" cy="26987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gray">
            <a:xfrm>
              <a:off x="5186306" y="2043113"/>
              <a:ext cx="511175" cy="644525"/>
            </a:xfrm>
            <a:custGeom>
              <a:avLst/>
              <a:gdLst>
                <a:gd name="T0" fmla="*/ 114 w 152"/>
                <a:gd name="T1" fmla="*/ 177 h 192"/>
                <a:gd name="T2" fmla="*/ 92 w 152"/>
                <a:gd name="T3" fmla="*/ 189 h 192"/>
                <a:gd name="T4" fmla="*/ 15 w 152"/>
                <a:gd name="T5" fmla="*/ 168 h 192"/>
                <a:gd name="T6" fmla="*/ 3 w 152"/>
                <a:gd name="T7" fmla="*/ 147 h 192"/>
                <a:gd name="T8" fmla="*/ 38 w 152"/>
                <a:gd name="T9" fmla="*/ 15 h 192"/>
                <a:gd name="T10" fmla="*/ 60 w 152"/>
                <a:gd name="T11" fmla="*/ 3 h 192"/>
                <a:gd name="T12" fmla="*/ 137 w 152"/>
                <a:gd name="T13" fmla="*/ 24 h 192"/>
                <a:gd name="T14" fmla="*/ 150 w 152"/>
                <a:gd name="T15" fmla="*/ 45 h 192"/>
                <a:gd name="T16" fmla="*/ 114 w 152"/>
                <a:gd name="T17" fmla="*/ 1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92">
                  <a:moveTo>
                    <a:pt x="114" y="177"/>
                  </a:moveTo>
                  <a:cubicBezTo>
                    <a:pt x="112" y="186"/>
                    <a:pt x="102" y="192"/>
                    <a:pt x="92" y="189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6" y="166"/>
                    <a:pt x="0" y="156"/>
                    <a:pt x="3" y="14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1" y="6"/>
                    <a:pt x="51" y="0"/>
                    <a:pt x="60" y="3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7" y="26"/>
                    <a:pt x="152" y="36"/>
                    <a:pt x="150" y="45"/>
                  </a:cubicBezTo>
                  <a:lnTo>
                    <a:pt x="114" y="177"/>
                  </a:lnTo>
                  <a:close/>
                </a:path>
              </a:pathLst>
            </a:custGeom>
            <a:solidFill>
              <a:srgbClr val="6A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gray">
            <a:xfrm>
              <a:off x="5314894" y="2082800"/>
              <a:ext cx="349250" cy="222250"/>
            </a:xfrm>
            <a:custGeom>
              <a:avLst/>
              <a:gdLst>
                <a:gd name="T0" fmla="*/ 5 w 104"/>
                <a:gd name="T1" fmla="*/ 43 h 66"/>
                <a:gd name="T2" fmla="*/ 1 w 104"/>
                <a:gd name="T3" fmla="*/ 35 h 66"/>
                <a:gd name="T4" fmla="*/ 9 w 104"/>
                <a:gd name="T5" fmla="*/ 6 h 66"/>
                <a:gd name="T6" fmla="*/ 17 w 104"/>
                <a:gd name="T7" fmla="*/ 1 h 66"/>
                <a:gd name="T8" fmla="*/ 99 w 104"/>
                <a:gd name="T9" fmla="*/ 23 h 66"/>
                <a:gd name="T10" fmla="*/ 103 w 104"/>
                <a:gd name="T11" fmla="*/ 31 h 66"/>
                <a:gd name="T12" fmla="*/ 95 w 104"/>
                <a:gd name="T13" fmla="*/ 61 h 66"/>
                <a:gd name="T14" fmla="*/ 87 w 104"/>
                <a:gd name="T15" fmla="*/ 65 h 66"/>
                <a:gd name="T16" fmla="*/ 5 w 104"/>
                <a:gd name="T17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6">
                  <a:moveTo>
                    <a:pt x="5" y="43"/>
                  </a:moveTo>
                  <a:cubicBezTo>
                    <a:pt x="2" y="42"/>
                    <a:pt x="0" y="39"/>
                    <a:pt x="1" y="3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2" y="24"/>
                    <a:pt x="104" y="28"/>
                    <a:pt x="103" y="3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4"/>
                    <a:pt x="91" y="66"/>
                    <a:pt x="87" y="65"/>
                  </a:cubicBezTo>
                  <a:lnTo>
                    <a:pt x="5" y="43"/>
                  </a:lnTo>
                  <a:close/>
                </a:path>
              </a:pathLst>
            </a:custGeom>
            <a:solidFill>
              <a:srgbClr val="D8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gray">
            <a:xfrm>
              <a:off x="5230756" y="2501900"/>
              <a:ext cx="69850" cy="74612"/>
            </a:xfrm>
            <a:custGeom>
              <a:avLst/>
              <a:gdLst>
                <a:gd name="T0" fmla="*/ 2 w 21"/>
                <a:gd name="T1" fmla="*/ 18 h 22"/>
                <a:gd name="T2" fmla="*/ 0 w 21"/>
                <a:gd name="T3" fmla="*/ 14 h 22"/>
                <a:gd name="T4" fmla="*/ 3 w 21"/>
                <a:gd name="T5" fmla="*/ 2 h 22"/>
                <a:gd name="T6" fmla="*/ 7 w 21"/>
                <a:gd name="T7" fmla="*/ 1 h 22"/>
                <a:gd name="T8" fmla="*/ 19 w 21"/>
                <a:gd name="T9" fmla="*/ 4 h 22"/>
                <a:gd name="T10" fmla="*/ 21 w 21"/>
                <a:gd name="T11" fmla="*/ 7 h 22"/>
                <a:gd name="T12" fmla="*/ 18 w 21"/>
                <a:gd name="T13" fmla="*/ 19 h 22"/>
                <a:gd name="T14" fmla="*/ 14 w 21"/>
                <a:gd name="T15" fmla="*/ 21 h 22"/>
                <a:gd name="T16" fmla="*/ 2 w 21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2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gray">
            <a:xfrm>
              <a:off x="5311719" y="2525713"/>
              <a:ext cx="69850" cy="69850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gray">
            <a:xfrm>
              <a:off x="5391094" y="2546350"/>
              <a:ext cx="71438" cy="73025"/>
            </a:xfrm>
            <a:custGeom>
              <a:avLst/>
              <a:gdLst>
                <a:gd name="T0" fmla="*/ 2 w 21"/>
                <a:gd name="T1" fmla="*/ 18 h 22"/>
                <a:gd name="T2" fmla="*/ 0 w 21"/>
                <a:gd name="T3" fmla="*/ 14 h 22"/>
                <a:gd name="T4" fmla="*/ 4 w 21"/>
                <a:gd name="T5" fmla="*/ 2 h 22"/>
                <a:gd name="T6" fmla="*/ 7 w 21"/>
                <a:gd name="T7" fmla="*/ 1 h 22"/>
                <a:gd name="T8" fmla="*/ 19 w 21"/>
                <a:gd name="T9" fmla="*/ 4 h 22"/>
                <a:gd name="T10" fmla="*/ 21 w 21"/>
                <a:gd name="T11" fmla="*/ 7 h 22"/>
                <a:gd name="T12" fmla="*/ 18 w 21"/>
                <a:gd name="T13" fmla="*/ 19 h 22"/>
                <a:gd name="T14" fmla="*/ 14 w 21"/>
                <a:gd name="T15" fmla="*/ 21 h 22"/>
                <a:gd name="T16" fmla="*/ 2 w 21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2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gray">
            <a:xfrm>
              <a:off x="5472056" y="2570163"/>
              <a:ext cx="69850" cy="69850"/>
            </a:xfrm>
            <a:custGeom>
              <a:avLst/>
              <a:gdLst>
                <a:gd name="T0" fmla="*/ 2 w 21"/>
                <a:gd name="T1" fmla="*/ 17 h 21"/>
                <a:gd name="T2" fmla="*/ 1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gray">
            <a:xfrm>
              <a:off x="5251394" y="2422525"/>
              <a:ext cx="73025" cy="73025"/>
            </a:xfrm>
            <a:custGeom>
              <a:avLst/>
              <a:gdLst>
                <a:gd name="T0" fmla="*/ 2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gray">
            <a:xfrm>
              <a:off x="5330769" y="2444750"/>
              <a:ext cx="74613" cy="71437"/>
            </a:xfrm>
            <a:custGeom>
              <a:avLst/>
              <a:gdLst>
                <a:gd name="T0" fmla="*/ 3 w 22"/>
                <a:gd name="T1" fmla="*/ 18 h 21"/>
                <a:gd name="T2" fmla="*/ 1 w 22"/>
                <a:gd name="T3" fmla="*/ 14 h 21"/>
                <a:gd name="T4" fmla="*/ 4 w 22"/>
                <a:gd name="T5" fmla="*/ 2 h 21"/>
                <a:gd name="T6" fmla="*/ 7 w 22"/>
                <a:gd name="T7" fmla="*/ 0 h 21"/>
                <a:gd name="T8" fmla="*/ 19 w 22"/>
                <a:gd name="T9" fmla="*/ 4 h 21"/>
                <a:gd name="T10" fmla="*/ 21 w 22"/>
                <a:gd name="T11" fmla="*/ 7 h 21"/>
                <a:gd name="T12" fmla="*/ 18 w 22"/>
                <a:gd name="T13" fmla="*/ 19 h 21"/>
                <a:gd name="T14" fmla="*/ 15 w 22"/>
                <a:gd name="T15" fmla="*/ 21 h 21"/>
                <a:gd name="T16" fmla="*/ 3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3" y="18"/>
                  </a:moveTo>
                  <a:cubicBezTo>
                    <a:pt x="1" y="17"/>
                    <a:pt x="0" y="16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6" y="21"/>
                    <a:pt x="15" y="21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gray">
            <a:xfrm>
              <a:off x="5411731" y="2465388"/>
              <a:ext cx="74613" cy="74612"/>
            </a:xfrm>
            <a:custGeom>
              <a:avLst/>
              <a:gdLst>
                <a:gd name="T0" fmla="*/ 3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3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gray">
            <a:xfrm>
              <a:off x="5495869" y="2489200"/>
              <a:ext cx="69850" cy="69850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7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0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5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gray">
            <a:xfrm>
              <a:off x="5273619" y="2344738"/>
              <a:ext cx="71438" cy="69850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7 w 21"/>
                <a:gd name="T13" fmla="*/ 19 h 21"/>
                <a:gd name="T14" fmla="*/ 14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0" y="17"/>
                    <a:pt x="0" y="15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gray">
            <a:xfrm>
              <a:off x="5354581" y="2365375"/>
              <a:ext cx="69850" cy="69850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gray">
            <a:xfrm>
              <a:off x="5435544" y="2387600"/>
              <a:ext cx="69850" cy="71437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gray">
            <a:xfrm>
              <a:off x="5516506" y="2408238"/>
              <a:ext cx="69850" cy="71437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gray">
            <a:xfrm>
              <a:off x="5294256" y="2263775"/>
              <a:ext cx="74613" cy="71437"/>
            </a:xfrm>
            <a:custGeom>
              <a:avLst/>
              <a:gdLst>
                <a:gd name="T0" fmla="*/ 2 w 22"/>
                <a:gd name="T1" fmla="*/ 17 h 21"/>
                <a:gd name="T2" fmla="*/ 0 w 22"/>
                <a:gd name="T3" fmla="*/ 14 h 21"/>
                <a:gd name="T4" fmla="*/ 4 w 22"/>
                <a:gd name="T5" fmla="*/ 2 h 21"/>
                <a:gd name="T6" fmla="*/ 7 w 22"/>
                <a:gd name="T7" fmla="*/ 0 h 21"/>
                <a:gd name="T8" fmla="*/ 19 w 22"/>
                <a:gd name="T9" fmla="*/ 3 h 21"/>
                <a:gd name="T10" fmla="*/ 21 w 22"/>
                <a:gd name="T11" fmla="*/ 7 h 21"/>
                <a:gd name="T12" fmla="*/ 18 w 22"/>
                <a:gd name="T13" fmla="*/ 19 h 21"/>
                <a:gd name="T14" fmla="*/ 14 w 22"/>
                <a:gd name="T15" fmla="*/ 21 h 21"/>
                <a:gd name="T16" fmla="*/ 2 w 22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17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2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gray">
            <a:xfrm>
              <a:off x="5375219" y="2284413"/>
              <a:ext cx="73025" cy="73025"/>
            </a:xfrm>
            <a:custGeom>
              <a:avLst/>
              <a:gdLst>
                <a:gd name="T0" fmla="*/ 2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gray">
            <a:xfrm>
              <a:off x="5456181" y="2308225"/>
              <a:ext cx="73025" cy="69850"/>
            </a:xfrm>
            <a:custGeom>
              <a:avLst/>
              <a:gdLst>
                <a:gd name="T0" fmla="*/ 3 w 22"/>
                <a:gd name="T1" fmla="*/ 17 h 21"/>
                <a:gd name="T2" fmla="*/ 1 w 22"/>
                <a:gd name="T3" fmla="*/ 14 h 21"/>
                <a:gd name="T4" fmla="*/ 4 w 22"/>
                <a:gd name="T5" fmla="*/ 2 h 21"/>
                <a:gd name="T6" fmla="*/ 7 w 22"/>
                <a:gd name="T7" fmla="*/ 0 h 21"/>
                <a:gd name="T8" fmla="*/ 19 w 22"/>
                <a:gd name="T9" fmla="*/ 3 h 21"/>
                <a:gd name="T10" fmla="*/ 21 w 22"/>
                <a:gd name="T11" fmla="*/ 7 h 21"/>
                <a:gd name="T12" fmla="*/ 18 w 22"/>
                <a:gd name="T13" fmla="*/ 19 h 21"/>
                <a:gd name="T14" fmla="*/ 15 w 22"/>
                <a:gd name="T15" fmla="*/ 21 h 21"/>
                <a:gd name="T16" fmla="*/ 3 w 22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3" y="17"/>
                  </a:moveTo>
                  <a:cubicBezTo>
                    <a:pt x="1" y="17"/>
                    <a:pt x="0" y="16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2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6" y="21"/>
                    <a:pt x="15" y="21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gray">
            <a:xfrm>
              <a:off x="5535556" y="2327275"/>
              <a:ext cx="74613" cy="74612"/>
            </a:xfrm>
            <a:custGeom>
              <a:avLst/>
              <a:gdLst>
                <a:gd name="T0" fmla="*/ 3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3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8" name="Gruppieren 10241"/>
          <p:cNvGrpSpPr/>
          <p:nvPr/>
        </p:nvGrpSpPr>
        <p:grpSpPr bwMode="gray">
          <a:xfrm rot="2421724">
            <a:off x="9269259" y="2072062"/>
            <a:ext cx="575016" cy="784482"/>
            <a:chOff x="3552769" y="4119563"/>
            <a:chExt cx="593725" cy="965200"/>
          </a:xfrm>
        </p:grpSpPr>
        <p:sp>
          <p:nvSpPr>
            <p:cNvPr id="279" name="Freeform 296"/>
            <p:cNvSpPr>
              <a:spLocks/>
            </p:cNvSpPr>
            <p:nvPr/>
          </p:nvSpPr>
          <p:spPr bwMode="gray">
            <a:xfrm>
              <a:off x="3595631" y="4264025"/>
              <a:ext cx="550863" cy="811212"/>
            </a:xfrm>
            <a:custGeom>
              <a:avLst/>
              <a:gdLst>
                <a:gd name="T0" fmla="*/ 17 w 164"/>
                <a:gd name="T1" fmla="*/ 0 h 242"/>
                <a:gd name="T2" fmla="*/ 148 w 164"/>
                <a:gd name="T3" fmla="*/ 0 h 242"/>
                <a:gd name="T4" fmla="*/ 164 w 164"/>
                <a:gd name="T5" fmla="*/ 16 h 242"/>
                <a:gd name="T6" fmla="*/ 164 w 164"/>
                <a:gd name="T7" fmla="*/ 226 h 242"/>
                <a:gd name="T8" fmla="*/ 148 w 164"/>
                <a:gd name="T9" fmla="*/ 242 h 242"/>
                <a:gd name="T10" fmla="*/ 17 w 164"/>
                <a:gd name="T11" fmla="*/ 242 h 242"/>
                <a:gd name="T12" fmla="*/ 0 w 164"/>
                <a:gd name="T13" fmla="*/ 226 h 242"/>
                <a:gd name="T14" fmla="*/ 0 w 164"/>
                <a:gd name="T15" fmla="*/ 16 h 242"/>
                <a:gd name="T16" fmla="*/ 17 w 164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42">
                  <a:moveTo>
                    <a:pt x="1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7" y="0"/>
                    <a:pt x="164" y="7"/>
                    <a:pt x="164" y="16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4" y="235"/>
                    <a:pt x="157" y="242"/>
                    <a:pt x="148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8" y="242"/>
                    <a:pt x="0" y="235"/>
                    <a:pt x="0" y="22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62A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Rectangle 297"/>
            <p:cNvSpPr>
              <a:spLocks noChangeArrowheads="1"/>
            </p:cNvSpPr>
            <p:nvPr/>
          </p:nvSpPr>
          <p:spPr bwMode="gray">
            <a:xfrm>
              <a:off x="3595631" y="4589463"/>
              <a:ext cx="550863" cy="295275"/>
            </a:xfrm>
            <a:prstGeom prst="rect">
              <a:avLst/>
            </a:prstGeom>
            <a:solidFill>
              <a:srgbClr val="548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Oval 298"/>
            <p:cNvSpPr>
              <a:spLocks noChangeArrowheads="1"/>
            </p:cNvSpPr>
            <p:nvPr/>
          </p:nvSpPr>
          <p:spPr bwMode="gray">
            <a:xfrm>
              <a:off x="3622619" y="4357688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299"/>
            <p:cNvSpPr>
              <a:spLocks/>
            </p:cNvSpPr>
            <p:nvPr/>
          </p:nvSpPr>
          <p:spPr bwMode="gray">
            <a:xfrm>
              <a:off x="3552769" y="4367213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Oval 300"/>
            <p:cNvSpPr>
              <a:spLocks noChangeArrowheads="1"/>
            </p:cNvSpPr>
            <p:nvPr/>
          </p:nvSpPr>
          <p:spPr bwMode="gray">
            <a:xfrm>
              <a:off x="3622619" y="4475163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301"/>
            <p:cNvSpPr>
              <a:spLocks/>
            </p:cNvSpPr>
            <p:nvPr/>
          </p:nvSpPr>
          <p:spPr bwMode="gray">
            <a:xfrm>
              <a:off x="3552769" y="4484688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0 w 29"/>
                <a:gd name="T13" fmla="*/ 2 h 5"/>
                <a:gd name="T14" fmla="*/ 3 w 2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Oval 302"/>
            <p:cNvSpPr>
              <a:spLocks noChangeArrowheads="1"/>
            </p:cNvSpPr>
            <p:nvPr/>
          </p:nvSpPr>
          <p:spPr bwMode="gray">
            <a:xfrm>
              <a:off x="3622619" y="4592638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303"/>
            <p:cNvSpPr>
              <a:spLocks/>
            </p:cNvSpPr>
            <p:nvPr/>
          </p:nvSpPr>
          <p:spPr bwMode="gray">
            <a:xfrm>
              <a:off x="3552769" y="4602163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0 w 29"/>
                <a:gd name="T13" fmla="*/ 2 h 5"/>
                <a:gd name="T14" fmla="*/ 3 w 2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Oval 304"/>
            <p:cNvSpPr>
              <a:spLocks noChangeArrowheads="1"/>
            </p:cNvSpPr>
            <p:nvPr/>
          </p:nvSpPr>
          <p:spPr bwMode="gray">
            <a:xfrm>
              <a:off x="3622619" y="4710113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305"/>
            <p:cNvSpPr>
              <a:spLocks/>
            </p:cNvSpPr>
            <p:nvPr/>
          </p:nvSpPr>
          <p:spPr bwMode="gray">
            <a:xfrm>
              <a:off x="3552769" y="4719638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Oval 306"/>
            <p:cNvSpPr>
              <a:spLocks noChangeArrowheads="1"/>
            </p:cNvSpPr>
            <p:nvPr/>
          </p:nvSpPr>
          <p:spPr bwMode="gray">
            <a:xfrm>
              <a:off x="3622619" y="4827588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307"/>
            <p:cNvSpPr>
              <a:spLocks/>
            </p:cNvSpPr>
            <p:nvPr/>
          </p:nvSpPr>
          <p:spPr bwMode="gray">
            <a:xfrm>
              <a:off x="3552769" y="4837113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Oval 308"/>
            <p:cNvSpPr>
              <a:spLocks noChangeArrowheads="1"/>
            </p:cNvSpPr>
            <p:nvPr/>
          </p:nvSpPr>
          <p:spPr bwMode="gray">
            <a:xfrm>
              <a:off x="3622619" y="4945063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309"/>
            <p:cNvSpPr>
              <a:spLocks/>
            </p:cNvSpPr>
            <p:nvPr/>
          </p:nvSpPr>
          <p:spPr bwMode="gray">
            <a:xfrm>
              <a:off x="3552769" y="4954588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310"/>
            <p:cNvSpPr>
              <a:spLocks/>
            </p:cNvSpPr>
            <p:nvPr/>
          </p:nvSpPr>
          <p:spPr bwMode="gray">
            <a:xfrm>
              <a:off x="3724219" y="4119563"/>
              <a:ext cx="73025" cy="144462"/>
            </a:xfrm>
            <a:custGeom>
              <a:avLst/>
              <a:gdLst>
                <a:gd name="T0" fmla="*/ 46 w 46"/>
                <a:gd name="T1" fmla="*/ 0 h 91"/>
                <a:gd name="T2" fmla="*/ 23 w 46"/>
                <a:gd name="T3" fmla="*/ 17 h 91"/>
                <a:gd name="T4" fmla="*/ 0 w 46"/>
                <a:gd name="T5" fmla="*/ 0 h 91"/>
                <a:gd name="T6" fmla="*/ 0 w 46"/>
                <a:gd name="T7" fmla="*/ 91 h 91"/>
                <a:gd name="T8" fmla="*/ 46 w 46"/>
                <a:gd name="T9" fmla="*/ 91 h 91"/>
                <a:gd name="T10" fmla="*/ 46 w 46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1">
                  <a:moveTo>
                    <a:pt x="46" y="0"/>
                  </a:moveTo>
                  <a:lnTo>
                    <a:pt x="23" y="17"/>
                  </a:lnTo>
                  <a:lnTo>
                    <a:pt x="0" y="0"/>
                  </a:lnTo>
                  <a:lnTo>
                    <a:pt x="0" y="91"/>
                  </a:lnTo>
                  <a:lnTo>
                    <a:pt x="46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311"/>
            <p:cNvSpPr>
              <a:spLocks/>
            </p:cNvSpPr>
            <p:nvPr/>
          </p:nvSpPr>
          <p:spPr bwMode="gray">
            <a:xfrm>
              <a:off x="3817881" y="4119563"/>
              <a:ext cx="73025" cy="144462"/>
            </a:xfrm>
            <a:custGeom>
              <a:avLst/>
              <a:gdLst>
                <a:gd name="T0" fmla="*/ 46 w 46"/>
                <a:gd name="T1" fmla="*/ 0 h 91"/>
                <a:gd name="T2" fmla="*/ 23 w 46"/>
                <a:gd name="T3" fmla="*/ 17 h 91"/>
                <a:gd name="T4" fmla="*/ 0 w 46"/>
                <a:gd name="T5" fmla="*/ 0 h 91"/>
                <a:gd name="T6" fmla="*/ 0 w 46"/>
                <a:gd name="T7" fmla="*/ 91 h 91"/>
                <a:gd name="T8" fmla="*/ 46 w 46"/>
                <a:gd name="T9" fmla="*/ 91 h 91"/>
                <a:gd name="T10" fmla="*/ 46 w 46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1">
                  <a:moveTo>
                    <a:pt x="46" y="0"/>
                  </a:moveTo>
                  <a:lnTo>
                    <a:pt x="23" y="17"/>
                  </a:lnTo>
                  <a:lnTo>
                    <a:pt x="0" y="0"/>
                  </a:lnTo>
                  <a:lnTo>
                    <a:pt x="0" y="91"/>
                  </a:lnTo>
                  <a:lnTo>
                    <a:pt x="46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Rectangle 312"/>
            <p:cNvSpPr>
              <a:spLocks noChangeArrowheads="1"/>
            </p:cNvSpPr>
            <p:nvPr/>
          </p:nvSpPr>
          <p:spPr bwMode="gray">
            <a:xfrm>
              <a:off x="3978219" y="4256088"/>
              <a:ext cx="30163" cy="828675"/>
            </a:xfrm>
            <a:prstGeom prst="rect">
              <a:avLst/>
            </a:prstGeom>
            <a:solidFill>
              <a:srgbClr val="49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297" name="Object 21">
            <a:extLst>
              <a:ext uri="{FF2B5EF4-FFF2-40B4-BE49-F238E27FC236}">
                <a16:creationId xmlns:a16="http://schemas.microsoft.com/office/drawing/2014/main" id="{16D54D46-6849-EC4D-B009-44D3F28E5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699"/>
              </p:ext>
            </p:extLst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7A01D038-B9A0-6E49-A81E-E05AF2F56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06374E5-A1AF-AA4B-942A-6EFAC3E06FE1}"/>
              </a:ext>
            </a:extLst>
          </p:cNvPr>
          <p:cNvSpPr/>
          <p:nvPr/>
        </p:nvSpPr>
        <p:spPr>
          <a:xfrm>
            <a:off x="653143" y="2035629"/>
            <a:ext cx="5088751" cy="1066800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</p:spTree>
    <p:extLst>
      <p:ext uri="{BB962C8B-B14F-4D97-AF65-F5344CB8AC3E}">
        <p14:creationId xmlns:p14="http://schemas.microsoft.com/office/powerpoint/2010/main" val="29712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108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Suprafața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terenurilor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din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fondul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forestier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parcursă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cu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tăieri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(pe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tipuri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tăieri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)</a:t>
            </a:r>
            <a:endParaRPr lang="en-GB" dirty="0"/>
          </a:p>
        </p:txBody>
      </p:sp>
      <p:grpSp>
        <p:nvGrpSpPr>
          <p:cNvPr id="7" name="Gruppieren 52">
            <a:extLst>
              <a:ext uri="{FF2B5EF4-FFF2-40B4-BE49-F238E27FC236}">
                <a16:creationId xmlns:a16="http://schemas.microsoft.com/office/drawing/2014/main" id="{C8409C04-9A49-400E-8D94-172B12722148}"/>
              </a:ext>
            </a:extLst>
          </p:cNvPr>
          <p:cNvGrpSpPr/>
          <p:nvPr/>
        </p:nvGrpSpPr>
        <p:grpSpPr>
          <a:xfrm>
            <a:off x="11424866" y="3429000"/>
            <a:ext cx="369235" cy="987139"/>
            <a:chOff x="8332755" y="2461745"/>
            <a:chExt cx="369235" cy="987139"/>
          </a:xfrm>
        </p:grpSpPr>
        <p:sp>
          <p:nvSpPr>
            <p:cNvPr id="8" name="Ellipse 67">
              <a:extLst>
                <a:ext uri="{FF2B5EF4-FFF2-40B4-BE49-F238E27FC236}">
                  <a16:creationId xmlns:a16="http://schemas.microsoft.com/office/drawing/2014/main" id="{86A705AA-24A5-4153-A811-1ECFF08A6A26}"/>
                </a:ext>
              </a:extLst>
            </p:cNvPr>
            <p:cNvSpPr/>
            <p:nvPr/>
          </p:nvSpPr>
          <p:spPr bwMode="blackGray">
            <a:xfrm>
              <a:off x="8332755" y="2461745"/>
              <a:ext cx="369235" cy="987139"/>
            </a:xfrm>
            <a:prstGeom prst="flowChartAlternateProcess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9" name="Ellipse 54">
              <a:extLst>
                <a:ext uri="{FF2B5EF4-FFF2-40B4-BE49-F238E27FC236}">
                  <a16:creationId xmlns:a16="http://schemas.microsoft.com/office/drawing/2014/main" id="{3C3C335C-6961-4633-89EE-51228FEB7112}"/>
                </a:ext>
              </a:extLst>
            </p:cNvPr>
            <p:cNvSpPr/>
            <p:nvPr/>
          </p:nvSpPr>
          <p:spPr bwMode="blackGray">
            <a:xfrm>
              <a:off x="8377967" y="2511924"/>
              <a:ext cx="271275" cy="271275"/>
            </a:xfrm>
            <a:prstGeom prst="ellipse">
              <a:avLst/>
            </a:prstGeom>
            <a:solidFill>
              <a:schemeClr val="accent2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0" name="Ellipse 55">
              <a:extLst>
                <a:ext uri="{FF2B5EF4-FFF2-40B4-BE49-F238E27FC236}">
                  <a16:creationId xmlns:a16="http://schemas.microsoft.com/office/drawing/2014/main" id="{47CB1CE5-CBD4-4799-BD59-13DD4E1CFA9A}"/>
                </a:ext>
              </a:extLst>
            </p:cNvPr>
            <p:cNvSpPr/>
            <p:nvPr/>
          </p:nvSpPr>
          <p:spPr bwMode="blackGray">
            <a:xfrm>
              <a:off x="8377967" y="2819677"/>
              <a:ext cx="271275" cy="271275"/>
            </a:xfrm>
            <a:prstGeom prst="ellipse">
              <a:avLst/>
            </a:prstGeom>
            <a:solidFill>
              <a:schemeClr val="accent4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1" name="Ellipse 56">
              <a:extLst>
                <a:ext uri="{FF2B5EF4-FFF2-40B4-BE49-F238E27FC236}">
                  <a16:creationId xmlns:a16="http://schemas.microsoft.com/office/drawing/2014/main" id="{B100FA6E-1C8A-4E64-A8A5-3BEC7DB2BA69}"/>
                </a:ext>
              </a:extLst>
            </p:cNvPr>
            <p:cNvSpPr/>
            <p:nvPr/>
          </p:nvSpPr>
          <p:spPr bwMode="blackGray">
            <a:xfrm>
              <a:off x="8377967" y="3127430"/>
              <a:ext cx="271275" cy="27127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3">
            <a:extLst>
              <a:ext uri="{FF2B5EF4-FFF2-40B4-BE49-F238E27FC236}">
                <a16:creationId xmlns:a16="http://schemas.microsoft.com/office/drawing/2014/main" id="{DBFFF007-0F78-4ED5-8820-AE006651C3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10039729" cy="648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2008-20</a:t>
            </a:r>
            <a:r>
              <a:rPr lang="en-GB" i="1" dirty="0"/>
              <a:t>20</a:t>
            </a:r>
            <a:r>
              <a:rPr lang="ro-RO" i="1" dirty="0"/>
              <a:t>:</a:t>
            </a:r>
            <a:r>
              <a:rPr lang="en-GB" i="1" dirty="0"/>
              <a:t> Taieri </a:t>
            </a:r>
            <a:r>
              <a:rPr lang="en-GB" i="1" dirty="0" err="1"/>
              <a:t>rase</a:t>
            </a:r>
            <a:r>
              <a:rPr lang="en-GB" i="1" dirty="0"/>
              <a:t> = -3,62%;</a:t>
            </a:r>
          </a:p>
          <a:p>
            <a:pPr algn="just" defTabSz="717550">
              <a:lnSpc>
                <a:spcPct val="90000"/>
              </a:lnSpc>
              <a:spcAft>
                <a:spcPts val="1000"/>
              </a:spcAft>
            </a:pPr>
            <a:r>
              <a:rPr lang="en-GB" i="1" dirty="0"/>
              <a:t>				</a:t>
            </a:r>
            <a:r>
              <a:rPr lang="ro-RO" i="1" dirty="0"/>
              <a:t>perioada 2008-20</a:t>
            </a:r>
            <a:r>
              <a:rPr lang="en-GB" i="1" dirty="0"/>
              <a:t>21</a:t>
            </a:r>
            <a:r>
              <a:rPr lang="ro-RO" i="1" dirty="0"/>
              <a:t>:</a:t>
            </a:r>
            <a:r>
              <a:rPr lang="en-GB" i="1" dirty="0"/>
              <a:t> Taieri </a:t>
            </a:r>
            <a:r>
              <a:rPr lang="en-GB" i="1" dirty="0" err="1"/>
              <a:t>rase</a:t>
            </a:r>
            <a:r>
              <a:rPr lang="en-GB" i="1" dirty="0"/>
              <a:t> = -0,22%</a:t>
            </a:r>
            <a:r>
              <a:rPr lang="ro-RO" dirty="0"/>
              <a:t>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6E254-4679-4538-A74E-E2018653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20" y="167318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hectare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D01C8-8CC3-476D-BFD6-4296F2E44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619" y="2063005"/>
            <a:ext cx="9668936" cy="3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Photo Editor Photo" r:id="rId3" imgW="3733800" imgH="3733800" progId="MSPhotoEd.3">
                  <p:embed/>
                </p:oleObj>
              </mc:Choice>
              <mc:Fallback>
                <p:oleObj name="Photo Editor Photo" r:id="rId3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Suprafața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terenurilor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pe care s-au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excutat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regenerări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pe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categorii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regenerări</a:t>
            </a:r>
            <a:endParaRPr lang="en-GB" dirty="0"/>
          </a:p>
        </p:txBody>
      </p:sp>
      <p:grpSp>
        <p:nvGrpSpPr>
          <p:cNvPr id="7" name="Gruppieren 52">
            <a:extLst>
              <a:ext uri="{FF2B5EF4-FFF2-40B4-BE49-F238E27FC236}">
                <a16:creationId xmlns:a16="http://schemas.microsoft.com/office/drawing/2014/main" id="{C8409C04-9A49-400E-8D94-172B12722148}"/>
              </a:ext>
            </a:extLst>
          </p:cNvPr>
          <p:cNvGrpSpPr/>
          <p:nvPr/>
        </p:nvGrpSpPr>
        <p:grpSpPr>
          <a:xfrm>
            <a:off x="11217682" y="3441595"/>
            <a:ext cx="369235" cy="987139"/>
            <a:chOff x="8332755" y="2461745"/>
            <a:chExt cx="369235" cy="987139"/>
          </a:xfrm>
        </p:grpSpPr>
        <p:sp>
          <p:nvSpPr>
            <p:cNvPr id="8" name="Ellipse 67">
              <a:extLst>
                <a:ext uri="{FF2B5EF4-FFF2-40B4-BE49-F238E27FC236}">
                  <a16:creationId xmlns:a16="http://schemas.microsoft.com/office/drawing/2014/main" id="{86A705AA-24A5-4153-A811-1ECFF08A6A26}"/>
                </a:ext>
              </a:extLst>
            </p:cNvPr>
            <p:cNvSpPr/>
            <p:nvPr/>
          </p:nvSpPr>
          <p:spPr bwMode="blackGray">
            <a:xfrm>
              <a:off x="8332755" y="2461745"/>
              <a:ext cx="369235" cy="987139"/>
            </a:xfrm>
            <a:prstGeom prst="flowChartAlternateProcess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9" name="Ellipse 54">
              <a:extLst>
                <a:ext uri="{FF2B5EF4-FFF2-40B4-BE49-F238E27FC236}">
                  <a16:creationId xmlns:a16="http://schemas.microsoft.com/office/drawing/2014/main" id="{3C3C335C-6961-4633-89EE-51228FEB7112}"/>
                </a:ext>
              </a:extLst>
            </p:cNvPr>
            <p:cNvSpPr/>
            <p:nvPr/>
          </p:nvSpPr>
          <p:spPr bwMode="blackGray">
            <a:xfrm>
              <a:off x="8377967" y="2511924"/>
              <a:ext cx="271275" cy="271275"/>
            </a:xfrm>
            <a:prstGeom prst="ellipse">
              <a:avLst/>
            </a:prstGeom>
            <a:solidFill>
              <a:schemeClr val="accent2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0" name="Ellipse 55">
              <a:extLst>
                <a:ext uri="{FF2B5EF4-FFF2-40B4-BE49-F238E27FC236}">
                  <a16:creationId xmlns:a16="http://schemas.microsoft.com/office/drawing/2014/main" id="{47CB1CE5-CBD4-4799-BD59-13DD4E1CFA9A}"/>
                </a:ext>
              </a:extLst>
            </p:cNvPr>
            <p:cNvSpPr/>
            <p:nvPr/>
          </p:nvSpPr>
          <p:spPr bwMode="blackGray">
            <a:xfrm>
              <a:off x="8377967" y="2819677"/>
              <a:ext cx="271275" cy="271275"/>
            </a:xfrm>
            <a:prstGeom prst="ellipse">
              <a:avLst/>
            </a:prstGeom>
            <a:solidFill>
              <a:schemeClr val="accent4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1" name="Ellipse 56">
              <a:extLst>
                <a:ext uri="{FF2B5EF4-FFF2-40B4-BE49-F238E27FC236}">
                  <a16:creationId xmlns:a16="http://schemas.microsoft.com/office/drawing/2014/main" id="{B100FA6E-1C8A-4E64-A8A5-3BEC7DB2BA69}"/>
                </a:ext>
              </a:extLst>
            </p:cNvPr>
            <p:cNvSpPr/>
            <p:nvPr/>
          </p:nvSpPr>
          <p:spPr bwMode="blackGray">
            <a:xfrm>
              <a:off x="8377967" y="3127430"/>
              <a:ext cx="271275" cy="27127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14F71E-1C09-4C7C-91CE-A54641531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6" y="2002412"/>
            <a:ext cx="10209849" cy="3671498"/>
          </a:xfrm>
          <a:prstGeom prst="rect">
            <a:avLst/>
          </a:prstGeom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2008-20</a:t>
            </a:r>
            <a:r>
              <a:rPr lang="en-GB" i="1" dirty="0"/>
              <a:t>20</a:t>
            </a:r>
            <a:r>
              <a:rPr lang="ro-RO" i="1" dirty="0"/>
              <a:t>:</a:t>
            </a:r>
            <a:r>
              <a:rPr lang="en-GB" i="1" dirty="0"/>
              <a:t> R. </a:t>
            </a:r>
            <a:r>
              <a:rPr lang="en-GB" i="1" dirty="0" err="1"/>
              <a:t>naturale</a:t>
            </a:r>
            <a:r>
              <a:rPr lang="en-GB" i="1" dirty="0"/>
              <a:t> = 3,07%</a:t>
            </a:r>
            <a:r>
              <a:rPr lang="ro-RO" dirty="0"/>
              <a:t> </a:t>
            </a:r>
            <a:r>
              <a:rPr lang="en-GB" dirty="0"/>
              <a:t>; </a:t>
            </a:r>
            <a:r>
              <a:rPr lang="en-GB" i="1" dirty="0"/>
              <a:t>R. </a:t>
            </a:r>
            <a:r>
              <a:rPr lang="en-GB" i="1" dirty="0" err="1"/>
              <a:t>artificiale</a:t>
            </a:r>
            <a:r>
              <a:rPr lang="en-GB" i="1" dirty="0"/>
              <a:t> = -2,77%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0653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hectare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Populația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conectată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sistemul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public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alimentare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cu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apă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2008-2020: RO</a:t>
            </a:r>
            <a:r>
              <a:rPr lang="en-GB" i="1" dirty="0"/>
              <a:t> </a:t>
            </a:r>
            <a:r>
              <a:rPr lang="ro-RO" i="1" dirty="0"/>
              <a:t>=</a:t>
            </a:r>
            <a:r>
              <a:rPr lang="en-GB" i="1" dirty="0"/>
              <a:t> </a:t>
            </a:r>
            <a:r>
              <a:rPr lang="ro-RO" i="1" dirty="0"/>
              <a:t>1,71%</a:t>
            </a:r>
            <a:r>
              <a:rPr lang="en-GB" i="1" dirty="0"/>
              <a:t> (</a:t>
            </a:r>
            <a:r>
              <a:rPr lang="en-GB" i="1" dirty="0" err="1"/>
              <a:t>pentru</a:t>
            </a:r>
            <a:r>
              <a:rPr lang="en-GB" i="1" dirty="0"/>
              <a:t> </a:t>
            </a:r>
            <a:r>
              <a:rPr lang="en-GB" i="1" dirty="0" err="1"/>
              <a:t>tinta</a:t>
            </a:r>
            <a:r>
              <a:rPr lang="en-GB" i="1" dirty="0"/>
              <a:t>: 2%)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A03052-931E-4830-8A72-D968A18DE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30" y="2126512"/>
            <a:ext cx="10253648" cy="3519376"/>
          </a:xfrm>
          <a:prstGeom prst="rect">
            <a:avLst/>
          </a:prstGeom>
        </p:spPr>
      </p:pic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5C8CBFB1-AB61-4AD7-ACA5-3BC971057D8A}"/>
              </a:ext>
            </a:extLst>
          </p:cNvPr>
          <p:cNvGrpSpPr/>
          <p:nvPr/>
        </p:nvGrpSpPr>
        <p:grpSpPr>
          <a:xfrm>
            <a:off x="11240249" y="3486140"/>
            <a:ext cx="369235" cy="987139"/>
            <a:chOff x="0" y="385640"/>
            <a:chExt cx="369235" cy="987139"/>
          </a:xfrm>
        </p:grpSpPr>
        <p:sp>
          <p:nvSpPr>
            <p:cNvPr id="17" name="Ellipse 67">
              <a:extLst>
                <a:ext uri="{FF2B5EF4-FFF2-40B4-BE49-F238E27FC236}">
                  <a16:creationId xmlns:a16="http://schemas.microsoft.com/office/drawing/2014/main" id="{C0FFD27E-7ADD-4A22-8502-EEC33CABBB98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Ellipse 54">
              <a:extLst>
                <a:ext uri="{FF2B5EF4-FFF2-40B4-BE49-F238E27FC236}">
                  <a16:creationId xmlns:a16="http://schemas.microsoft.com/office/drawing/2014/main" id="{D89A3CF0-177A-45D8-8B4F-6C97CB41000C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ED7D31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5">
              <a:extLst>
                <a:ext uri="{FF2B5EF4-FFF2-40B4-BE49-F238E27FC236}">
                  <a16:creationId xmlns:a16="http://schemas.microsoft.com/office/drawing/2014/main" id="{0EBF09CB-7FC1-4F16-B53C-6730663C6D28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6">
              <a:extLst>
                <a:ext uri="{FF2B5EF4-FFF2-40B4-BE49-F238E27FC236}">
                  <a16:creationId xmlns:a16="http://schemas.microsoft.com/office/drawing/2014/main" id="{7F55A9FF-812B-46CF-990C-6DAD055F6D96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20C6A8-AF38-4449-8218-4F157D50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222" y="1984272"/>
            <a:ext cx="1432652" cy="2844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US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mii </a:t>
            </a:r>
            <a:r>
              <a:rPr lang="ro-RO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persoane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Populația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conectată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sistemele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canalizare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și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stațiile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epurare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</a:t>
            </a:r>
            <a:r>
              <a:rPr lang="en-GB" i="1" dirty="0"/>
              <a:t>13</a:t>
            </a:r>
            <a:r>
              <a:rPr lang="ro-RO" i="1" dirty="0"/>
              <a:t>-20</a:t>
            </a:r>
            <a:r>
              <a:rPr lang="en-GB" i="1" dirty="0"/>
              <a:t>21</a:t>
            </a:r>
            <a:r>
              <a:rPr lang="ro-RO" i="1" dirty="0"/>
              <a:t>:</a:t>
            </a:r>
            <a:r>
              <a:rPr lang="en-GB" i="1" dirty="0"/>
              <a:t> National = 2,64%</a:t>
            </a:r>
            <a:r>
              <a:rPr lang="ro-RO" dirty="0"/>
              <a:t> </a:t>
            </a:r>
            <a:r>
              <a:rPr lang="en-GB" dirty="0"/>
              <a:t>; </a:t>
            </a:r>
            <a:r>
              <a:rPr lang="en-GB" dirty="0" err="1"/>
              <a:t>Centru</a:t>
            </a:r>
            <a:r>
              <a:rPr lang="en-GB"/>
              <a:t> = 3,08</a:t>
            </a:r>
            <a:r>
              <a:rPr lang="en-GB" dirty="0"/>
              <a:t>%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34" y="1878579"/>
            <a:ext cx="698840" cy="4108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%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uppieren 52">
            <a:extLst>
              <a:ext uri="{FF2B5EF4-FFF2-40B4-BE49-F238E27FC236}">
                <a16:creationId xmlns:a16="http://schemas.microsoft.com/office/drawing/2014/main" id="{AAC7B8F3-EFE7-4020-BD54-F75582FB4B3F}"/>
              </a:ext>
            </a:extLst>
          </p:cNvPr>
          <p:cNvGrpSpPr/>
          <p:nvPr/>
        </p:nvGrpSpPr>
        <p:grpSpPr>
          <a:xfrm>
            <a:off x="11240249" y="3486140"/>
            <a:ext cx="369235" cy="987139"/>
            <a:chOff x="0" y="385640"/>
            <a:chExt cx="369235" cy="987139"/>
          </a:xfrm>
        </p:grpSpPr>
        <p:sp>
          <p:nvSpPr>
            <p:cNvPr id="22" name="Ellipse 67">
              <a:extLst>
                <a:ext uri="{FF2B5EF4-FFF2-40B4-BE49-F238E27FC236}">
                  <a16:creationId xmlns:a16="http://schemas.microsoft.com/office/drawing/2014/main" id="{2C37B7EE-D689-4D0A-ACDA-05EFE154C95D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Ellipse 54">
              <a:extLst>
                <a:ext uri="{FF2B5EF4-FFF2-40B4-BE49-F238E27FC236}">
                  <a16:creationId xmlns:a16="http://schemas.microsoft.com/office/drawing/2014/main" id="{8F37219F-7FC5-4087-AF50-D96C5C364C9D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ED7D31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Ellipse 55">
              <a:extLst>
                <a:ext uri="{FF2B5EF4-FFF2-40B4-BE49-F238E27FC236}">
                  <a16:creationId xmlns:a16="http://schemas.microsoft.com/office/drawing/2014/main" id="{ADD3B95A-9F14-4DD4-875C-B74139C38A0A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Ellipse 56">
              <a:extLst>
                <a:ext uri="{FF2B5EF4-FFF2-40B4-BE49-F238E27FC236}">
                  <a16:creationId xmlns:a16="http://schemas.microsoft.com/office/drawing/2014/main" id="{C67D5CAC-EA3D-4D5D-A774-65180683F23E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0C5941-AE8A-440D-A8AC-ADDA56386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73" y="2141727"/>
            <a:ext cx="9371585" cy="33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Numărul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vehiculelor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electrice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și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hibride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înmatriculate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România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perioada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2008-2021 </a:t>
            </a:r>
            <a:endParaRPr lang="en-GB" dirty="0"/>
          </a:p>
        </p:txBody>
      </p:sp>
      <p:grpSp>
        <p:nvGrpSpPr>
          <p:cNvPr id="7" name="Gruppieren 52">
            <a:extLst>
              <a:ext uri="{FF2B5EF4-FFF2-40B4-BE49-F238E27FC236}">
                <a16:creationId xmlns:a16="http://schemas.microsoft.com/office/drawing/2014/main" id="{C8409C04-9A49-400E-8D94-172B12722148}"/>
              </a:ext>
            </a:extLst>
          </p:cNvPr>
          <p:cNvGrpSpPr/>
          <p:nvPr/>
        </p:nvGrpSpPr>
        <p:grpSpPr>
          <a:xfrm>
            <a:off x="11217682" y="3441595"/>
            <a:ext cx="369235" cy="987139"/>
            <a:chOff x="8332755" y="2461745"/>
            <a:chExt cx="369235" cy="987139"/>
          </a:xfrm>
        </p:grpSpPr>
        <p:sp>
          <p:nvSpPr>
            <p:cNvPr id="8" name="Ellipse 67">
              <a:extLst>
                <a:ext uri="{FF2B5EF4-FFF2-40B4-BE49-F238E27FC236}">
                  <a16:creationId xmlns:a16="http://schemas.microsoft.com/office/drawing/2014/main" id="{86A705AA-24A5-4153-A811-1ECFF08A6A26}"/>
                </a:ext>
              </a:extLst>
            </p:cNvPr>
            <p:cNvSpPr/>
            <p:nvPr/>
          </p:nvSpPr>
          <p:spPr bwMode="blackGray">
            <a:xfrm>
              <a:off x="8332755" y="2461745"/>
              <a:ext cx="369235" cy="987139"/>
            </a:xfrm>
            <a:prstGeom prst="flowChartAlternateProcess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9" name="Ellipse 54">
              <a:extLst>
                <a:ext uri="{FF2B5EF4-FFF2-40B4-BE49-F238E27FC236}">
                  <a16:creationId xmlns:a16="http://schemas.microsoft.com/office/drawing/2014/main" id="{3C3C335C-6961-4633-89EE-51228FEB7112}"/>
                </a:ext>
              </a:extLst>
            </p:cNvPr>
            <p:cNvSpPr/>
            <p:nvPr/>
          </p:nvSpPr>
          <p:spPr bwMode="blackGray">
            <a:xfrm>
              <a:off x="8377967" y="2511924"/>
              <a:ext cx="271275" cy="271275"/>
            </a:xfrm>
            <a:prstGeom prst="ellipse">
              <a:avLst/>
            </a:prstGeom>
            <a:solidFill>
              <a:schemeClr val="accent2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0" name="Ellipse 55">
              <a:extLst>
                <a:ext uri="{FF2B5EF4-FFF2-40B4-BE49-F238E27FC236}">
                  <a16:creationId xmlns:a16="http://schemas.microsoft.com/office/drawing/2014/main" id="{47CB1CE5-CBD4-4799-BD59-13DD4E1CFA9A}"/>
                </a:ext>
              </a:extLst>
            </p:cNvPr>
            <p:cNvSpPr/>
            <p:nvPr/>
          </p:nvSpPr>
          <p:spPr bwMode="blackGray">
            <a:xfrm>
              <a:off x="8377967" y="2819677"/>
              <a:ext cx="271275" cy="271275"/>
            </a:xfrm>
            <a:prstGeom prst="ellipse">
              <a:avLst/>
            </a:prstGeom>
            <a:solidFill>
              <a:schemeClr val="accent4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1" name="Ellipse 56">
              <a:extLst>
                <a:ext uri="{FF2B5EF4-FFF2-40B4-BE49-F238E27FC236}">
                  <a16:creationId xmlns:a16="http://schemas.microsoft.com/office/drawing/2014/main" id="{B100FA6E-1C8A-4E64-A8A5-3BEC7DB2BA69}"/>
                </a:ext>
              </a:extLst>
            </p:cNvPr>
            <p:cNvSpPr/>
            <p:nvPr/>
          </p:nvSpPr>
          <p:spPr bwMode="blackGray">
            <a:xfrm>
              <a:off x="8377967" y="3127430"/>
              <a:ext cx="271275" cy="27127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877" y="182679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număr</a:t>
            </a:r>
            <a:r>
              <a:rPr lang="en-GB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3FAA3-A720-4E62-BC53-4BB311605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8" y="2222206"/>
            <a:ext cx="9523863" cy="3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pt-BR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Consumul mediu de alcool pe locuitor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fontAlgn="auto"/>
            <a:r>
              <a:rPr lang="ro-RO" i="1" dirty="0"/>
              <a:t>Rata medie anuală de creștere, perioada 2008-20</a:t>
            </a:r>
            <a:r>
              <a:rPr lang="en-GB" i="1" dirty="0"/>
              <a:t>20</a:t>
            </a:r>
            <a:r>
              <a:rPr lang="ro-RO" i="1" dirty="0"/>
              <a:t>:</a:t>
            </a:r>
            <a:r>
              <a:rPr lang="en-GB" i="1" dirty="0"/>
              <a:t> </a:t>
            </a:r>
            <a:r>
              <a:rPr lang="ro-RO" i="1" dirty="0"/>
              <a:t>Total populație =</a:t>
            </a:r>
            <a:r>
              <a:rPr lang="en-GB" i="1" dirty="0"/>
              <a:t> </a:t>
            </a:r>
            <a:r>
              <a:rPr lang="ro-RO" i="1" dirty="0"/>
              <a:t>-1,55%, </a:t>
            </a:r>
            <a:endParaRPr lang="en-GB" i="1" dirty="0"/>
          </a:p>
          <a:p>
            <a:pPr fontAlgn="auto"/>
            <a:r>
              <a:rPr lang="ro-RO" i="1" dirty="0"/>
              <a:t>Populație de 15 ani și peste =</a:t>
            </a:r>
            <a:r>
              <a:rPr lang="en-GB" i="1" dirty="0"/>
              <a:t> </a:t>
            </a:r>
            <a:r>
              <a:rPr lang="ro-RO" i="1" dirty="0"/>
              <a:t>-1,53%.</a:t>
            </a:r>
            <a:endParaRPr lang="en-GB" dirty="0"/>
          </a:p>
          <a:p>
            <a:r>
              <a:rPr lang="ro-RO" dirty="0"/>
              <a:t> </a:t>
            </a:r>
            <a:endParaRPr lang="en-GB" dirty="0"/>
          </a:p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06530"/>
            <a:ext cx="1645137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litri</a:t>
            </a:r>
            <a:r>
              <a:rPr lang="en-GB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alcool</a:t>
            </a:r>
            <a:r>
              <a:rPr lang="en-GB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100% 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AE902-2466-4134-8B27-F5A1B9B91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9" y="2048136"/>
            <a:ext cx="9438800" cy="3332659"/>
          </a:xfrm>
          <a:prstGeom prst="rect">
            <a:avLst/>
          </a:prstGeom>
        </p:spPr>
      </p:pic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58122D7C-4545-4C39-A950-58322CECE939}"/>
              </a:ext>
            </a:extLst>
          </p:cNvPr>
          <p:cNvGrpSpPr/>
          <p:nvPr/>
        </p:nvGrpSpPr>
        <p:grpSpPr>
          <a:xfrm>
            <a:off x="11225186" y="3445292"/>
            <a:ext cx="384298" cy="987139"/>
            <a:chOff x="0" y="385640"/>
            <a:chExt cx="369235" cy="987139"/>
          </a:xfrm>
        </p:grpSpPr>
        <p:sp>
          <p:nvSpPr>
            <p:cNvPr id="17" name="Ellipse 67">
              <a:extLst>
                <a:ext uri="{FF2B5EF4-FFF2-40B4-BE49-F238E27FC236}">
                  <a16:creationId xmlns:a16="http://schemas.microsoft.com/office/drawing/2014/main" id="{7DF1BB24-29C0-4A0C-807B-84D0472833B7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Ellipse 54">
              <a:extLst>
                <a:ext uri="{FF2B5EF4-FFF2-40B4-BE49-F238E27FC236}">
                  <a16:creationId xmlns:a16="http://schemas.microsoft.com/office/drawing/2014/main" id="{38F58876-E568-48C0-9B52-3A6545635CD2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FF0000"/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5">
              <a:extLst>
                <a:ext uri="{FF2B5EF4-FFF2-40B4-BE49-F238E27FC236}">
                  <a16:creationId xmlns:a16="http://schemas.microsoft.com/office/drawing/2014/main" id="{C7984B74-D660-4A39-BCF1-C96A8F4760A5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C000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6">
              <a:extLst>
                <a:ext uri="{FF2B5EF4-FFF2-40B4-BE49-F238E27FC236}">
                  <a16:creationId xmlns:a16="http://schemas.microsoft.com/office/drawing/2014/main" id="{E3715B36-FDD3-4BC5-824C-57162AD64633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21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pt-BR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Numărul locuitorilor care revin la un medic de familie, pe medii de rezidență și regiuni de dezvoltare, în anii: 2008, 2020 și 2021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fontAlgn="auto"/>
            <a:r>
              <a:rPr lang="ro-RO" i="1" dirty="0"/>
              <a:t>Rata medie anuală de creștere, perioada 2008-20</a:t>
            </a:r>
            <a:r>
              <a:rPr lang="en-GB" i="1"/>
              <a:t>21</a:t>
            </a:r>
            <a:r>
              <a:rPr lang="ro-RO" i="1"/>
              <a:t>:</a:t>
            </a:r>
            <a:r>
              <a:rPr lang="en-GB" i="1" dirty="0"/>
              <a:t> </a:t>
            </a:r>
            <a:r>
              <a:rPr lang="ro-RO" i="1" dirty="0"/>
              <a:t>RO</a:t>
            </a:r>
            <a:r>
              <a:rPr lang="en-GB" i="1" dirty="0"/>
              <a:t> </a:t>
            </a:r>
            <a:r>
              <a:rPr lang="ro-RO" i="1" dirty="0"/>
              <a:t>=</a:t>
            </a:r>
            <a:r>
              <a:rPr lang="en-GB" i="1" dirty="0"/>
              <a:t> </a:t>
            </a:r>
            <a:r>
              <a:rPr lang="ro-RO" i="1" dirty="0"/>
              <a:t>-1,62%</a:t>
            </a:r>
            <a:r>
              <a:rPr lang="ro-RO" dirty="0"/>
              <a:t> </a:t>
            </a:r>
            <a:endParaRPr lang="en-GB" dirty="0"/>
          </a:p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16158"/>
            <a:ext cx="2495742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persoane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/un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medic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de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familie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58122D7C-4545-4C39-A950-58322CECE939}"/>
              </a:ext>
            </a:extLst>
          </p:cNvPr>
          <p:cNvGrpSpPr/>
          <p:nvPr/>
        </p:nvGrpSpPr>
        <p:grpSpPr>
          <a:xfrm>
            <a:off x="11225186" y="3445292"/>
            <a:ext cx="384298" cy="987139"/>
            <a:chOff x="0" y="385640"/>
            <a:chExt cx="369235" cy="987139"/>
          </a:xfrm>
        </p:grpSpPr>
        <p:sp>
          <p:nvSpPr>
            <p:cNvPr id="17" name="Ellipse 67">
              <a:extLst>
                <a:ext uri="{FF2B5EF4-FFF2-40B4-BE49-F238E27FC236}">
                  <a16:creationId xmlns:a16="http://schemas.microsoft.com/office/drawing/2014/main" id="{7DF1BB24-29C0-4A0C-807B-84D0472833B7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Ellipse 54">
              <a:extLst>
                <a:ext uri="{FF2B5EF4-FFF2-40B4-BE49-F238E27FC236}">
                  <a16:creationId xmlns:a16="http://schemas.microsoft.com/office/drawing/2014/main" id="{38F58876-E568-48C0-9B52-3A6545635CD2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FF0000"/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5">
              <a:extLst>
                <a:ext uri="{FF2B5EF4-FFF2-40B4-BE49-F238E27FC236}">
                  <a16:creationId xmlns:a16="http://schemas.microsoft.com/office/drawing/2014/main" id="{C7984B74-D660-4A39-BCF1-C96A8F4760A5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C000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6">
              <a:extLst>
                <a:ext uri="{FF2B5EF4-FFF2-40B4-BE49-F238E27FC236}">
                  <a16:creationId xmlns:a16="http://schemas.microsoft.com/office/drawing/2014/main" id="{E3715B36-FDD3-4BC5-824C-57162AD64633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4A210A-D136-48CC-95E5-FA405EAC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7" y="2115821"/>
            <a:ext cx="9438802" cy="35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538</Words>
  <Application>Microsoft Office PowerPoint</Application>
  <PresentationFormat>Custom</PresentationFormat>
  <Paragraphs>85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Trebuchet MS</vt:lpstr>
      <vt:lpstr>Calibri Light</vt:lpstr>
      <vt:lpstr>Calibri</vt:lpstr>
      <vt:lpstr>ＭＳ Ｐゴシック</vt:lpstr>
      <vt:lpstr>Wingdings</vt:lpstr>
      <vt:lpstr>Arial Unicode MS</vt:lpstr>
      <vt:lpstr>Arial</vt:lpstr>
      <vt:lpstr>Times New Roman</vt:lpstr>
      <vt:lpstr>Bebas Neue</vt:lpstr>
      <vt:lpstr>PRESENTATIONLOAD</vt:lpstr>
      <vt:lpstr>Photo Editor Photo</vt:lpstr>
      <vt:lpstr>PowerPoint Presentation</vt:lpstr>
      <vt:lpstr>POCA România Durabilă</vt:lpstr>
      <vt:lpstr>Suprafața terenurilor din fondul forestier parcursă cu tăieri (pe tipuri de tăieri)</vt:lpstr>
      <vt:lpstr>Suprafața terenurilor pe care s-au excutat regenerări, pe categorii de regenerări</vt:lpstr>
      <vt:lpstr>Populația conectată la sistemul public de alimentare cu apă</vt:lpstr>
      <vt:lpstr>Populația conectată la sistemele de canalizare și la stațiile de epurare</vt:lpstr>
      <vt:lpstr>Numărul vehiculelor electrice și hibride înmatriculate în România, în perioada 2008-2021 </vt:lpstr>
      <vt:lpstr>Consumul mediu de alcool pe locuitor</vt:lpstr>
      <vt:lpstr>Numărul locuitorilor care revin la un medic de familie, pe medii de rezidență și regiuni de dezvoltare, în anii: 2008, 2020 și 2021</vt:lpstr>
      <vt:lpstr>Numărul locuitorilor care revin la un medic de familie în România și în state membre UE</vt:lpstr>
      <vt:lpstr>DMC în UE27, România, Bulgaria și Ungaria, pe tipuri de materiale, în perioada 2012-2020 </vt:lpstr>
      <vt:lpstr>PowerPoint Presentation</vt:lpstr>
    </vt:vector>
  </TitlesOfParts>
  <Company>PresentationLoad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 REPORT</dc:title>
  <dc:creator>PresentationLoad</dc:creator>
  <dc:description>www.presentationload.com</dc:description>
  <cp:lastModifiedBy>Florina Savu</cp:lastModifiedBy>
  <cp:revision>949</cp:revision>
  <cp:lastPrinted>2019-06-11T07:15:05Z</cp:lastPrinted>
  <dcterms:created xsi:type="dcterms:W3CDTF">2015-11-26T10:37:47Z</dcterms:created>
  <dcterms:modified xsi:type="dcterms:W3CDTF">2023-01-12T07:36:33Z</dcterms:modified>
</cp:coreProperties>
</file>