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3" r:id="rId7"/>
    <p:sldId id="269" r:id="rId8"/>
    <p:sldId id="273" r:id="rId9"/>
    <p:sldId id="272" r:id="rId10"/>
    <p:sldId id="271" r:id="rId11"/>
    <p:sldId id="270" r:id="rId12"/>
    <p:sldId id="274" r:id="rId13"/>
    <p:sldId id="275" r:id="rId14"/>
    <p:sldId id="268" r:id="rId15"/>
    <p:sldId id="267" r:id="rId16"/>
    <p:sldId id="266" r:id="rId17"/>
  </p:sldIdLst>
  <p:sldSz cx="12192000" cy="6858000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A4"/>
    <a:srgbClr val="003399"/>
    <a:srgbClr val="C4D5EB"/>
    <a:srgbClr val="CE1126"/>
    <a:srgbClr val="1B458F"/>
    <a:srgbClr val="00AED9"/>
    <a:srgbClr val="4C9F38"/>
    <a:srgbClr val="183668"/>
    <a:srgbClr val="EB1C2D"/>
    <a:srgbClr val="D3A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FC5F1-70DA-42E3-A39A-16F24F74764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E86D-2BC8-4A58-A5A0-6E1AA3E7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9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0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9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7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5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8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F1EA-7F64-4A2E-95C5-EC42C1B7ED8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Codul%20Sustenabilit&#259;&#539;ii%20v3_1.mp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dsustenabilitate.gov.r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gabriela.ciulacu@gov.ro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3" name="Subtitle 2">
            <a:extLst>
              <a:ext uri="{FF2B5EF4-FFF2-40B4-BE49-F238E27FC236}">
                <a16:creationId xmlns:a16="http://schemas.microsoft.com/office/drawing/2014/main" id="{F403A545-C7F7-4F79-BA2B-85870AB6AE32}"/>
              </a:ext>
            </a:extLst>
          </p:cNvPr>
          <p:cNvSpPr txBox="1">
            <a:spLocks/>
          </p:cNvSpPr>
          <p:nvPr/>
        </p:nvSpPr>
        <p:spPr bwMode="auto">
          <a:xfrm>
            <a:off x="3478526" y="1770075"/>
            <a:ext cx="7949378" cy="7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ro-RO" altLang="en-US" sz="3200" dirty="0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CODUL ROMÂN AL SUSTENABILITĂȚII</a:t>
            </a:r>
            <a:endParaRPr lang="ro-RO" altLang="en-US" sz="2400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o-RO" altLang="en-US" b="1" dirty="0" smtClean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partener pentru o raportare transparentă</a:t>
            </a:r>
            <a:endParaRPr lang="ro-RO" altLang="en-US" b="1" dirty="0"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43" name="Subtitle 2">
            <a:extLst>
              <a:ext uri="{FF2B5EF4-FFF2-40B4-BE49-F238E27FC236}">
                <a16:creationId xmlns:a16="http://schemas.microsoft.com/office/drawing/2014/main" id="{F403A545-C7F7-4F79-BA2B-85870AB6AE32}"/>
              </a:ext>
            </a:extLst>
          </p:cNvPr>
          <p:cNvSpPr txBox="1">
            <a:spLocks/>
          </p:cNvSpPr>
          <p:nvPr/>
        </p:nvSpPr>
        <p:spPr bwMode="auto">
          <a:xfrm>
            <a:off x="7597833" y="2698695"/>
            <a:ext cx="3830071" cy="3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ro-RO" altLang="en-US" sz="2000" b="1" dirty="0" smtClean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12</a:t>
            </a:r>
            <a:r>
              <a:rPr lang="en-US" altLang="en-US" sz="2000" b="1" dirty="0" smtClean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o-RO" altLang="en-US" sz="2000" b="1" dirty="0" smtClean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ianuarie</a:t>
            </a:r>
            <a:r>
              <a:rPr lang="en-US" altLang="en-US" sz="2000" b="1" dirty="0" smtClean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o-RO" altLang="en-US" sz="2000" b="1" dirty="0" smtClean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2023, </a:t>
            </a:r>
            <a:r>
              <a:rPr lang="en-US" altLang="en-US" sz="2000" b="1" dirty="0" smtClean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T</a:t>
            </a:r>
            <a:r>
              <a:rPr lang="ro-RO" altLang="en-US" sz="2000" b="1" dirty="0" err="1" smtClean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ârgu</a:t>
            </a:r>
            <a:r>
              <a:rPr lang="ro-RO" altLang="en-US" sz="2000" b="1" dirty="0" smtClean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Mureș</a:t>
            </a:r>
            <a:endParaRPr lang="ro-RO" altLang="en-US" sz="2000" b="1" dirty="0">
              <a:solidFill>
                <a:srgbClr val="2E6CA4"/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F8A3B0F3-34F0-9621-E6BC-6C672FFB11AB}"/>
              </a:ext>
            </a:extLst>
          </p:cNvPr>
          <p:cNvSpPr txBox="1">
            <a:spLocks/>
          </p:cNvSpPr>
          <p:nvPr/>
        </p:nvSpPr>
        <p:spPr>
          <a:xfrm>
            <a:off x="1118217" y="5362438"/>
            <a:ext cx="7101447" cy="542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2800" b="1" kern="12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en-US" sz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Stelian</a:t>
            </a:r>
            <a:r>
              <a:rPr lang="en-US" altLang="en-US" sz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 </a:t>
            </a:r>
            <a:r>
              <a:rPr lang="ro-RO" altLang="en-US" sz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MATEI</a:t>
            </a:r>
            <a:endParaRPr lang="en-US" altLang="en-US" sz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</a:endParaRPr>
          </a:p>
          <a:p>
            <a:r>
              <a:rPr lang="en-US" altLang="en-US" sz="1200" dirty="0" err="1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Consilier</a:t>
            </a:r>
            <a:r>
              <a:rPr lang="en-US" altLang="en-US" sz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 superior</a:t>
            </a:r>
          </a:p>
          <a:p>
            <a:r>
              <a:rPr lang="en-US" altLang="en-US" sz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Departamentul </a:t>
            </a:r>
            <a:r>
              <a:rPr lang="en-US" altLang="en-US" sz="1200" dirty="0" err="1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pentru</a:t>
            </a:r>
            <a:r>
              <a:rPr lang="en-US" altLang="en-US" sz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 Dezvoltare Durabilă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sz="2100" dirty="0"/>
          </a:p>
        </p:txBody>
      </p:sp>
      <p:pic>
        <p:nvPicPr>
          <p:cNvPr id="28" name="Picture 27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377" y="1869973"/>
            <a:ext cx="7894320" cy="44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5241"/>
              </p:ext>
            </p:extLst>
          </p:nvPr>
        </p:nvGraphicFramePr>
        <p:xfrm>
          <a:off x="854300" y="2351403"/>
          <a:ext cx="10861340" cy="2398541"/>
        </p:xfrm>
        <a:graphic>
          <a:graphicData uri="http://schemas.openxmlformats.org/drawingml/2006/table">
            <a:tbl>
              <a:tblPr firstRow="1" firstCol="1" bandRow="1"/>
              <a:tblGrid>
                <a:gridCol w="1762434">
                  <a:extLst>
                    <a:ext uri="{9D8B030D-6E8A-4147-A177-3AD203B41FA5}">
                      <a16:colId xmlns:a16="http://schemas.microsoft.com/office/drawing/2014/main" val="730299944"/>
                    </a:ext>
                  </a:extLst>
                </a:gridCol>
                <a:gridCol w="2778619">
                  <a:extLst>
                    <a:ext uri="{9D8B030D-6E8A-4147-A177-3AD203B41FA5}">
                      <a16:colId xmlns:a16="http://schemas.microsoft.com/office/drawing/2014/main" val="4055298146"/>
                    </a:ext>
                  </a:extLst>
                </a:gridCol>
                <a:gridCol w="6320287">
                  <a:extLst>
                    <a:ext uri="{9D8B030D-6E8A-4147-A177-3AD203B41FA5}">
                      <a16:colId xmlns:a16="http://schemas.microsoft.com/office/drawing/2014/main" val="3768853673"/>
                    </a:ext>
                  </a:extLst>
                </a:gridCol>
              </a:tblGrid>
              <a:tr h="6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3823"/>
                  </a:ext>
                </a:extLst>
              </a:tr>
              <a:tr h="2215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13. Emisii relevante pentru climă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305-1 Emisii directe de GES (Sfera 1)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305-2 Emisii indirecte de GES din energie (Sfera 2)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305-3 Alte emisii indirecte de GES (Sfera 3)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305-5 Reducerea emisiilor de GES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8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4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34539"/>
              </p:ext>
            </p:extLst>
          </p:nvPr>
        </p:nvGraphicFramePr>
        <p:xfrm>
          <a:off x="1028471" y="2027238"/>
          <a:ext cx="9716032" cy="4144403"/>
        </p:xfrm>
        <a:graphic>
          <a:graphicData uri="http://schemas.openxmlformats.org/drawingml/2006/table">
            <a:tbl>
              <a:tblPr firstRow="1" firstCol="1" bandRow="1"/>
              <a:tblGrid>
                <a:gridCol w="1572498">
                  <a:extLst>
                    <a:ext uri="{9D8B030D-6E8A-4147-A177-3AD203B41FA5}">
                      <a16:colId xmlns:a16="http://schemas.microsoft.com/office/drawing/2014/main" val="3856055829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3942114114"/>
                    </a:ext>
                  </a:extLst>
                </a:gridCol>
                <a:gridCol w="4877819">
                  <a:extLst>
                    <a:ext uri="{9D8B030D-6E8A-4147-A177-3AD203B41FA5}">
                      <a16:colId xmlns:a16="http://schemas.microsoft.com/office/drawing/2014/main" val="2436302970"/>
                    </a:ext>
                  </a:extLst>
                </a:gridCol>
              </a:tblGrid>
              <a:tr h="162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99653"/>
                  </a:ext>
                </a:extLst>
              </a:tr>
              <a:tr h="10556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Societatea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14. Drepturile salariaților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2-7 Salariați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2-30 Contracte colective de muncă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405-1 Diversitatea organelor de conducere și a salariaților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405-2 Raportul dintre salariul de bază și remunerația femeilor față de bărbați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406-1 Incidente de discriminare și acțiuni corective adoptate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403-9 Accidente de muncă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403-10 Boli profesionale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59938"/>
                  </a:ext>
                </a:extLst>
              </a:tr>
              <a:tr h="290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15. Egalitate de șanse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8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06488"/>
              </p:ext>
            </p:extLst>
          </p:nvPr>
        </p:nvGraphicFramePr>
        <p:xfrm>
          <a:off x="1028471" y="1998179"/>
          <a:ext cx="9716032" cy="4077669"/>
        </p:xfrm>
        <a:graphic>
          <a:graphicData uri="http://schemas.openxmlformats.org/drawingml/2006/table">
            <a:tbl>
              <a:tblPr firstRow="1" firstCol="1" bandRow="1"/>
              <a:tblGrid>
                <a:gridCol w="1572498">
                  <a:extLst>
                    <a:ext uri="{9D8B030D-6E8A-4147-A177-3AD203B41FA5}">
                      <a16:colId xmlns:a16="http://schemas.microsoft.com/office/drawing/2014/main" val="3856055829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3942114114"/>
                    </a:ext>
                  </a:extLst>
                </a:gridCol>
                <a:gridCol w="4877819">
                  <a:extLst>
                    <a:ext uri="{9D8B030D-6E8A-4147-A177-3AD203B41FA5}">
                      <a16:colId xmlns:a16="http://schemas.microsoft.com/office/drawing/2014/main" val="2436302970"/>
                    </a:ext>
                  </a:extLst>
                </a:gridCol>
              </a:tblGrid>
              <a:tr h="156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99653"/>
                  </a:ext>
                </a:extLst>
              </a:tr>
              <a:tr h="162082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Societatea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16. Calificări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404-1 Media anuală a orelor de formare per angajat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404-3 Procentul de angajați care sunt evaluați în mod regulat din punctul de vedere al performanței și al dezvoltării carierei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59938"/>
                  </a:ext>
                </a:extLst>
              </a:tr>
              <a:tr h="903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17. Drepturile omului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410-1 Personalul de securitate instruit în ceea ce privește politicile sau procedurile referitoare la drepturile omului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988995"/>
                  </a:ext>
                </a:extLst>
              </a:tr>
              <a:tr h="1159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18. Cetățenie corporativă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413-1 Activități cu implicarea comunității locale, evaluări de impact și programe de dezvoltare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96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1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57829"/>
              </p:ext>
            </p:extLst>
          </p:nvPr>
        </p:nvGraphicFramePr>
        <p:xfrm>
          <a:off x="1028471" y="2100921"/>
          <a:ext cx="9716032" cy="3545817"/>
        </p:xfrm>
        <a:graphic>
          <a:graphicData uri="http://schemas.openxmlformats.org/drawingml/2006/table">
            <a:tbl>
              <a:tblPr firstRow="1" firstCol="1" bandRow="1"/>
              <a:tblGrid>
                <a:gridCol w="1572498">
                  <a:extLst>
                    <a:ext uri="{9D8B030D-6E8A-4147-A177-3AD203B41FA5}">
                      <a16:colId xmlns:a16="http://schemas.microsoft.com/office/drawing/2014/main" val="3856055829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3942114114"/>
                    </a:ext>
                  </a:extLst>
                </a:gridCol>
                <a:gridCol w="4877819">
                  <a:extLst>
                    <a:ext uri="{9D8B030D-6E8A-4147-A177-3AD203B41FA5}">
                      <a16:colId xmlns:a16="http://schemas.microsoft.com/office/drawing/2014/main" val="2436302970"/>
                    </a:ext>
                  </a:extLst>
                </a:gridCol>
              </a:tblGrid>
              <a:tr h="84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99653"/>
                  </a:ext>
                </a:extLst>
              </a:tr>
              <a:tr h="4246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Societatea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19. Influență politică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415-1 Contribuții politice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59938"/>
                  </a:ext>
                </a:extLst>
              </a:tr>
              <a:tr h="1069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20. Conduită conform legii și a liniilor directoare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2-27 Conformarea cu legile și alte reglementări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205-1 Activități evaluate pentru riscuri de corupție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205-2 Comunicare și instruire cu privire la politicile și procedurile anticorupție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205-3 Incidente confirmate de corupție și acțiuni întreprinse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42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555567" y="200002"/>
            <a:ext cx="9239372" cy="9485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r>
              <a:rPr lang="ro-RO" sz="3600" dirty="0">
                <a:solidFill>
                  <a:srgbClr val="003399"/>
                </a:solidFill>
                <a:cs typeface="Segoe UI Semibold" panose="020B0702040204020203" pitchFamily="34" charset="0"/>
              </a:rPr>
              <a:t>Platforma de raportare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E18D88-F1A8-A332-FD8E-EF9CDA681853}"/>
              </a:ext>
            </a:extLst>
          </p:cNvPr>
          <p:cNvSpPr txBox="1">
            <a:spLocks/>
          </p:cNvSpPr>
          <p:nvPr/>
        </p:nvSpPr>
        <p:spPr>
          <a:xfrm>
            <a:off x="314033" y="1421709"/>
            <a:ext cx="5608079" cy="489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ro-RO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hlinkClick r:id="rId3"/>
              </a:rPr>
              <a:t>http://codsustenabilitate.gov.ro/</a:t>
            </a:r>
            <a:r>
              <a:rPr lang="en-US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67" y="2673451"/>
            <a:ext cx="5509985" cy="37373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380" y="686650"/>
            <a:ext cx="5294462" cy="59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555567" y="200002"/>
            <a:ext cx="9818718" cy="9485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r>
              <a:rPr lang="ro-RO" sz="3600" dirty="0" smtClean="0">
                <a:solidFill>
                  <a:srgbClr val="003399"/>
                </a:solidFill>
                <a:cs typeface="Segoe UI Semibold" panose="020B0702040204020203" pitchFamily="34" charset="0"/>
              </a:rPr>
              <a:t>Codul Român al Sustenabilității vs. CSRD</a:t>
            </a:r>
            <a:endParaRPr lang="ro-RO" sz="3600" dirty="0">
              <a:solidFill>
                <a:srgbClr val="003399"/>
              </a:solidFill>
              <a:cs typeface="Segoe UI Semibold" panose="020B0702040204020203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50" y="815263"/>
            <a:ext cx="8050444" cy="59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3">
            <a:extLst>
              <a:ext uri="{FF2B5EF4-FFF2-40B4-BE49-F238E27FC236}">
                <a16:creationId xmlns:a16="http://schemas.microsoft.com/office/drawing/2014/main" id="{2903525D-2BAB-DB0A-6A9E-BAF24B51CCAB}"/>
              </a:ext>
            </a:extLst>
          </p:cNvPr>
          <p:cNvSpPr txBox="1">
            <a:spLocks/>
          </p:cNvSpPr>
          <p:nvPr/>
        </p:nvSpPr>
        <p:spPr>
          <a:xfrm>
            <a:off x="1095892" y="1487055"/>
            <a:ext cx="9892145" cy="1363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Alege calea responsabilității, folose</a:t>
            </a:r>
            <a:r>
              <a:rPr kumimoji="0" lang="ro-RO" sz="4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ște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Codul sustenabilității! 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2903525D-2BAB-DB0A-6A9E-BAF24B51CCAB}"/>
              </a:ext>
            </a:extLst>
          </p:cNvPr>
          <p:cNvSpPr txBox="1">
            <a:spLocks/>
          </p:cNvSpPr>
          <p:nvPr/>
        </p:nvSpPr>
        <p:spPr>
          <a:xfrm>
            <a:off x="3843536" y="3549535"/>
            <a:ext cx="3525081" cy="547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mulțumesc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2903525D-2BAB-DB0A-6A9E-BAF24B51CCAB}"/>
              </a:ext>
            </a:extLst>
          </p:cNvPr>
          <p:cNvSpPr txBox="1">
            <a:spLocks/>
          </p:cNvSpPr>
          <p:nvPr/>
        </p:nvSpPr>
        <p:spPr>
          <a:xfrm>
            <a:off x="1707453" y="5017388"/>
            <a:ext cx="7797245" cy="892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</a:rPr>
              <a:t>Contact pentru i</a:t>
            </a:r>
            <a:r>
              <a:rPr lang="en-US" sz="16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</a:rPr>
              <a:t>nforma</a:t>
            </a:r>
            <a:r>
              <a:rPr lang="ro-RO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</a:rPr>
              <a:t>ții suplimentare: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hlinkClick r:id="rId8"/>
              </a:rPr>
              <a:t>gabriela.ciulacu@gov.ro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Telefon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021 314 34 00  /  int.1462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B80EDD9-D7E1-82ED-2D95-569AF471D7EF}"/>
              </a:ext>
            </a:extLst>
          </p:cNvPr>
          <p:cNvSpPr txBox="1">
            <a:spLocks/>
          </p:cNvSpPr>
          <p:nvPr/>
        </p:nvSpPr>
        <p:spPr>
          <a:xfrm>
            <a:off x="838200" y="3232150"/>
            <a:ext cx="9239372" cy="255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Implementat</a:t>
            </a: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Secretariatul General al Guvernului, prin Departamentul pentru dezvoltare durabilă, în parteneriat cu Institutul Național de Statistică și Asociația Regională pentru Dezvoltare Antreprenorială Oltenia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Cofinanțat</a:t>
            </a: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din Fondul Social European (FSE), prin Programul Operațional Capacitate Administrativă (POCA)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Obiectiv în proiect </a:t>
            </a:r>
            <a:r>
              <a:rPr kumimoji="0" lang="en-150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–</a:t>
            </a: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elaborarea Codului Român al Sustenabilității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A6C1678-5A6B-6D32-171E-4664DFD512BC}"/>
              </a:ext>
            </a:extLst>
          </p:cNvPr>
          <p:cNvSpPr txBox="1">
            <a:spLocks/>
          </p:cNvSpPr>
          <p:nvPr/>
        </p:nvSpPr>
        <p:spPr>
          <a:xfrm>
            <a:off x="939800" y="1416050"/>
            <a:ext cx="9239372" cy="1571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6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Proiectul „România durabilă - Dezvoltarea cadrului strategic și instituțional pentru implementarea Strategiei Naționale pentru Dezvoltarea Durabilă a României 2030” cod SIPOCA/SMIS2014+: 613/127545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905643" y="1348959"/>
            <a:ext cx="9239372" cy="94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6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Activități pentru elaborarea Codului Român al Sustenabilității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2E18D88-F1A8-A332-FD8E-EF9CDA681853}"/>
              </a:ext>
            </a:extLst>
          </p:cNvPr>
          <p:cNvSpPr txBox="1">
            <a:spLocks/>
          </p:cNvSpPr>
          <p:nvPr/>
        </p:nvSpPr>
        <p:spPr>
          <a:xfrm>
            <a:off x="790506" y="2426776"/>
            <a:ext cx="10167851" cy="3599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Analiza legislației naționale și europene în domeniu, traducerea și adaptarea Codului german, a Ghidului de utilizare și a datelor de pe platforma online a CGDD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realizat</a:t>
            </a: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Elaborarea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Codului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Român al Sustenabilității și a Ghidului pentru utilizarea Codului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realizat</a:t>
            </a: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Diseminarea online a ghidului </a:t>
            </a:r>
            <a:r>
              <a:rPr kumimoji="0" lang="en-150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–</a:t>
            </a: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realizat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Instruirea grupului țintă - februarie-martie 2023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1058866" y="1552953"/>
            <a:ext cx="11098876" cy="94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6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Contextul elaborării Codului Român al Sustenabilității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2E18D88-F1A8-A332-FD8E-EF9CDA681853}"/>
              </a:ext>
            </a:extLst>
          </p:cNvPr>
          <p:cNvSpPr txBox="1">
            <a:spLocks/>
          </p:cNvSpPr>
          <p:nvPr/>
        </p:nvSpPr>
        <p:spPr>
          <a:xfrm>
            <a:off x="838200" y="2691023"/>
            <a:ext cx="9239372" cy="3596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Directiva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2014/95/UE de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modificare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a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Directivei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2013/34/UE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în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ceea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privește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prezentarea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informații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nefinanciare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și de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informații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privind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diversitatea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către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anumite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întreprinderi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și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grupuri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mari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Ordinul MF nr. 1938/2016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și Ordinul MF nr. 3456/2018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privind modificarea </a:t>
            </a:r>
            <a:r>
              <a:rPr kumimoji="0" lang="ro-RO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şi</a:t>
            </a:r>
            <a:r>
              <a:rPr kumimoji="0" lang="ro-RO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completarea unor reglementări contabile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Entități cu peste 500 angajați în 2020: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767 companii*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* sursa: Institutul Național de Statistică 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12" y="3800731"/>
            <a:ext cx="3388574" cy="1866726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838200" y="1248681"/>
            <a:ext cx="10589704" cy="94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6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Beneficiile Codului Român al Sustenabilității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2E18D88-F1A8-A332-FD8E-EF9CDA681853}"/>
              </a:ext>
            </a:extLst>
          </p:cNvPr>
          <p:cNvSpPr txBox="1">
            <a:spLocks/>
          </p:cNvSpPr>
          <p:nvPr/>
        </p:nvSpPr>
        <p:spPr>
          <a:xfrm>
            <a:off x="995738" y="2076191"/>
            <a:ext cx="8663247" cy="4173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Utilizarea este gratuită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Simplifică raportarea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Instrument de raportare care oferă transparență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Toate rapoartele entităților sunt disponibile pe un singur site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Marcajul de raportare poate fi folosit ca mijloc de promovare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Platforma este intuitivă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Oferă exemple de bune practici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Oferă trasabilitate și o modalitate de monitorizare a progresului entităților în domeniul dezvoltării durabile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65" y="1567140"/>
            <a:ext cx="9148504" cy="514603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0" y="101758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61408"/>
              </p:ext>
            </p:extLst>
          </p:nvPr>
        </p:nvGraphicFramePr>
        <p:xfrm>
          <a:off x="1028471" y="2287397"/>
          <a:ext cx="9716035" cy="2954528"/>
        </p:xfrm>
        <a:graphic>
          <a:graphicData uri="http://schemas.openxmlformats.org/drawingml/2006/table">
            <a:tbl>
              <a:tblPr firstRow="1" firstCol="1" bandRow="1"/>
              <a:tblGrid>
                <a:gridCol w="1576587">
                  <a:extLst>
                    <a:ext uri="{9D8B030D-6E8A-4147-A177-3AD203B41FA5}">
                      <a16:colId xmlns:a16="http://schemas.microsoft.com/office/drawing/2014/main" val="4094102052"/>
                    </a:ext>
                  </a:extLst>
                </a:gridCol>
                <a:gridCol w="3232597">
                  <a:extLst>
                    <a:ext uri="{9D8B030D-6E8A-4147-A177-3AD203B41FA5}">
                      <a16:colId xmlns:a16="http://schemas.microsoft.com/office/drawing/2014/main" val="1463455833"/>
                    </a:ext>
                  </a:extLst>
                </a:gridCol>
                <a:gridCol w="4906851">
                  <a:extLst>
                    <a:ext uri="{9D8B030D-6E8A-4147-A177-3AD203B41FA5}">
                      <a16:colId xmlns:a16="http://schemas.microsoft.com/office/drawing/2014/main" val="248256348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2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2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2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32343"/>
                  </a:ext>
                </a:extLst>
              </a:tr>
              <a:tr h="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1. Analiză strategică și acțiuni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3382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2. Materialitate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0134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3. Obiective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2808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4. Complexitatea lanțului valoric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414-1 Furnizori noi care au fost evaluați folosind criterii sociale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414-2 Impact social negativ în lanțul de aprovizionare și acțiuni întreprinse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50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0357"/>
              </p:ext>
            </p:extLst>
          </p:nvPr>
        </p:nvGraphicFramePr>
        <p:xfrm>
          <a:off x="951669" y="2240090"/>
          <a:ext cx="9600127" cy="3612896"/>
        </p:xfrm>
        <a:graphic>
          <a:graphicData uri="http://schemas.openxmlformats.org/drawingml/2006/table">
            <a:tbl>
              <a:tblPr firstRow="1" firstCol="1" bandRow="1"/>
              <a:tblGrid>
                <a:gridCol w="1671188">
                  <a:extLst>
                    <a:ext uri="{9D8B030D-6E8A-4147-A177-3AD203B41FA5}">
                      <a16:colId xmlns:a16="http://schemas.microsoft.com/office/drawing/2014/main" val="2662981036"/>
                    </a:ext>
                  </a:extLst>
                </a:gridCol>
                <a:gridCol w="3093351">
                  <a:extLst>
                    <a:ext uri="{9D8B030D-6E8A-4147-A177-3AD203B41FA5}">
                      <a16:colId xmlns:a16="http://schemas.microsoft.com/office/drawing/2014/main" val="3599057874"/>
                    </a:ext>
                  </a:extLst>
                </a:gridCol>
                <a:gridCol w="4835588">
                  <a:extLst>
                    <a:ext uri="{9D8B030D-6E8A-4147-A177-3AD203B41FA5}">
                      <a16:colId xmlns:a16="http://schemas.microsoft.com/office/drawing/2014/main" val="257976122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6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6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6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22232"/>
                  </a:ext>
                </a:extLst>
              </a:tr>
              <a:tr h="0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Managementul proceselor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5. Responsabilitate 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248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6. Reguli și procese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7743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7. Control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5115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8. Sistemul de stimulare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2-19 Politici de remunerare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2-21 Rata de compensare totală anuală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0963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9. Implicarea părților interesate 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31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10. Inovație și management de produs 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10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2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980236" y="1044315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66711"/>
              </p:ext>
            </p:extLst>
          </p:nvPr>
        </p:nvGraphicFramePr>
        <p:xfrm>
          <a:off x="800159" y="1742511"/>
          <a:ext cx="10861340" cy="4658548"/>
        </p:xfrm>
        <a:graphic>
          <a:graphicData uri="http://schemas.openxmlformats.org/drawingml/2006/table">
            <a:tbl>
              <a:tblPr firstRow="1" firstCol="1" bandRow="1"/>
              <a:tblGrid>
                <a:gridCol w="1762434">
                  <a:extLst>
                    <a:ext uri="{9D8B030D-6E8A-4147-A177-3AD203B41FA5}">
                      <a16:colId xmlns:a16="http://schemas.microsoft.com/office/drawing/2014/main" val="730299944"/>
                    </a:ext>
                  </a:extLst>
                </a:gridCol>
                <a:gridCol w="2778619">
                  <a:extLst>
                    <a:ext uri="{9D8B030D-6E8A-4147-A177-3AD203B41FA5}">
                      <a16:colId xmlns:a16="http://schemas.microsoft.com/office/drawing/2014/main" val="4055298146"/>
                    </a:ext>
                  </a:extLst>
                </a:gridCol>
                <a:gridCol w="6320287">
                  <a:extLst>
                    <a:ext uri="{9D8B030D-6E8A-4147-A177-3AD203B41FA5}">
                      <a16:colId xmlns:a16="http://schemas.microsoft.com/office/drawing/2014/main" val="3768853673"/>
                    </a:ext>
                  </a:extLst>
                </a:gridCol>
              </a:tblGrid>
              <a:tr h="176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3823"/>
                  </a:ext>
                </a:extLst>
              </a:tr>
              <a:tr h="6361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11. Utilizarea resurselor naturale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301-1 Materiale utilizate în funcție de greutate sau volum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301-2 Materiale reciclate utilizate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302-1 Consumul de energie în cadrul entității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302-4: Reducerea consumului de energie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303-3 Captarea apei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303-4 Evacuarea apei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303-5 Consumul de apă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304-2 Impact semnificativ al activităților, produselor și serviciilor asupra biodiversității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306-3 Deversări semnificative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88022"/>
                  </a:ext>
                </a:extLst>
              </a:tr>
              <a:tr h="3817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12. Managementul resurselor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48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2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888</Words>
  <Application>Microsoft Office PowerPoint</Application>
  <PresentationFormat>Widescreen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Segoe UI Black</vt:lpstr>
      <vt:lpstr>Segoe UI Semibold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Cornel BERTEA HANGANU</dc:creator>
  <cp:lastModifiedBy>Gabriela Bitan</cp:lastModifiedBy>
  <cp:revision>181</cp:revision>
  <cp:lastPrinted>2021-12-22T07:15:50Z</cp:lastPrinted>
  <dcterms:created xsi:type="dcterms:W3CDTF">2019-04-23T07:02:21Z</dcterms:created>
  <dcterms:modified xsi:type="dcterms:W3CDTF">2023-01-06T07:01:43Z</dcterms:modified>
</cp:coreProperties>
</file>