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7"/>
  </p:notesMasterIdLst>
  <p:sldIdLst>
    <p:sldId id="256" r:id="rId2"/>
    <p:sldId id="14479" r:id="rId3"/>
    <p:sldId id="14489" r:id="rId4"/>
    <p:sldId id="14488" r:id="rId5"/>
    <p:sldId id="14607" r:id="rId6"/>
    <p:sldId id="14487" r:id="rId7"/>
    <p:sldId id="14486" r:id="rId8"/>
    <p:sldId id="14485" r:id="rId9"/>
    <p:sldId id="14483" r:id="rId10"/>
    <p:sldId id="269" r:id="rId11"/>
    <p:sldId id="14480" r:id="rId12"/>
    <p:sldId id="14606" r:id="rId13"/>
    <p:sldId id="14608" r:id="rId14"/>
    <p:sldId id="753" r:id="rId15"/>
    <p:sldId id="10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5EB"/>
    <a:srgbClr val="003399"/>
    <a:srgbClr val="CE1126"/>
    <a:srgbClr val="1B458F"/>
    <a:srgbClr val="00AED9"/>
    <a:srgbClr val="4C9F38"/>
    <a:srgbClr val="183668"/>
    <a:srgbClr val="EB1C2D"/>
    <a:srgbClr val="D3A029"/>
    <a:srgbClr val="CF8D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16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6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image" Target="../media/image45.jpg"/><Relationship Id="rId4" Type="http://schemas.openxmlformats.org/officeDocument/2006/relationships/image" Target="../media/image4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image" Target="../media/image45.jpg"/><Relationship Id="rId4" Type="http://schemas.openxmlformats.org/officeDocument/2006/relationships/image" Target="../media/image4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62736A-711E-4D3B-BF7B-C1FDEFC0A77E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859F81-38E9-44A2-9EC1-B66CE09FD882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just"/>
          <a:r>
            <a:rPr lang="en-US" sz="1400" b="1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</a:t>
          </a:r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Group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sustine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dezvoltarea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finantarilor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sustenabile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zona Centrala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Est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Europeana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mobilizeaza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fonduri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catre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tranzitia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spre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economie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durabila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promoveaza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prosperitatea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regiune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just"/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 Group, in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toate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tarile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care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prezent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asuma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responsabilitatea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finanta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infrastructura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economica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administratiile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proiecte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sustenabile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cu impact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pozitiv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asupra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mediului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societatii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just"/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Grup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promoveaza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Banking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acorda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suport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celor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vulnerabile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parti ale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societatii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indivizii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ONG-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companii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start-up)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sustine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gradului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educatie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financiara</a:t>
          </a:r>
          <a:r>
            <a: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algn="just"/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algn="just"/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Acțiunea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</a:t>
          </a:r>
          <a:r>
            <a:rPr lang="en-GB" sz="1400" b="1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Group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domeniul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schimbărilor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climatice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sprijini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tranziția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către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net zero se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concentrează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mobilizarea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finanțelor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ecologice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sprijinirea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clienților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noștri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tranziția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către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Net Zero,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inclusiv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cu un accent special pe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asigurarea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cunoașterii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climatice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toți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angajații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partenerii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clienții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Atuul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nostru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principal sunt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relațiile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puternice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 care le-am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construit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cu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clienții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noștri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suntem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aici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a-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ajuta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prospere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într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-o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lume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schimbare</a:t>
          </a:r>
          <a:r>
            <a:rPr lang="en-GB" sz="1400" b="0" i="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12BB9-535B-4E6C-8127-E4535F6D308A}" type="parTrans" cxnId="{794C8814-85EA-43D7-BA36-AC6380F1F4DC}">
      <dgm:prSet/>
      <dgm:spPr/>
      <dgm:t>
        <a:bodyPr/>
        <a:lstStyle/>
        <a:p>
          <a:endParaRPr lang="en-US"/>
        </a:p>
      </dgm:t>
    </dgm:pt>
    <dgm:pt modelId="{D749496D-27DF-4FB4-B304-FCF3FDD4B499}" type="sibTrans" cxnId="{794C8814-85EA-43D7-BA36-AC6380F1F4DC}">
      <dgm:prSet/>
      <dgm:spPr/>
      <dgm:t>
        <a:bodyPr/>
        <a:lstStyle/>
        <a:p>
          <a:endParaRPr lang="en-US"/>
        </a:p>
      </dgm:t>
    </dgm:pt>
    <dgm:pt modelId="{98052099-485A-4A5C-997D-820AFD41914A}" type="pres">
      <dgm:prSet presAssocID="{5F62736A-711E-4D3B-BF7B-C1FDEFC0A77E}" presName="Name0" presStyleCnt="0">
        <dgm:presLayoutVars>
          <dgm:dir/>
          <dgm:resizeHandles val="exact"/>
        </dgm:presLayoutVars>
      </dgm:prSet>
      <dgm:spPr/>
    </dgm:pt>
    <dgm:pt modelId="{00E71756-1F15-46B7-844A-597C29E8EA4E}" type="pres">
      <dgm:prSet presAssocID="{DD859F81-38E9-44A2-9EC1-B66CE09FD882}" presName="node" presStyleLbl="node1" presStyleIdx="0" presStyleCnt="1" custScaleX="151929" custScaleY="141570">
        <dgm:presLayoutVars>
          <dgm:bulletEnabled val="1"/>
        </dgm:presLayoutVars>
      </dgm:prSet>
      <dgm:spPr/>
    </dgm:pt>
  </dgm:ptLst>
  <dgm:cxnLst>
    <dgm:cxn modelId="{794C8814-85EA-43D7-BA36-AC6380F1F4DC}" srcId="{5F62736A-711E-4D3B-BF7B-C1FDEFC0A77E}" destId="{DD859F81-38E9-44A2-9EC1-B66CE09FD882}" srcOrd="0" destOrd="0" parTransId="{F6912BB9-535B-4E6C-8127-E4535F6D308A}" sibTransId="{D749496D-27DF-4FB4-B304-FCF3FDD4B499}"/>
    <dgm:cxn modelId="{BB740BA1-38B6-4132-9B1E-A25FCC4D0E16}" type="presOf" srcId="{5F62736A-711E-4D3B-BF7B-C1FDEFC0A77E}" destId="{98052099-485A-4A5C-997D-820AFD41914A}" srcOrd="0" destOrd="0" presId="urn:microsoft.com/office/officeart/2005/8/layout/process1"/>
    <dgm:cxn modelId="{0851A4E1-8720-4F2F-89DB-329D3E32D76B}" type="presOf" srcId="{DD859F81-38E9-44A2-9EC1-B66CE09FD882}" destId="{00E71756-1F15-46B7-844A-597C29E8EA4E}" srcOrd="0" destOrd="0" presId="urn:microsoft.com/office/officeart/2005/8/layout/process1"/>
    <dgm:cxn modelId="{1FFC6C64-9864-4A4C-9568-7993B1F87EE3}" type="presParOf" srcId="{98052099-485A-4A5C-997D-820AFD41914A}" destId="{00E71756-1F15-46B7-844A-597C29E8EA4E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649AA2-13C7-4123-BA3F-566413E3519B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CB4EF0E6-CED7-4EC9-BB5A-3878FDA961A9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Cladiri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verzi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rezidentiale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comerciale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2540D8D1-5F15-47BD-89E1-B0F4FC7D0E41}" type="parTrans" cxnId="{421505AB-58CF-4EF7-8DB1-D83C5C55E1B4}">
      <dgm:prSet/>
      <dgm:spPr/>
      <dgm:t>
        <a:bodyPr/>
        <a:lstStyle/>
        <a:p>
          <a:endParaRPr lang="en-US"/>
        </a:p>
      </dgm:t>
    </dgm:pt>
    <dgm:pt modelId="{B2C3790E-531A-4503-B756-F3770879DDEA}" type="sibTrans" cxnId="{421505AB-58CF-4EF7-8DB1-D83C5C55E1B4}">
      <dgm:prSet/>
      <dgm:spPr/>
      <dgm:t>
        <a:bodyPr/>
        <a:lstStyle/>
        <a:p>
          <a:endParaRPr lang="en-US"/>
        </a:p>
      </dgm:t>
    </dgm:pt>
    <dgm:pt modelId="{1657F9CC-A784-48A0-BAE0-33C0A4E1368F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Energie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Regenerabila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546A63F4-A189-4F33-941E-41DDADBFA274}" type="parTrans" cxnId="{87D02A5D-3C3B-4158-B0A8-847C244B64B5}">
      <dgm:prSet/>
      <dgm:spPr/>
      <dgm:t>
        <a:bodyPr/>
        <a:lstStyle/>
        <a:p>
          <a:endParaRPr lang="en-US"/>
        </a:p>
      </dgm:t>
    </dgm:pt>
    <dgm:pt modelId="{145E4BD8-FA75-4A58-B020-3D2B48AAED70}" type="sibTrans" cxnId="{87D02A5D-3C3B-4158-B0A8-847C244B64B5}">
      <dgm:prSet/>
      <dgm:spPr/>
      <dgm:t>
        <a:bodyPr/>
        <a:lstStyle/>
        <a:p>
          <a:endParaRPr lang="en-US"/>
        </a:p>
      </dgm:t>
    </dgm:pt>
    <dgm:pt modelId="{5664ABCE-E7BE-44B6-8EBD-EB821DCED929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Proiecte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–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locuinte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/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subventionate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,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incluziune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financiara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sociala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1581F21B-2FA4-447A-82E2-3DD3B7AC604F}" type="parTrans" cxnId="{5DD1BD2B-711C-46DD-9425-B075D0578989}">
      <dgm:prSet/>
      <dgm:spPr/>
      <dgm:t>
        <a:bodyPr/>
        <a:lstStyle/>
        <a:p>
          <a:endParaRPr lang="en-US"/>
        </a:p>
      </dgm:t>
    </dgm:pt>
    <dgm:pt modelId="{EF7A4591-C95E-4AF9-88F2-C28B9FBF137C}" type="sibTrans" cxnId="{5DD1BD2B-711C-46DD-9425-B075D0578989}">
      <dgm:prSet/>
      <dgm:spPr/>
      <dgm:t>
        <a:bodyPr/>
        <a:lstStyle/>
        <a:p>
          <a:endParaRPr lang="en-US"/>
        </a:p>
      </dgm:t>
    </dgm:pt>
    <dgm:pt modelId="{A2346260-01F0-47C6-93CB-ABD6BDB20878}">
      <dgm:prSet phldrT="[Text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Proiecte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sociale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–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accesul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la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servicii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de 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baza</a:t>
          </a:r>
          <a:r>
            <a:rPr lang="en-ZA" b="1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/</a:t>
          </a:r>
          <a:r>
            <a:rPr lang="en-ZA" b="1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esentiale</a:t>
          </a:r>
          <a:endParaRPr lang="en-US" dirty="0">
            <a:solidFill>
              <a:schemeClr val="accent6">
                <a:lumMod val="50000"/>
              </a:schemeClr>
            </a:solidFill>
          </a:endParaRPr>
        </a:p>
      </dgm:t>
    </dgm:pt>
    <dgm:pt modelId="{B7725E21-4F3B-4333-AF1E-7991B46A14D6}" type="parTrans" cxnId="{699C2018-BA49-45F6-9D50-7B2DE0CBEAAB}">
      <dgm:prSet/>
      <dgm:spPr/>
      <dgm:t>
        <a:bodyPr/>
        <a:lstStyle/>
        <a:p>
          <a:endParaRPr lang="en-US"/>
        </a:p>
      </dgm:t>
    </dgm:pt>
    <dgm:pt modelId="{345099A7-37B1-4173-87CD-6A60084EAA52}" type="sibTrans" cxnId="{699C2018-BA49-45F6-9D50-7B2DE0CBEAAB}">
      <dgm:prSet/>
      <dgm:spPr/>
      <dgm:t>
        <a:bodyPr/>
        <a:lstStyle/>
        <a:p>
          <a:endParaRPr lang="en-US"/>
        </a:p>
      </dgm:t>
    </dgm:pt>
    <dgm:pt modelId="{53380F59-8CA9-4BAD-B595-D941950EA0A6}" type="pres">
      <dgm:prSet presAssocID="{D8649AA2-13C7-4123-BA3F-566413E3519B}" presName="diagram" presStyleCnt="0">
        <dgm:presLayoutVars>
          <dgm:dir/>
          <dgm:animLvl val="lvl"/>
          <dgm:resizeHandles val="exact"/>
        </dgm:presLayoutVars>
      </dgm:prSet>
      <dgm:spPr/>
    </dgm:pt>
    <dgm:pt modelId="{C300085B-D89A-4CBF-A7A7-0703CD6DCF82}" type="pres">
      <dgm:prSet presAssocID="{CB4EF0E6-CED7-4EC9-BB5A-3878FDA961A9}" presName="compNode" presStyleCnt="0"/>
      <dgm:spPr/>
    </dgm:pt>
    <dgm:pt modelId="{8CC39640-1938-44EC-B15E-05279071F064}" type="pres">
      <dgm:prSet presAssocID="{CB4EF0E6-CED7-4EC9-BB5A-3878FDA961A9}" presName="childRect" presStyleLbl="bgAcc1" presStyleIdx="0" presStyleCnt="4" custScaleY="130509">
        <dgm:presLayoutVars>
          <dgm:bulletEnabled val="1"/>
        </dgm:presLayoutVars>
      </dgm:prSet>
      <dgm:spPr/>
    </dgm:pt>
    <dgm:pt modelId="{D7E13E48-ABDF-467E-AF5C-BC9F281547B9}" type="pres">
      <dgm:prSet presAssocID="{CB4EF0E6-CED7-4EC9-BB5A-3878FDA961A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1A24B18-49B3-4022-9F83-CD6E869035BF}" type="pres">
      <dgm:prSet presAssocID="{CB4EF0E6-CED7-4EC9-BB5A-3878FDA961A9}" presName="parentRect" presStyleLbl="alignNode1" presStyleIdx="0" presStyleCnt="4"/>
      <dgm:spPr/>
    </dgm:pt>
    <dgm:pt modelId="{14834657-1AD8-4B63-B1A5-DB80CC5C226F}" type="pres">
      <dgm:prSet presAssocID="{CB4EF0E6-CED7-4EC9-BB5A-3878FDA961A9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</dgm:spPr>
    </dgm:pt>
    <dgm:pt modelId="{098B6930-0EE4-4A02-A52A-7DB2AF95C53D}" type="pres">
      <dgm:prSet presAssocID="{B2C3790E-531A-4503-B756-F3770879DDEA}" presName="sibTrans" presStyleLbl="sibTrans2D1" presStyleIdx="0" presStyleCnt="0"/>
      <dgm:spPr/>
    </dgm:pt>
    <dgm:pt modelId="{A03138BF-F336-4F4E-A7DD-79CD39AE16C0}" type="pres">
      <dgm:prSet presAssocID="{1657F9CC-A784-48A0-BAE0-33C0A4E1368F}" presName="compNode" presStyleCnt="0"/>
      <dgm:spPr/>
    </dgm:pt>
    <dgm:pt modelId="{A842E69D-0619-4593-9CF0-B03F54471794}" type="pres">
      <dgm:prSet presAssocID="{1657F9CC-A784-48A0-BAE0-33C0A4E1368F}" presName="childRect" presStyleLbl="bgAcc1" presStyleIdx="1" presStyleCnt="4" custScaleY="127175">
        <dgm:presLayoutVars>
          <dgm:bulletEnabled val="1"/>
        </dgm:presLayoutVars>
      </dgm:prSet>
      <dgm:spPr/>
    </dgm:pt>
    <dgm:pt modelId="{AF552392-E9AB-481A-BDEF-B0101D5F32FF}" type="pres">
      <dgm:prSet presAssocID="{1657F9CC-A784-48A0-BAE0-33C0A4E1368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93B02C6-5449-497A-8D3B-451AC7B95A1D}" type="pres">
      <dgm:prSet presAssocID="{1657F9CC-A784-48A0-BAE0-33C0A4E1368F}" presName="parentRect" presStyleLbl="alignNode1" presStyleIdx="1" presStyleCnt="4"/>
      <dgm:spPr/>
    </dgm:pt>
    <dgm:pt modelId="{021F11C8-D333-46C3-B4E4-8E1A9627A148}" type="pres">
      <dgm:prSet presAssocID="{1657F9CC-A784-48A0-BAE0-33C0A4E1368F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C950222-3EF1-4459-9AC8-8D45C445DAC3}" type="pres">
      <dgm:prSet presAssocID="{145E4BD8-FA75-4A58-B020-3D2B48AAED70}" presName="sibTrans" presStyleLbl="sibTrans2D1" presStyleIdx="0" presStyleCnt="0"/>
      <dgm:spPr/>
    </dgm:pt>
    <dgm:pt modelId="{FB9069A5-749B-4054-9E0A-38163C56383D}" type="pres">
      <dgm:prSet presAssocID="{5664ABCE-E7BE-44B6-8EBD-EB821DCED929}" presName="compNode" presStyleCnt="0"/>
      <dgm:spPr/>
    </dgm:pt>
    <dgm:pt modelId="{589237EB-7EE0-4BE2-86A8-46494C388139}" type="pres">
      <dgm:prSet presAssocID="{5664ABCE-E7BE-44B6-8EBD-EB821DCED929}" presName="childRect" presStyleLbl="bgAcc1" presStyleIdx="2" presStyleCnt="4" custScaleY="131667">
        <dgm:presLayoutVars>
          <dgm:bulletEnabled val="1"/>
        </dgm:presLayoutVars>
      </dgm:prSet>
      <dgm:spPr/>
    </dgm:pt>
    <dgm:pt modelId="{CBE0E76F-6799-423A-BFB8-31A63146B674}" type="pres">
      <dgm:prSet presAssocID="{5664ABCE-E7BE-44B6-8EBD-EB821DCED92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2FEC219-E79D-4BA1-B0B2-D9831B47D4A6}" type="pres">
      <dgm:prSet presAssocID="{5664ABCE-E7BE-44B6-8EBD-EB821DCED929}" presName="parentRect" presStyleLbl="alignNode1" presStyleIdx="2" presStyleCnt="4"/>
      <dgm:spPr/>
    </dgm:pt>
    <dgm:pt modelId="{8BD0FB24-DFE7-46EE-B407-C00220D6DA25}" type="pres">
      <dgm:prSet presAssocID="{5664ABCE-E7BE-44B6-8EBD-EB821DCED929}" presName="adorn" presStyleLbl="fgAccFollow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CD948DB-90A3-4BB6-8376-987E1FFF913A}" type="pres">
      <dgm:prSet presAssocID="{EF7A4591-C95E-4AF9-88F2-C28B9FBF137C}" presName="sibTrans" presStyleLbl="sibTrans2D1" presStyleIdx="0" presStyleCnt="0"/>
      <dgm:spPr/>
    </dgm:pt>
    <dgm:pt modelId="{F98524A1-FB3A-4C70-8F94-458B0B9AE66D}" type="pres">
      <dgm:prSet presAssocID="{A2346260-01F0-47C6-93CB-ABD6BDB20878}" presName="compNode" presStyleCnt="0"/>
      <dgm:spPr/>
    </dgm:pt>
    <dgm:pt modelId="{0932F233-3BFC-494B-9FF1-0F6B11DE654C}" type="pres">
      <dgm:prSet presAssocID="{A2346260-01F0-47C6-93CB-ABD6BDB20878}" presName="childRect" presStyleLbl="bgAcc1" presStyleIdx="3" presStyleCnt="4" custScaleY="132911" custLinFactNeighborX="315" custLinFactNeighborY="173">
        <dgm:presLayoutVars>
          <dgm:bulletEnabled val="1"/>
        </dgm:presLayoutVars>
      </dgm:prSet>
      <dgm:spPr/>
    </dgm:pt>
    <dgm:pt modelId="{45E87B05-ED52-4136-A195-46F7843F05AD}" type="pres">
      <dgm:prSet presAssocID="{A2346260-01F0-47C6-93CB-ABD6BDB20878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720B74A-2A60-4A04-B611-87F0435060F3}" type="pres">
      <dgm:prSet presAssocID="{A2346260-01F0-47C6-93CB-ABD6BDB20878}" presName="parentRect" presStyleLbl="alignNode1" presStyleIdx="3" presStyleCnt="4"/>
      <dgm:spPr/>
    </dgm:pt>
    <dgm:pt modelId="{88756279-91F6-4AA6-AB37-41C5FD7D2B10}" type="pres">
      <dgm:prSet presAssocID="{A2346260-01F0-47C6-93CB-ABD6BDB20878}" presName="adorn" presStyleLbl="fgAccFollow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</dgm:ptLst>
  <dgm:cxnLst>
    <dgm:cxn modelId="{2E2AC315-EEEC-432C-891C-296946D014B0}" type="presOf" srcId="{D8649AA2-13C7-4123-BA3F-566413E3519B}" destId="{53380F59-8CA9-4BAD-B595-D941950EA0A6}" srcOrd="0" destOrd="0" presId="urn:microsoft.com/office/officeart/2005/8/layout/bList2"/>
    <dgm:cxn modelId="{699C2018-BA49-45F6-9D50-7B2DE0CBEAAB}" srcId="{D8649AA2-13C7-4123-BA3F-566413E3519B}" destId="{A2346260-01F0-47C6-93CB-ABD6BDB20878}" srcOrd="3" destOrd="0" parTransId="{B7725E21-4F3B-4333-AF1E-7991B46A14D6}" sibTransId="{345099A7-37B1-4173-87CD-6A60084EAA52}"/>
    <dgm:cxn modelId="{3B4DB41E-5DCC-48CD-AAAF-C3727E877D36}" type="presOf" srcId="{145E4BD8-FA75-4A58-B020-3D2B48AAED70}" destId="{4C950222-3EF1-4459-9AC8-8D45C445DAC3}" srcOrd="0" destOrd="0" presId="urn:microsoft.com/office/officeart/2005/8/layout/bList2"/>
    <dgm:cxn modelId="{5DD1BD2B-711C-46DD-9425-B075D0578989}" srcId="{D8649AA2-13C7-4123-BA3F-566413E3519B}" destId="{5664ABCE-E7BE-44B6-8EBD-EB821DCED929}" srcOrd="2" destOrd="0" parTransId="{1581F21B-2FA4-447A-82E2-3DD3B7AC604F}" sibTransId="{EF7A4591-C95E-4AF9-88F2-C28B9FBF137C}"/>
    <dgm:cxn modelId="{0107F138-ADCF-4310-852C-1817DDE5BA34}" type="presOf" srcId="{1657F9CC-A784-48A0-BAE0-33C0A4E1368F}" destId="{AF552392-E9AB-481A-BDEF-B0101D5F32FF}" srcOrd="0" destOrd="0" presId="urn:microsoft.com/office/officeart/2005/8/layout/bList2"/>
    <dgm:cxn modelId="{47B1F043-916C-4BF9-9EA8-FBFA4815C97E}" type="presOf" srcId="{A2346260-01F0-47C6-93CB-ABD6BDB20878}" destId="{3720B74A-2A60-4A04-B611-87F0435060F3}" srcOrd="1" destOrd="0" presId="urn:microsoft.com/office/officeart/2005/8/layout/bList2"/>
    <dgm:cxn modelId="{DEBAD847-E900-4DC3-8477-63FE82BC7E90}" type="presOf" srcId="{5664ABCE-E7BE-44B6-8EBD-EB821DCED929}" destId="{B2FEC219-E79D-4BA1-B0B2-D9831B47D4A6}" srcOrd="1" destOrd="0" presId="urn:microsoft.com/office/officeart/2005/8/layout/bList2"/>
    <dgm:cxn modelId="{87D02A5D-3C3B-4158-B0A8-847C244B64B5}" srcId="{D8649AA2-13C7-4123-BA3F-566413E3519B}" destId="{1657F9CC-A784-48A0-BAE0-33C0A4E1368F}" srcOrd="1" destOrd="0" parTransId="{546A63F4-A189-4F33-941E-41DDADBFA274}" sibTransId="{145E4BD8-FA75-4A58-B020-3D2B48AAED70}"/>
    <dgm:cxn modelId="{B6F8EE77-9D40-48E2-A644-2893D5747E5C}" type="presOf" srcId="{CB4EF0E6-CED7-4EC9-BB5A-3878FDA961A9}" destId="{D7E13E48-ABDF-467E-AF5C-BC9F281547B9}" srcOrd="0" destOrd="0" presId="urn:microsoft.com/office/officeart/2005/8/layout/bList2"/>
    <dgm:cxn modelId="{01B58A96-9E15-4E83-B707-23AC472D880A}" type="presOf" srcId="{A2346260-01F0-47C6-93CB-ABD6BDB20878}" destId="{45E87B05-ED52-4136-A195-46F7843F05AD}" srcOrd="0" destOrd="0" presId="urn:microsoft.com/office/officeart/2005/8/layout/bList2"/>
    <dgm:cxn modelId="{421505AB-58CF-4EF7-8DB1-D83C5C55E1B4}" srcId="{D8649AA2-13C7-4123-BA3F-566413E3519B}" destId="{CB4EF0E6-CED7-4EC9-BB5A-3878FDA961A9}" srcOrd="0" destOrd="0" parTransId="{2540D8D1-5F15-47BD-89E1-B0F4FC7D0E41}" sibTransId="{B2C3790E-531A-4503-B756-F3770879DDEA}"/>
    <dgm:cxn modelId="{8238E1AE-B971-4F28-B30B-82719F03FB03}" type="presOf" srcId="{1657F9CC-A784-48A0-BAE0-33C0A4E1368F}" destId="{B93B02C6-5449-497A-8D3B-451AC7B95A1D}" srcOrd="1" destOrd="0" presId="urn:microsoft.com/office/officeart/2005/8/layout/bList2"/>
    <dgm:cxn modelId="{938B02BE-BB5C-4DBE-A0C5-1AE47047BCA2}" type="presOf" srcId="{5664ABCE-E7BE-44B6-8EBD-EB821DCED929}" destId="{CBE0E76F-6799-423A-BFB8-31A63146B674}" srcOrd="0" destOrd="0" presId="urn:microsoft.com/office/officeart/2005/8/layout/bList2"/>
    <dgm:cxn modelId="{419127C8-1568-4DC5-8000-C13A1842BFF0}" type="presOf" srcId="{B2C3790E-531A-4503-B756-F3770879DDEA}" destId="{098B6930-0EE4-4A02-A52A-7DB2AF95C53D}" srcOrd="0" destOrd="0" presId="urn:microsoft.com/office/officeart/2005/8/layout/bList2"/>
    <dgm:cxn modelId="{ADCB62D3-DCE4-45C6-BF1A-3CA91F1F8748}" type="presOf" srcId="{CB4EF0E6-CED7-4EC9-BB5A-3878FDA961A9}" destId="{31A24B18-49B3-4022-9F83-CD6E869035BF}" srcOrd="1" destOrd="0" presId="urn:microsoft.com/office/officeart/2005/8/layout/bList2"/>
    <dgm:cxn modelId="{6381F8D7-5312-4A5F-AA2E-9F22AF831324}" type="presOf" srcId="{EF7A4591-C95E-4AF9-88F2-C28B9FBF137C}" destId="{3CD948DB-90A3-4BB6-8376-987E1FFF913A}" srcOrd="0" destOrd="0" presId="urn:microsoft.com/office/officeart/2005/8/layout/bList2"/>
    <dgm:cxn modelId="{B95F2154-1FD6-4359-AF9C-91BDE1E106E1}" type="presParOf" srcId="{53380F59-8CA9-4BAD-B595-D941950EA0A6}" destId="{C300085B-D89A-4CBF-A7A7-0703CD6DCF82}" srcOrd="0" destOrd="0" presId="urn:microsoft.com/office/officeart/2005/8/layout/bList2"/>
    <dgm:cxn modelId="{7144EDC3-5EA0-41F4-9473-3710535AE966}" type="presParOf" srcId="{C300085B-D89A-4CBF-A7A7-0703CD6DCF82}" destId="{8CC39640-1938-44EC-B15E-05279071F064}" srcOrd="0" destOrd="0" presId="urn:microsoft.com/office/officeart/2005/8/layout/bList2"/>
    <dgm:cxn modelId="{08402625-67E0-46E8-B1F3-11B86E40A740}" type="presParOf" srcId="{C300085B-D89A-4CBF-A7A7-0703CD6DCF82}" destId="{D7E13E48-ABDF-467E-AF5C-BC9F281547B9}" srcOrd="1" destOrd="0" presId="urn:microsoft.com/office/officeart/2005/8/layout/bList2"/>
    <dgm:cxn modelId="{F5D848B1-7ECE-4F1F-9A9A-C91109FADB7A}" type="presParOf" srcId="{C300085B-D89A-4CBF-A7A7-0703CD6DCF82}" destId="{31A24B18-49B3-4022-9F83-CD6E869035BF}" srcOrd="2" destOrd="0" presId="urn:microsoft.com/office/officeart/2005/8/layout/bList2"/>
    <dgm:cxn modelId="{09857B9C-7A34-48BB-A005-0DF0D6339942}" type="presParOf" srcId="{C300085B-D89A-4CBF-A7A7-0703CD6DCF82}" destId="{14834657-1AD8-4B63-B1A5-DB80CC5C226F}" srcOrd="3" destOrd="0" presId="urn:microsoft.com/office/officeart/2005/8/layout/bList2"/>
    <dgm:cxn modelId="{15A36904-322B-4DCC-AFAF-AEA2226A9826}" type="presParOf" srcId="{53380F59-8CA9-4BAD-B595-D941950EA0A6}" destId="{098B6930-0EE4-4A02-A52A-7DB2AF95C53D}" srcOrd="1" destOrd="0" presId="urn:microsoft.com/office/officeart/2005/8/layout/bList2"/>
    <dgm:cxn modelId="{90141F8E-D535-4D61-B204-E0D2159A0C35}" type="presParOf" srcId="{53380F59-8CA9-4BAD-B595-D941950EA0A6}" destId="{A03138BF-F336-4F4E-A7DD-79CD39AE16C0}" srcOrd="2" destOrd="0" presId="urn:microsoft.com/office/officeart/2005/8/layout/bList2"/>
    <dgm:cxn modelId="{9BF65A6A-0661-4C97-8B8A-CB3C4D46C4D8}" type="presParOf" srcId="{A03138BF-F336-4F4E-A7DD-79CD39AE16C0}" destId="{A842E69D-0619-4593-9CF0-B03F54471794}" srcOrd="0" destOrd="0" presId="urn:microsoft.com/office/officeart/2005/8/layout/bList2"/>
    <dgm:cxn modelId="{F7492990-0E06-4249-8CBD-2EACCA747F6A}" type="presParOf" srcId="{A03138BF-F336-4F4E-A7DD-79CD39AE16C0}" destId="{AF552392-E9AB-481A-BDEF-B0101D5F32FF}" srcOrd="1" destOrd="0" presId="urn:microsoft.com/office/officeart/2005/8/layout/bList2"/>
    <dgm:cxn modelId="{6B4C732C-E20B-41CE-89DA-770978CB95EF}" type="presParOf" srcId="{A03138BF-F336-4F4E-A7DD-79CD39AE16C0}" destId="{B93B02C6-5449-497A-8D3B-451AC7B95A1D}" srcOrd="2" destOrd="0" presId="urn:microsoft.com/office/officeart/2005/8/layout/bList2"/>
    <dgm:cxn modelId="{81560DE0-E6E8-4124-9E51-DC62D413924D}" type="presParOf" srcId="{A03138BF-F336-4F4E-A7DD-79CD39AE16C0}" destId="{021F11C8-D333-46C3-B4E4-8E1A9627A148}" srcOrd="3" destOrd="0" presId="urn:microsoft.com/office/officeart/2005/8/layout/bList2"/>
    <dgm:cxn modelId="{548EF634-B85B-468C-897D-7B2E9596AF56}" type="presParOf" srcId="{53380F59-8CA9-4BAD-B595-D941950EA0A6}" destId="{4C950222-3EF1-4459-9AC8-8D45C445DAC3}" srcOrd="3" destOrd="0" presId="urn:microsoft.com/office/officeart/2005/8/layout/bList2"/>
    <dgm:cxn modelId="{D3AFEE35-7F83-48F2-AE91-80AA790E88CA}" type="presParOf" srcId="{53380F59-8CA9-4BAD-B595-D941950EA0A6}" destId="{FB9069A5-749B-4054-9E0A-38163C56383D}" srcOrd="4" destOrd="0" presId="urn:microsoft.com/office/officeart/2005/8/layout/bList2"/>
    <dgm:cxn modelId="{EA56E963-5010-49F7-830B-67AD25335327}" type="presParOf" srcId="{FB9069A5-749B-4054-9E0A-38163C56383D}" destId="{589237EB-7EE0-4BE2-86A8-46494C388139}" srcOrd="0" destOrd="0" presId="urn:microsoft.com/office/officeart/2005/8/layout/bList2"/>
    <dgm:cxn modelId="{426A6E18-5C79-4365-97B1-43240CE34940}" type="presParOf" srcId="{FB9069A5-749B-4054-9E0A-38163C56383D}" destId="{CBE0E76F-6799-423A-BFB8-31A63146B674}" srcOrd="1" destOrd="0" presId="urn:microsoft.com/office/officeart/2005/8/layout/bList2"/>
    <dgm:cxn modelId="{07970A85-CD3B-4EDE-B583-4502C86F6EF6}" type="presParOf" srcId="{FB9069A5-749B-4054-9E0A-38163C56383D}" destId="{B2FEC219-E79D-4BA1-B0B2-D9831B47D4A6}" srcOrd="2" destOrd="0" presId="urn:microsoft.com/office/officeart/2005/8/layout/bList2"/>
    <dgm:cxn modelId="{8FDA444E-A224-4982-BDCE-ED0C99469258}" type="presParOf" srcId="{FB9069A5-749B-4054-9E0A-38163C56383D}" destId="{8BD0FB24-DFE7-46EE-B407-C00220D6DA25}" srcOrd="3" destOrd="0" presId="urn:microsoft.com/office/officeart/2005/8/layout/bList2"/>
    <dgm:cxn modelId="{78F3D453-E97D-481C-B046-94AC5D11404C}" type="presParOf" srcId="{53380F59-8CA9-4BAD-B595-D941950EA0A6}" destId="{3CD948DB-90A3-4BB6-8376-987E1FFF913A}" srcOrd="5" destOrd="0" presId="urn:microsoft.com/office/officeart/2005/8/layout/bList2"/>
    <dgm:cxn modelId="{090A5F9D-6261-46F3-B72E-CB4895761EB1}" type="presParOf" srcId="{53380F59-8CA9-4BAD-B595-D941950EA0A6}" destId="{F98524A1-FB3A-4C70-8F94-458B0B9AE66D}" srcOrd="6" destOrd="0" presId="urn:microsoft.com/office/officeart/2005/8/layout/bList2"/>
    <dgm:cxn modelId="{0B8203D4-9108-48D8-806F-62C0600D33E2}" type="presParOf" srcId="{F98524A1-FB3A-4C70-8F94-458B0B9AE66D}" destId="{0932F233-3BFC-494B-9FF1-0F6B11DE654C}" srcOrd="0" destOrd="0" presId="urn:microsoft.com/office/officeart/2005/8/layout/bList2"/>
    <dgm:cxn modelId="{6619494B-90A4-45CF-9344-12C18E18746A}" type="presParOf" srcId="{F98524A1-FB3A-4C70-8F94-458B0B9AE66D}" destId="{45E87B05-ED52-4136-A195-46F7843F05AD}" srcOrd="1" destOrd="0" presId="urn:microsoft.com/office/officeart/2005/8/layout/bList2"/>
    <dgm:cxn modelId="{90817CAD-D19D-4CDE-BE6F-0473F5667623}" type="presParOf" srcId="{F98524A1-FB3A-4C70-8F94-458B0B9AE66D}" destId="{3720B74A-2A60-4A04-B611-87F0435060F3}" srcOrd="2" destOrd="0" presId="urn:microsoft.com/office/officeart/2005/8/layout/bList2"/>
    <dgm:cxn modelId="{643710DA-DE15-44E8-9FD5-03077EC0C90A}" type="presParOf" srcId="{F98524A1-FB3A-4C70-8F94-458B0B9AE66D}" destId="{88756279-91F6-4AA6-AB37-41C5FD7D2B10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E71756-1F15-46B7-844A-597C29E8EA4E}">
      <dsp:nvSpPr>
        <dsp:cNvPr id="0" name=""/>
        <dsp:cNvSpPr/>
      </dsp:nvSpPr>
      <dsp:spPr>
        <a:xfrm>
          <a:off x="7870" y="0"/>
          <a:ext cx="10603491" cy="4455101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</a:t>
          </a: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Group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sustine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dezvoltarea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finantarilor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sustenabile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zona Centrala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Est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Europeana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mobilizeaza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fonduri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catre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tranzitia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spre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o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economie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durabila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promoveaza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prosperitatea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regiune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 Group, in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toate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tarile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in care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prezent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isi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asuma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responsabilitatea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finanta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infrastructura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economica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administratiile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publice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proiecte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sustenabile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cu impact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pozitiv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asupra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mediului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societatii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Grup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promoveaza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Social Banking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acorda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suport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celor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vulnerabile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parti ale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societatii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(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indivizii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ONG-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uri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companii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start-up)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sustine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cresterea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gradului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de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educatie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40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financiara</a:t>
          </a:r>
          <a:r>
            <a:rPr lang="en-US" sz="14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Acțiunea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1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Erste</a:t>
          </a:r>
          <a:r>
            <a:rPr lang="en-GB" sz="1400" b="1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Group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domeniul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schimbărilor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climatice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sprijini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tranziția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către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net zero se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concentrează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mobilizarea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finanțelor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ecologice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sprijinirea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clienților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noștri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tranziția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către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Net Zero,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inclusiv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cu un accent special pe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asigurarea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cunoașterii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climatice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toți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angajații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partenerii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și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clienții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Atuul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nostru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principal sunt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relațiile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puternice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pe care le-am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construit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cu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clienții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noștri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suntem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aici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pentru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a-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ajuta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să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prospere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într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-o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lume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în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1400" b="0" i="0" u="none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schimbare</a:t>
          </a:r>
          <a:r>
            <a:rPr lang="en-GB" sz="1400" b="0" i="0" u="none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1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38355" y="130485"/>
        <a:ext cx="10342521" cy="41941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9640-1938-44EC-B15E-05279071F064}">
      <dsp:nvSpPr>
        <dsp:cNvPr id="0" name=""/>
        <dsp:cNvSpPr/>
      </dsp:nvSpPr>
      <dsp:spPr>
        <a:xfrm>
          <a:off x="6945" y="1289748"/>
          <a:ext cx="2463021" cy="23995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A24B18-49B3-4022-9F83-CD6E869035BF}">
      <dsp:nvSpPr>
        <dsp:cNvPr id="0" name=""/>
        <dsp:cNvSpPr/>
      </dsp:nvSpPr>
      <dsp:spPr>
        <a:xfrm>
          <a:off x="6945" y="3408810"/>
          <a:ext cx="2463021" cy="79059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Cladiri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verzi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rezidentiale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comerciale</a:t>
          </a:r>
          <a:endParaRPr lang="en-US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945" y="3408810"/>
        <a:ext cx="1734522" cy="790595"/>
      </dsp:txXfrm>
    </dsp:sp>
    <dsp:sp modelId="{14834657-1AD8-4B63-B1A5-DB80CC5C226F}">
      <dsp:nvSpPr>
        <dsp:cNvPr id="0" name=""/>
        <dsp:cNvSpPr/>
      </dsp:nvSpPr>
      <dsp:spPr>
        <a:xfrm>
          <a:off x="1811142" y="3534389"/>
          <a:ext cx="862057" cy="86205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4000" r="-44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2E69D-0619-4593-9CF0-B03F54471794}">
      <dsp:nvSpPr>
        <dsp:cNvPr id="0" name=""/>
        <dsp:cNvSpPr/>
      </dsp:nvSpPr>
      <dsp:spPr>
        <a:xfrm>
          <a:off x="2886769" y="1305073"/>
          <a:ext cx="2463021" cy="233823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3B02C6-5449-497A-8D3B-451AC7B95A1D}">
      <dsp:nvSpPr>
        <dsp:cNvPr id="0" name=""/>
        <dsp:cNvSpPr/>
      </dsp:nvSpPr>
      <dsp:spPr>
        <a:xfrm>
          <a:off x="2886769" y="3393486"/>
          <a:ext cx="2463021" cy="79059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Energie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Regenerabila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endParaRPr lang="en-US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886769" y="3393486"/>
        <a:ext cx="1734522" cy="790595"/>
      </dsp:txXfrm>
    </dsp:sp>
    <dsp:sp modelId="{021F11C8-D333-46C3-B4E4-8E1A9627A148}">
      <dsp:nvSpPr>
        <dsp:cNvPr id="0" name=""/>
        <dsp:cNvSpPr/>
      </dsp:nvSpPr>
      <dsp:spPr>
        <a:xfrm>
          <a:off x="4690966" y="3519064"/>
          <a:ext cx="862057" cy="86205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9237EB-7EE0-4BE2-86A8-46494C388139}">
      <dsp:nvSpPr>
        <dsp:cNvPr id="0" name=""/>
        <dsp:cNvSpPr/>
      </dsp:nvSpPr>
      <dsp:spPr>
        <a:xfrm>
          <a:off x="5766593" y="1284426"/>
          <a:ext cx="2463021" cy="24208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EC219-E79D-4BA1-B0B2-D9831B47D4A6}">
      <dsp:nvSpPr>
        <dsp:cNvPr id="0" name=""/>
        <dsp:cNvSpPr/>
      </dsp:nvSpPr>
      <dsp:spPr>
        <a:xfrm>
          <a:off x="5766593" y="3414133"/>
          <a:ext cx="2463021" cy="79059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Proiecte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–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locuinte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/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subventionate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,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incluziune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financiara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si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sociala</a:t>
          </a:r>
          <a:endParaRPr lang="en-US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5766593" y="3414133"/>
        <a:ext cx="1734522" cy="790595"/>
      </dsp:txXfrm>
    </dsp:sp>
    <dsp:sp modelId="{8BD0FB24-DFE7-46EE-B407-C00220D6DA25}">
      <dsp:nvSpPr>
        <dsp:cNvPr id="0" name=""/>
        <dsp:cNvSpPr/>
      </dsp:nvSpPr>
      <dsp:spPr>
        <a:xfrm>
          <a:off x="7570790" y="3539712"/>
          <a:ext cx="862057" cy="86205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32F233-3BFC-494B-9FF1-0F6B11DE654C}">
      <dsp:nvSpPr>
        <dsp:cNvPr id="0" name=""/>
        <dsp:cNvSpPr/>
      </dsp:nvSpPr>
      <dsp:spPr>
        <a:xfrm>
          <a:off x="8654176" y="1281888"/>
          <a:ext cx="2463021" cy="24436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0B74A-2A60-4A04-B611-87F0435060F3}">
      <dsp:nvSpPr>
        <dsp:cNvPr id="0" name=""/>
        <dsp:cNvSpPr/>
      </dsp:nvSpPr>
      <dsp:spPr>
        <a:xfrm>
          <a:off x="8646417" y="3419851"/>
          <a:ext cx="2463021" cy="79059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0" rIns="1397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Proiecte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sociale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–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accesul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la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servicii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 de 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baza</a:t>
          </a:r>
          <a:r>
            <a:rPr lang="en-ZA" sz="1100" b="1" kern="1200" dirty="0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/</a:t>
          </a:r>
          <a:r>
            <a:rPr lang="en-ZA" sz="1100" b="1" kern="1200" dirty="0" err="1">
              <a:solidFill>
                <a:schemeClr val="accent6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rPr>
            <a:t>esentiale</a:t>
          </a:r>
          <a:endParaRPr lang="en-US" sz="11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646417" y="3419851"/>
        <a:ext cx="1734522" cy="790595"/>
      </dsp:txXfrm>
    </dsp:sp>
    <dsp:sp modelId="{88756279-91F6-4AA6-AB37-41C5FD7D2B10}">
      <dsp:nvSpPr>
        <dsp:cNvPr id="0" name=""/>
        <dsp:cNvSpPr/>
      </dsp:nvSpPr>
      <dsp:spPr>
        <a:xfrm>
          <a:off x="10450614" y="3545430"/>
          <a:ext cx="862057" cy="862057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FC5F1-70DA-42E3-A39A-16F24F74764A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E86D-2BC8-4A58-A5A0-6E1AA3E766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9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46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9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8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17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53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" y="944563"/>
            <a:ext cx="6688138" cy="3762375"/>
          </a:xfrm>
          <a:prstGeom prst="rect">
            <a:avLst/>
          </a:prstGeo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3790" y="5118725"/>
            <a:ext cx="5390305" cy="484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8" tIns="45695" rIns="91388" bIns="45695"/>
          <a:lstStyle/>
          <a:p>
            <a:pPr eaLnBrk="1" hangingPunct="1"/>
            <a:endParaRPr lang="de-AT" altLang="de-DE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0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59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851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5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5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8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93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4C584-F56F-42FB-8F8F-6ED9164BC4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25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4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9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D6337-A08C-4144-A4AD-C4A890C6C9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904123" y="6192000"/>
            <a:ext cx="664616" cy="270000"/>
          </a:xfrm>
        </p:spPr>
        <p:txBody>
          <a:bodyPr/>
          <a:lstStyle/>
          <a:p>
            <a:fld id="{24B2EBC4-1ECC-42E0-B15C-79C76529A1A4}" type="slidenum">
              <a:rPr lang="de-DE" smtClean="0"/>
              <a:pPr/>
              <a:t>‹#›</a:t>
            </a:fld>
            <a:endParaRPr lang="de-AT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39DFF6-02C4-448D-80EB-8432A09988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9" y="260648"/>
            <a:ext cx="733649" cy="7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85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mpt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9" y="144000"/>
            <a:ext cx="9926025" cy="100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defRPr sz="3200" b="0" i="0" u="none">
                <a:solidFill>
                  <a:srgbClr val="00497B"/>
                </a:solidFill>
                <a:latin typeface="Arial"/>
              </a:defRPr>
            </a:lvl1pPr>
          </a:lstStyle>
          <a:p>
            <a:r>
              <a:rPr lang="en-US"/>
              <a:t>Click to edit Master title style</a:t>
            </a:r>
            <a:endParaRPr lang="de-AT" dirty="0"/>
          </a:p>
        </p:txBody>
      </p:sp>
      <p:sp>
        <p:nvSpPr>
          <p:cNvPr id="14" name="Untertitel 2"/>
          <p:cNvSpPr>
            <a:spLocks noGrp="1"/>
          </p:cNvSpPr>
          <p:nvPr>
            <p:ph type="subTitle" idx="11"/>
          </p:nvPr>
        </p:nvSpPr>
        <p:spPr>
          <a:xfrm>
            <a:off x="1487489" y="630000"/>
            <a:ext cx="9926025" cy="52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b="0" i="0" u="none" dirty="0" smtClean="0">
                <a:solidFill>
                  <a:srgbClr val="00497B"/>
                </a:solidFill>
                <a:latin typeface="Arial"/>
                <a:cs typeface="Arial Black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2" hasCustomPrompt="1"/>
          </p:nvPr>
        </p:nvSpPr>
        <p:spPr>
          <a:xfrm>
            <a:off x="531693" y="5760000"/>
            <a:ext cx="1103704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defRPr sz="700" b="0" i="1" u="none">
                <a:solidFill>
                  <a:srgbClr val="7F7F7F"/>
                </a:solidFill>
                <a:latin typeface="Arial"/>
              </a:defRPr>
            </a:lvl1pPr>
            <a:lvl2pPr marL="176209" indent="-176209">
              <a:defRPr sz="1200">
                <a:solidFill>
                  <a:schemeClr val="tx1"/>
                </a:solidFill>
              </a:defRPr>
            </a:lvl2pPr>
            <a:lvl3pPr marL="360354" indent="-184146">
              <a:buFont typeface="Symbol" panose="05050102010706020507" pitchFamily="18" charset="2"/>
              <a:buChar char="-"/>
              <a:defRPr sz="1200">
                <a:solidFill>
                  <a:schemeClr val="tx1"/>
                </a:solidFill>
              </a:defRPr>
            </a:lvl3pPr>
            <a:lvl4pPr marL="536561" indent="-176209">
              <a:buFont typeface="Wingdings" panose="05000000000000000000" pitchFamily="2" charset="2"/>
              <a:buChar char="Ø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Source:</a:t>
            </a:r>
          </a:p>
          <a:p>
            <a:pPr lvl="0"/>
            <a:r>
              <a:rPr lang="en-US" dirty="0"/>
              <a:t>Notes: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EE8AF-912D-4314-9D7E-CABD75BADE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B2EBC4-1ECC-42E0-B15C-79C76529A1A4}" type="slidenum">
              <a:rPr lang="de-DE" smtClean="0"/>
              <a:pPr/>
              <a:t>‹#›</a:t>
            </a:fld>
            <a:endParaRPr lang="de-A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C0D68E-B607-4F9B-8C44-44A4B071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29" y="260648"/>
            <a:ext cx="733649" cy="74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7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4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9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7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1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2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8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6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EF1EA-7F64-4A2E-95C5-EC42C1B7ED89}" type="datetimeFigureOut">
              <a:rPr lang="en-US" smtClean="0"/>
              <a:t>11/23/22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681C9-F741-4E99-ACA6-F2DB5EF5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7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51.png"/><Relationship Id="rId18" Type="http://schemas.openxmlformats.org/officeDocument/2006/relationships/image" Target="../media/image55.png"/><Relationship Id="rId3" Type="http://schemas.openxmlformats.org/officeDocument/2006/relationships/diagramData" Target="../diagrams/data2.xml"/><Relationship Id="rId21" Type="http://schemas.openxmlformats.org/officeDocument/2006/relationships/image" Target="../media/image58.png"/><Relationship Id="rId7" Type="http://schemas.microsoft.com/office/2007/relationships/diagramDrawing" Target="../diagrams/drawing2.xml"/><Relationship Id="rId12" Type="http://schemas.openxmlformats.org/officeDocument/2006/relationships/image" Target="../media/image50.pn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49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52.png"/><Relationship Id="rId10" Type="http://schemas.openxmlformats.org/officeDocument/2006/relationships/image" Target="../media/image8.png"/><Relationship Id="rId19" Type="http://schemas.openxmlformats.org/officeDocument/2006/relationships/image" Target="../media/image5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61.png"/><Relationship Id="rId4" Type="http://schemas.openxmlformats.org/officeDocument/2006/relationships/image" Target="../media/image6.png"/><Relationship Id="rId9" Type="http://schemas.openxmlformats.org/officeDocument/2006/relationships/image" Target="../media/image60.tif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tiff"/><Relationship Id="rId13" Type="http://schemas.openxmlformats.org/officeDocument/2006/relationships/image" Target="../media/image67.tiff"/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12" Type="http://schemas.openxmlformats.org/officeDocument/2006/relationships/image" Target="../media/image66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65.tiff"/><Relationship Id="rId5" Type="http://schemas.openxmlformats.org/officeDocument/2006/relationships/image" Target="../media/image8.png"/><Relationship Id="rId15" Type="http://schemas.openxmlformats.org/officeDocument/2006/relationships/image" Target="../media/image9.png"/><Relationship Id="rId10" Type="http://schemas.openxmlformats.org/officeDocument/2006/relationships/image" Target="../media/image64.tiff"/><Relationship Id="rId4" Type="http://schemas.openxmlformats.org/officeDocument/2006/relationships/image" Target="../media/image6.png"/><Relationship Id="rId9" Type="http://schemas.openxmlformats.org/officeDocument/2006/relationships/image" Target="../media/image63.tiff"/><Relationship Id="rId1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6.png"/><Relationship Id="rId5" Type="http://schemas.openxmlformats.org/officeDocument/2006/relationships/image" Target="../media/image8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18" Type="http://schemas.openxmlformats.org/officeDocument/2006/relationships/image" Target="../media/image24.emf"/><Relationship Id="rId3" Type="http://schemas.openxmlformats.org/officeDocument/2006/relationships/tags" Target="../tags/tag3.xml"/><Relationship Id="rId21" Type="http://schemas.openxmlformats.org/officeDocument/2006/relationships/image" Target="../media/image27.emf"/><Relationship Id="rId7" Type="http://schemas.openxmlformats.org/officeDocument/2006/relationships/tags" Target="../tags/tag7.xml"/><Relationship Id="rId12" Type="http://schemas.openxmlformats.org/officeDocument/2006/relationships/image" Target="../media/image5.png"/><Relationship Id="rId17" Type="http://schemas.openxmlformats.org/officeDocument/2006/relationships/image" Target="../media/image23.emf"/><Relationship Id="rId2" Type="http://schemas.openxmlformats.org/officeDocument/2006/relationships/tags" Target="../tags/tag2.xml"/><Relationship Id="rId16" Type="http://schemas.openxmlformats.org/officeDocument/2006/relationships/image" Target="../media/image10.tiff"/><Relationship Id="rId20" Type="http://schemas.openxmlformats.org/officeDocument/2006/relationships/image" Target="../media/image26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23" Type="http://schemas.openxmlformats.org/officeDocument/2006/relationships/image" Target="../media/image29.emf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5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Relationship Id="rId22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5.png"/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12" Type="http://schemas.openxmlformats.org/officeDocument/2006/relationships/image" Target="../media/image34.png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33.png"/><Relationship Id="rId5" Type="http://schemas.openxmlformats.org/officeDocument/2006/relationships/image" Target="../media/image8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6.png"/><Relationship Id="rId9" Type="http://schemas.openxmlformats.org/officeDocument/2006/relationships/hyperlink" Target="https://www.google.at/url?sa=i&amp;rct=j&amp;q=&amp;esrc=s&amp;source=images&amp;cd=&amp;cad=rja&amp;uact=8&amp;ved=2ahUKEwjCn_7vr9_bAhVMKFAKHTU0BwkQjRx6BAgBEAU&amp;url=https://thenounproject.com/term/water-treatment-plant/43134/&amp;psig=AOvVaw1BwfXJgJEcYw4a7AVEi2Ik&amp;ust=1529485559689169" TargetMode="Externa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10.tiff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43.png"/><Relationship Id="rId5" Type="http://schemas.openxmlformats.org/officeDocument/2006/relationships/image" Target="../media/image8.png"/><Relationship Id="rId10" Type="http://schemas.openxmlformats.org/officeDocument/2006/relationships/image" Target="../media/image42.jpeg"/><Relationship Id="rId4" Type="http://schemas.openxmlformats.org/officeDocument/2006/relationships/image" Target="../media/image6.png"/><Relationship Id="rId9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9A22C471-FC36-4394-99F5-E4B8A81283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7" r="29280" b="56515"/>
          <a:stretch/>
        </p:blipFill>
        <p:spPr>
          <a:xfrm>
            <a:off x="9249318" y="3748216"/>
            <a:ext cx="2993080" cy="31097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>
            <a:off x="-2565" y="0"/>
            <a:ext cx="196770" cy="6858000"/>
            <a:chOff x="0" y="0"/>
            <a:chExt cx="402336" cy="67812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319871" y="2660492"/>
            <a:ext cx="8893804" cy="75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ro-RO" altLang="en-US" sz="2000" b="1" dirty="0">
                <a:solidFill>
                  <a:srgbClr val="CE1126"/>
                </a:solidFill>
                <a:latin typeface="Segoe UI Semibold" panose="020B0702040204020203" pitchFamily="34" charset="0"/>
                <a:ea typeface="Cambria Math" panose="02040503050406030204" pitchFamily="18" charset="0"/>
                <a:cs typeface="Segoe UI Semibold" panose="020B0702040204020203" pitchFamily="34" charset="0"/>
              </a:rPr>
              <a:t>Dezvoltarea cadrului strategic și instituțional pentru implementarea Strategiei Naționale pentru Dezvoltarea Durabilă a României 2030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3A3264F-0D1F-41FF-9961-372569EB0731}"/>
              </a:ext>
            </a:extLst>
          </p:cNvPr>
          <p:cNvSpPr txBox="1">
            <a:spLocks/>
          </p:cNvSpPr>
          <p:nvPr/>
        </p:nvSpPr>
        <p:spPr bwMode="auto">
          <a:xfrm>
            <a:off x="1291162" y="4237178"/>
            <a:ext cx="6423066" cy="71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None/>
            </a:pPr>
            <a:r>
              <a:rPr lang="en-US" altLang="en-US" b="1" dirty="0">
                <a:solidFill>
                  <a:srgbClr val="1B45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Banca </a:t>
            </a:r>
            <a:r>
              <a:rPr lang="en-US" altLang="en-US" b="1" dirty="0" err="1">
                <a:solidFill>
                  <a:srgbClr val="1B45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Comercial</a:t>
            </a:r>
            <a:r>
              <a:rPr lang="ro-RO" altLang="en-US" b="1" dirty="0">
                <a:solidFill>
                  <a:srgbClr val="1B45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ă</a:t>
            </a:r>
            <a:r>
              <a:rPr lang="en-US" altLang="en-US" b="1" dirty="0">
                <a:solidFill>
                  <a:srgbClr val="1B45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Rom</a:t>
            </a:r>
            <a:r>
              <a:rPr lang="ro-RO" altLang="en-US" b="1" dirty="0">
                <a:solidFill>
                  <a:srgbClr val="1B45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â</a:t>
            </a:r>
            <a:r>
              <a:rPr lang="en-US" altLang="en-US" b="1" dirty="0">
                <a:solidFill>
                  <a:srgbClr val="1B45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n</a:t>
            </a:r>
            <a:r>
              <a:rPr lang="ro-RO" altLang="en-US" b="1" dirty="0">
                <a:solidFill>
                  <a:srgbClr val="1B458F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ă</a:t>
            </a:r>
            <a:endParaRPr lang="en-US" altLang="en-US" b="1" dirty="0">
              <a:solidFill>
                <a:srgbClr val="1B458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>
              <a:buNone/>
            </a:pPr>
            <a:r>
              <a:rPr lang="en-US" alt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Finan</a:t>
            </a:r>
            <a:r>
              <a:rPr lang="ro-RO" alt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ț</a:t>
            </a:r>
            <a:r>
              <a:rPr lang="en-US" alt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area </a:t>
            </a:r>
            <a:r>
              <a:rPr lang="en-US" alt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verde</a:t>
            </a:r>
            <a:r>
              <a:rPr lang="en-US" altLang="en-US" sz="2000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 – Perspective </a:t>
            </a:r>
            <a:r>
              <a:rPr lang="en-US" altLang="en-US" sz="2000" b="1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strategice</a:t>
            </a:r>
            <a:endParaRPr lang="en-US" altLang="en-US" sz="2000" b="1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grpSp>
        <p:nvGrpSpPr>
          <p:cNvPr id="26" name="Group 3">
            <a:extLst>
              <a:ext uri="{FF2B5EF4-FFF2-40B4-BE49-F238E27FC236}">
                <a16:creationId xmlns:a16="http://schemas.microsoft.com/office/drawing/2014/main" id="{9F236532-7873-4C3D-BE59-13839C0EFA2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455430" y="2519357"/>
            <a:ext cx="36000" cy="4176000"/>
            <a:chOff x="0" y="0"/>
            <a:chExt cx="402336" cy="6781288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C95FFA7-C351-4AA8-8750-C28DC9F1D78C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44FD9E7-CDE3-4E61-8893-9A0395071958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B27F667-D6F1-4988-B34C-CB38BC59EDD9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7F66B19-3929-4A0B-8A2D-92F46DD1B148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F0830F4-8C04-452E-9BBA-8997269ABD16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2B540E9-EE6F-4377-87BC-8AB8E32F80F2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3900202-533A-4BB0-A698-1504426D37C7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F8B3CDE-BD95-4E82-8230-47B97C568E8B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4A65F65-E408-474A-BBF5-724C2A1CAA14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BAC1644-C61B-4FE6-BFB9-CB63D26D3CF9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7B697F0-FC7F-441F-91AF-6DF1CFEF2C0B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DA0B821-E8EA-49F6-9312-BF7642871532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A4672F-5F57-4C0E-9F30-E0B65D71E6D8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4F1FFF6-DEB7-446C-A5BE-202D4A90AE22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4E7CFC7-93FE-4AEE-A02A-78E6FA623931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1345D99-9451-4472-902C-564A60E67841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2C14464-8EB8-4EB2-933F-B2C29A08CBDC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pic>
        <p:nvPicPr>
          <p:cNvPr id="1026" name="Picture 2" descr="romania durabi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344" y="1860735"/>
            <a:ext cx="7884000" cy="91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7168" name="Group 7167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5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2" name="Picture 11" descr="LOGO BCR-RGB.png">
            <a:extLst>
              <a:ext uri="{FF2B5EF4-FFF2-40B4-BE49-F238E27FC236}">
                <a16:creationId xmlns:a16="http://schemas.microsoft.com/office/drawing/2014/main" id="{568ED7D5-FD6F-D214-2879-709D22DF8B4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902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6B0DB7D3-1A19-4D0E-A67B-38FFCE55E2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3039965"/>
              </p:ext>
            </p:extLst>
          </p:nvPr>
        </p:nvGraphicFramePr>
        <p:xfrm>
          <a:off x="685800" y="1351722"/>
          <a:ext cx="11319618" cy="5686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186A9BE-D66D-4190-9FFD-1730C92EC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810" y="1529907"/>
            <a:ext cx="11032849" cy="4081231"/>
          </a:xfrm>
        </p:spPr>
        <p:txBody>
          <a:bodyPr>
            <a:normAutofit/>
          </a:bodyPr>
          <a:lstStyle/>
          <a:p>
            <a:pPr algn="just">
              <a:spcBef>
                <a:spcPts val="244"/>
              </a:spcBef>
              <a:spcAft>
                <a:spcPts val="244"/>
              </a:spcAft>
            </a:pPr>
            <a:endParaRPr lang="en-ZA" sz="1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244"/>
              </a:spcBef>
              <a:spcAft>
                <a:spcPts val="244"/>
              </a:spcAft>
            </a:pP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Martie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2021 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Erste Group a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publicat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Cadrul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Finantare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Sustenabila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care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defineste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emiterea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instrumente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financiare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sustenabile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pentru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finantarea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refinantarea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creditelor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existente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proiectelor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care au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beneficii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mediu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/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sau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sociale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cu impact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pozitiv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asupra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Obiectivelor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Dezvoltare</a:t>
            </a:r>
            <a:r>
              <a:rPr lang="en-ZA" sz="12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b="1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Durabila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(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cadrul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se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extinde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in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anii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urmatori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catre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alte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Obiective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de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Dezvoltare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ZA" sz="1200" dirty="0" err="1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Durabila</a:t>
            </a:r>
            <a:r>
              <a:rPr lang="en-ZA" sz="12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</a:p>
          <a:p>
            <a:pPr marL="0" indent="0" algn="just">
              <a:spcBef>
                <a:spcPts val="244"/>
              </a:spcBef>
              <a:spcAft>
                <a:spcPts val="244"/>
              </a:spcAft>
              <a:buNone/>
            </a:pPr>
            <a:endParaRPr lang="en-ZA" sz="1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244"/>
              </a:spcBef>
              <a:spcAft>
                <a:spcPts val="244"/>
              </a:spcAft>
            </a:pPr>
            <a:endParaRPr lang="en-ZA" sz="1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>
              <a:spcBef>
                <a:spcPts val="244"/>
              </a:spcBef>
              <a:spcAft>
                <a:spcPts val="244"/>
              </a:spcAft>
            </a:pPr>
            <a:endParaRPr lang="en-ZA" sz="1200" b="1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10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3105E34-7886-4367-92B3-74700C5240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30252" y="2793436"/>
            <a:ext cx="830190" cy="820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99FF7CA-B36F-4864-AB6E-BAA5B2B1EA3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9036" y="2796691"/>
            <a:ext cx="830190" cy="82064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2DAAC2-ACE2-4488-BF16-38A3DBB641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26046" y="3769313"/>
            <a:ext cx="871982" cy="823359"/>
          </a:xfrm>
          <a:prstGeom prst="rect">
            <a:avLst/>
          </a:prstGeom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5DDC96C-C180-4C5A-BE52-1A172CD4CE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6188" y="2774333"/>
            <a:ext cx="830190" cy="82064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744EE0-D5FB-42F7-93C6-B48998EDCB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27625" y="3713705"/>
            <a:ext cx="871982" cy="83932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488169F-28D4-4EDF-8149-DC9310FBBE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98509" y="2731197"/>
            <a:ext cx="885047" cy="8393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AA59035-0E18-4F3D-B607-9E0D10FEA3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616140" y="2774334"/>
            <a:ext cx="871937" cy="82064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CECC7915-29CA-4BC6-BCB9-14CE01F6EF7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83500" y="2731198"/>
            <a:ext cx="888312" cy="83932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903F328-FA6C-4ADC-AFB6-0844C99B896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98509" y="3790640"/>
            <a:ext cx="871982" cy="846241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D9EAB2C7-2069-4CF9-9EBE-F6B28A4F46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73736" y="3783140"/>
            <a:ext cx="871982" cy="8537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FBC5B25-B6BF-45A0-B9FD-CE6B7584D2D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653890" y="3771699"/>
            <a:ext cx="871982" cy="84624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C7965C0-8F4F-408D-8667-641F06C8A53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53890" y="2755657"/>
            <a:ext cx="878515" cy="83932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155F1008-4271-4A70-BC99-CE81221FE4D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03372" y="3754441"/>
            <a:ext cx="959579" cy="8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4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11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D53E062-3109-4B95-A38A-C7C36561C6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3022" y="1650837"/>
            <a:ext cx="1763800" cy="75280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8063" y="1663878"/>
            <a:ext cx="844811" cy="80032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4E5A830-02BC-46E1-918B-C7E83F781A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442" y="1663891"/>
            <a:ext cx="1108057" cy="79747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DB83381-F776-1EEC-1039-B733FC2E5DD6}"/>
              </a:ext>
            </a:extLst>
          </p:cNvPr>
          <p:cNvGrpSpPr/>
          <p:nvPr/>
        </p:nvGrpSpPr>
        <p:grpSpPr>
          <a:xfrm>
            <a:off x="648304" y="2371056"/>
            <a:ext cx="11427501" cy="2402058"/>
            <a:chOff x="648304" y="2729879"/>
            <a:chExt cx="11427501" cy="240205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B59F99F-800F-40F9-AD3C-80EC497485F4}"/>
                </a:ext>
              </a:extLst>
            </p:cNvPr>
            <p:cNvSpPr txBox="1"/>
            <p:nvPr/>
          </p:nvSpPr>
          <p:spPr>
            <a:xfrm>
              <a:off x="1422139" y="2887548"/>
              <a:ext cx="1836113" cy="397423"/>
            </a:xfrm>
            <a:prstGeom prst="rect">
              <a:avLst/>
            </a:prstGeom>
            <a:noFill/>
          </p:spPr>
          <p:txBody>
            <a:bodyPr wrap="square" lIns="48000" tIns="48000" rIns="48000" bIns="48000" rtlCol="0" anchor="ctr">
              <a:noAutofit/>
            </a:bodyPr>
            <a:lstStyle/>
            <a:p>
              <a:pPr algn="ctr" defTabSz="1038951"/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Pilonii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Principali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de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Actiune</a:t>
              </a:r>
              <a:endParaRPr lang="en-US" sz="1600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FCDA66C-DD34-465F-87D6-F8993CEA6491}"/>
                </a:ext>
              </a:extLst>
            </p:cNvPr>
            <p:cNvSpPr txBox="1"/>
            <p:nvPr/>
          </p:nvSpPr>
          <p:spPr>
            <a:xfrm>
              <a:off x="3435304" y="2827140"/>
              <a:ext cx="1684944" cy="565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 defTabSz="1038951"/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Finantarea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Durabila</a:t>
              </a:r>
              <a:endParaRPr lang="en-AT" sz="1600" b="1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6B5C1E6-5A65-4F77-B920-4192ADBC9E7F}"/>
                </a:ext>
              </a:extLst>
            </p:cNvPr>
            <p:cNvSpPr txBox="1"/>
            <p:nvPr/>
          </p:nvSpPr>
          <p:spPr>
            <a:xfrm>
              <a:off x="5456423" y="2870204"/>
              <a:ext cx="1638903" cy="5651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 defTabSz="1038951"/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Lucram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Impreuna</a:t>
              </a:r>
              <a:endParaRPr lang="en-AT" sz="1600" b="1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891491-7163-43F3-B7DE-0C2EC1A93292}"/>
                </a:ext>
              </a:extLst>
            </p:cNvPr>
            <p:cNvSpPr txBox="1"/>
            <p:nvPr/>
          </p:nvSpPr>
          <p:spPr>
            <a:xfrm>
              <a:off x="7403992" y="2807330"/>
              <a:ext cx="1626835" cy="811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 defTabSz="1038951"/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Cetățenie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corporativă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și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operațiuni</a:t>
              </a:r>
              <a:endParaRPr lang="en-AT" sz="1600" b="1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20319F-97B3-4912-A834-1EEDF4173AF3}"/>
                </a:ext>
              </a:extLst>
            </p:cNvPr>
            <p:cNvSpPr txBox="1"/>
            <p:nvPr/>
          </p:nvSpPr>
          <p:spPr>
            <a:xfrm>
              <a:off x="9648158" y="2729879"/>
              <a:ext cx="1984399" cy="81136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36000" tIns="36000" rIns="36000" bIns="36000" rtlCol="0">
              <a:spAutoFit/>
            </a:bodyPr>
            <a:lstStyle/>
            <a:p>
              <a:pPr algn="ctr" defTabSz="1038951"/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Implicarea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angajaților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și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contribuția</a:t>
              </a:r>
              <a:r>
                <a:rPr lang="en-US" sz="1600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600" b="1" dirty="0" err="1">
                  <a:solidFill>
                    <a:srgbClr val="002060"/>
                  </a:solidFill>
                  <a:latin typeface="Arial"/>
                </a:rPr>
                <a:t>socială</a:t>
              </a:r>
              <a:endParaRPr lang="en-AT" sz="1600" b="1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37" name="Pentagon 1">
              <a:extLst>
                <a:ext uri="{FF2B5EF4-FFF2-40B4-BE49-F238E27FC236}">
                  <a16:creationId xmlns:a16="http://schemas.microsoft.com/office/drawing/2014/main" id="{74A188E7-A42D-470A-B602-F6184AC49100}"/>
                </a:ext>
              </a:extLst>
            </p:cNvPr>
            <p:cNvSpPr/>
            <p:nvPr/>
          </p:nvSpPr>
          <p:spPr>
            <a:xfrm>
              <a:off x="1224037" y="3758062"/>
              <a:ext cx="10851768" cy="1373875"/>
            </a:xfrm>
            <a:prstGeom prst="homePlate">
              <a:avLst>
                <a:gd name="adj" fmla="val 29470"/>
              </a:avLst>
            </a:prstGeom>
            <a:solidFill>
              <a:srgbClr val="92D050">
                <a:alpha val="4708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38951"/>
              <a:endParaRPr lang="en-US" sz="2000">
                <a:solidFill>
                  <a:srgbClr val="002060"/>
                </a:solidFill>
                <a:latin typeface="Arial"/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7190A8C-5739-44D5-A32E-0363766010CB}"/>
                </a:ext>
              </a:extLst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304" y="4003681"/>
              <a:ext cx="575733" cy="548217"/>
            </a:xfrm>
            <a:prstGeom prst="rect">
              <a:avLst/>
            </a:prstGeom>
            <a:effectLst/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43F25D1-CF7A-4387-ABEB-F7DCD5CDCEBA}"/>
                </a:ext>
              </a:extLst>
            </p:cNvPr>
            <p:cNvSpPr txBox="1"/>
            <p:nvPr/>
          </p:nvSpPr>
          <p:spPr>
            <a:xfrm>
              <a:off x="1658327" y="3906402"/>
              <a:ext cx="1670229" cy="1121909"/>
            </a:xfrm>
            <a:prstGeom prst="rect">
              <a:avLst/>
            </a:prstGeom>
            <a:noFill/>
          </p:spPr>
          <p:txBody>
            <a:bodyPr wrap="square" lIns="48000" tIns="48000" rIns="48000" bIns="48000" rtlCol="0" anchor="ctr">
              <a:noAutofit/>
            </a:bodyPr>
            <a:lstStyle/>
            <a:p>
              <a:pPr defTabSz="1038951"/>
              <a:r>
                <a:rPr lang="en-US" sz="1467" b="1" dirty="0" err="1">
                  <a:solidFill>
                    <a:srgbClr val="002060"/>
                  </a:solidFill>
                  <a:latin typeface="Arial"/>
                </a:rPr>
                <a:t>Actiuni</a:t>
              </a:r>
              <a:r>
                <a:rPr lang="en-US" sz="1467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467" b="1" dirty="0" err="1">
                  <a:solidFill>
                    <a:srgbClr val="002060"/>
                  </a:solidFill>
                  <a:latin typeface="Arial"/>
                </a:rPr>
                <a:t>climatice</a:t>
              </a:r>
              <a:r>
                <a:rPr lang="en-US" sz="1467" b="1" dirty="0">
                  <a:solidFill>
                    <a:srgbClr val="002060"/>
                  </a:solidFill>
                  <a:latin typeface="Arial"/>
                </a:rPr>
                <a:t> care </a:t>
              </a:r>
              <a:r>
                <a:rPr lang="en-US" sz="1467" b="1" dirty="0" err="1">
                  <a:solidFill>
                    <a:srgbClr val="002060"/>
                  </a:solidFill>
                  <a:latin typeface="Arial"/>
                </a:rPr>
                <a:t>sustin</a:t>
              </a:r>
              <a:r>
                <a:rPr lang="en-US" sz="1467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467" b="1" dirty="0" err="1">
                  <a:solidFill>
                    <a:srgbClr val="002060"/>
                  </a:solidFill>
                  <a:latin typeface="Arial"/>
                </a:rPr>
                <a:t>tranzitia</a:t>
              </a:r>
              <a:r>
                <a:rPr lang="en-US" sz="1467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467" b="1" dirty="0" err="1">
                  <a:solidFill>
                    <a:srgbClr val="002060"/>
                  </a:solidFill>
                  <a:latin typeface="Arial"/>
                </a:rPr>
                <a:t>catre</a:t>
              </a:r>
              <a:r>
                <a:rPr lang="en-US" sz="1467" b="1" dirty="0">
                  <a:solidFill>
                    <a:srgbClr val="002060"/>
                  </a:solidFill>
                  <a:latin typeface="Arial"/>
                </a:rPr>
                <a:t> o </a:t>
              </a:r>
              <a:r>
                <a:rPr lang="en-US" sz="1467" b="1" dirty="0" err="1">
                  <a:solidFill>
                    <a:srgbClr val="002060"/>
                  </a:solidFill>
                  <a:latin typeface="Arial"/>
                </a:rPr>
                <a:t>Economie</a:t>
              </a:r>
              <a:r>
                <a:rPr lang="en-US" sz="1467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467" b="1" dirty="0" err="1">
                  <a:solidFill>
                    <a:srgbClr val="002060"/>
                  </a:solidFill>
                  <a:latin typeface="Arial"/>
                </a:rPr>
                <a:t>Durabila</a:t>
              </a:r>
              <a:endParaRPr lang="en-US" sz="1400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474BEF1-6857-4810-8A9D-07AB064244C4}"/>
                </a:ext>
              </a:extLst>
            </p:cNvPr>
            <p:cNvSpPr txBox="1"/>
            <p:nvPr/>
          </p:nvSpPr>
          <p:spPr>
            <a:xfrm>
              <a:off x="3337928" y="3813998"/>
              <a:ext cx="1811043" cy="1121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8000" tIns="48000" rIns="48000" bIns="48000" rtlCol="0" anchor="ctr">
              <a:noAutofit/>
            </a:bodyPr>
            <a:lstStyle/>
            <a:p>
              <a:pPr algn="ctr" defTabSz="1038951"/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Crestem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finantarile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durabile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si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sustinem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clientii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in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tranzitia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catre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Net Zero</a:t>
              </a:r>
              <a:endParaRPr lang="en-US" sz="1200" b="1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18EBFE3-0DDD-417F-8F47-7D33D2422B2B}"/>
                </a:ext>
              </a:extLst>
            </p:cNvPr>
            <p:cNvSpPr txBox="1"/>
            <p:nvPr/>
          </p:nvSpPr>
          <p:spPr>
            <a:xfrm>
              <a:off x="7448355" y="3821583"/>
              <a:ext cx="1538107" cy="1121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8000" tIns="48000" rIns="48000" bIns="48000" rtlCol="0" anchor="ctr">
              <a:noAutofit/>
            </a:bodyPr>
            <a:lstStyle/>
            <a:p>
              <a:pPr algn="ctr" defTabSz="1038951"/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Investim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in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Neutralitatea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Climatica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a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propriilor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Operatiuni</a:t>
              </a:r>
              <a:endParaRPr lang="en-US" sz="1200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ABDE95A-3F71-41D2-A933-2EBF3C1BE0EB}"/>
                </a:ext>
              </a:extLst>
            </p:cNvPr>
            <p:cNvSpPr txBox="1"/>
            <p:nvPr/>
          </p:nvSpPr>
          <p:spPr>
            <a:xfrm>
              <a:off x="9673499" y="3852627"/>
              <a:ext cx="1670229" cy="1121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8000" tIns="48000" rIns="48000" bIns="48000" rtlCol="0" anchor="ctr">
              <a:noAutofit/>
            </a:bodyPr>
            <a:lstStyle/>
            <a:p>
              <a:pPr algn="ctr" defTabSz="1038951"/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Asigurarea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Educarii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Climatice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pentru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toti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angajatii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si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pentru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comunitate</a:t>
              </a:r>
              <a:endParaRPr lang="en-US" sz="1200" dirty="0">
                <a:solidFill>
                  <a:srgbClr val="002060"/>
                </a:solidFill>
                <a:latin typeface="Arial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55E5A00-64E9-40D6-B4F0-58149325D162}"/>
                </a:ext>
              </a:extLst>
            </p:cNvPr>
            <p:cNvSpPr txBox="1"/>
            <p:nvPr/>
          </p:nvSpPr>
          <p:spPr>
            <a:xfrm>
              <a:off x="5483820" y="3821583"/>
              <a:ext cx="1538107" cy="11219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48000" tIns="48000" rIns="48000" bIns="48000" rtlCol="0" anchor="ctr">
              <a:noAutofit/>
            </a:bodyPr>
            <a:lstStyle/>
            <a:p>
              <a:pPr algn="ctr" defTabSz="1038951"/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Portofoliu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Net Zero nu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mai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</a:t>
              </a:r>
              <a:r>
                <a:rPr lang="en-US" sz="1333" b="1" dirty="0" err="1">
                  <a:solidFill>
                    <a:srgbClr val="002060"/>
                  </a:solidFill>
                  <a:latin typeface="Arial"/>
                </a:rPr>
                <a:t>tarziu</a:t>
              </a:r>
              <a:r>
                <a:rPr lang="en-US" sz="1333" b="1" dirty="0">
                  <a:solidFill>
                    <a:srgbClr val="002060"/>
                  </a:solidFill>
                  <a:latin typeface="Arial"/>
                </a:rPr>
                <a:t> de 2050</a:t>
              </a:r>
              <a:endParaRPr lang="en-US" sz="1200" dirty="0">
                <a:solidFill>
                  <a:srgbClr val="002060"/>
                </a:solidFill>
                <a:latin typeface="Arial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AD02E7AC-A39F-A302-110F-3EF6C489BCC7}"/>
              </a:ext>
            </a:extLst>
          </p:cNvPr>
          <p:cNvSpPr/>
          <p:nvPr/>
        </p:nvSpPr>
        <p:spPr>
          <a:xfrm>
            <a:off x="7598990" y="4807058"/>
            <a:ext cx="1649181" cy="9010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3661" indent="-93661" defTabSz="779233">
              <a:buFont typeface="Arial" panose="020B0604020202020204" pitchFamily="34" charset="0"/>
              <a:buChar char="•"/>
            </a:pPr>
            <a:r>
              <a:rPr lang="en-GB" sz="1050" dirty="0" err="1">
                <a:solidFill>
                  <a:srgbClr val="002060"/>
                </a:solidFill>
                <a:latin typeface="Arial"/>
              </a:rPr>
              <a:t>Neutralitate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climatica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pentru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propriile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operatii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pana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in 2030 (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consum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de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energie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,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alte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resurse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).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361CFD-D5EA-F924-6473-55118BC4D756}"/>
              </a:ext>
            </a:extLst>
          </p:cNvPr>
          <p:cNvSpPr/>
          <p:nvPr/>
        </p:nvSpPr>
        <p:spPr>
          <a:xfrm>
            <a:off x="5572535" y="4807057"/>
            <a:ext cx="1434747" cy="839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defTabSz="779233"/>
            <a:r>
              <a:rPr lang="en-GB" sz="1050" dirty="0" err="1">
                <a:solidFill>
                  <a:srgbClr val="002060"/>
                </a:solidFill>
                <a:latin typeface="Arial"/>
              </a:rPr>
              <a:t>Setarea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obiectivelor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intermediare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de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decarbonare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pentru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portofoliul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de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credite</a:t>
            </a:r>
            <a:endParaRPr lang="en-GB" sz="105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50BF87C-EFDE-57D7-3186-E2FD1B13A71A}"/>
              </a:ext>
            </a:extLst>
          </p:cNvPr>
          <p:cNvSpPr/>
          <p:nvPr/>
        </p:nvSpPr>
        <p:spPr>
          <a:xfrm>
            <a:off x="9891613" y="4773114"/>
            <a:ext cx="1433994" cy="833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3661" indent="-93661" defTabSz="779233">
              <a:buFont typeface="Arial" panose="020B0604020202020204" pitchFamily="34" charset="0"/>
              <a:buChar char="•"/>
            </a:pPr>
            <a:r>
              <a:rPr lang="en-GB" sz="1050" dirty="0" err="1">
                <a:solidFill>
                  <a:srgbClr val="002060"/>
                </a:solidFill>
                <a:latin typeface="Arial"/>
              </a:rPr>
              <a:t>Aport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in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educarea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comunitatilor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: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salariati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,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clienti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,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alte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parti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interesate</a:t>
            </a:r>
            <a:endParaRPr lang="en-GB" sz="105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A72F4E5-AC1C-0357-CCE4-FAD01F6AB8A4}"/>
              </a:ext>
            </a:extLst>
          </p:cNvPr>
          <p:cNvSpPr txBox="1"/>
          <p:nvPr/>
        </p:nvSpPr>
        <p:spPr>
          <a:xfrm>
            <a:off x="1560481" y="5133371"/>
            <a:ext cx="1239471" cy="298067"/>
          </a:xfrm>
          <a:prstGeom prst="rect">
            <a:avLst/>
          </a:prstGeom>
          <a:noFill/>
        </p:spPr>
        <p:txBody>
          <a:bodyPr wrap="square" lIns="36000" tIns="36000" rIns="36000" bIns="36000" rtlCol="0" anchor="ctr">
            <a:noAutofit/>
          </a:bodyPr>
          <a:lstStyle/>
          <a:p>
            <a:pPr algn="r" defTabSz="779233"/>
            <a:r>
              <a:rPr lang="en-US" sz="1100" b="1" dirty="0" err="1">
                <a:solidFill>
                  <a:srgbClr val="002060"/>
                </a:solidFill>
                <a:latin typeface="Arial"/>
              </a:rPr>
              <a:t>Obiective</a:t>
            </a:r>
            <a:r>
              <a:rPr lang="en-US" sz="1100" b="1" dirty="0">
                <a:solidFill>
                  <a:srgbClr val="002060"/>
                </a:solidFill>
                <a:latin typeface="Arial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Arial"/>
              </a:rPr>
              <a:t>climatice</a:t>
            </a:r>
            <a:endParaRPr lang="en-US" sz="105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1851C50-5ADA-8C31-703C-C255B8B2838B}"/>
              </a:ext>
            </a:extLst>
          </p:cNvPr>
          <p:cNvSpPr/>
          <p:nvPr/>
        </p:nvSpPr>
        <p:spPr>
          <a:xfrm>
            <a:off x="2943830" y="4832132"/>
            <a:ext cx="2205142" cy="11484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 defTabSz="779233"/>
            <a:r>
              <a:rPr lang="en-GB" sz="1050" dirty="0" err="1">
                <a:solidFill>
                  <a:srgbClr val="002060"/>
                </a:solidFill>
                <a:latin typeface="Arial"/>
              </a:rPr>
              <a:t>Ponderea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investitiilor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verzi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de min 25%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pana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in 2026:</a:t>
            </a:r>
          </a:p>
          <a:p>
            <a:pPr algn="just" defTabSz="779233"/>
            <a:r>
              <a:rPr lang="en-GB" sz="1050" dirty="0">
                <a:solidFill>
                  <a:srgbClr val="002060"/>
                </a:solidFill>
                <a:latin typeface="Arial"/>
              </a:rPr>
              <a:t>-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Credite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verzi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de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eficienta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energetica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,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cladiri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verzi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,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energie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si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proiecte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aliniate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cu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taxonomia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europeana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.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Credite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ipotecare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(&gt;30% din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creditele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</a:t>
            </a:r>
            <a:r>
              <a:rPr lang="en-GB" sz="1050" dirty="0" err="1">
                <a:solidFill>
                  <a:srgbClr val="002060"/>
                </a:solidFill>
                <a:latin typeface="Arial"/>
              </a:rPr>
              <a:t>noi</a:t>
            </a:r>
            <a:r>
              <a:rPr lang="en-GB" sz="1050" dirty="0">
                <a:solidFill>
                  <a:srgbClr val="002060"/>
                </a:solidFill>
                <a:latin typeface="Arial"/>
              </a:rPr>
              <a:t> 2022)</a:t>
            </a:r>
          </a:p>
        </p:txBody>
      </p:sp>
    </p:spTree>
    <p:extLst>
      <p:ext uri="{BB962C8B-B14F-4D97-AF65-F5344CB8AC3E}">
        <p14:creationId xmlns:p14="http://schemas.microsoft.com/office/powerpoint/2010/main" val="354646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12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3714" y="480690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1401E30-8B06-FB37-C5FC-C7A67082ACFE}"/>
              </a:ext>
            </a:extLst>
          </p:cNvPr>
          <p:cNvGrpSpPr/>
          <p:nvPr/>
        </p:nvGrpSpPr>
        <p:grpSpPr>
          <a:xfrm>
            <a:off x="1096370" y="1619250"/>
            <a:ext cx="10938588" cy="4477327"/>
            <a:chOff x="502010" y="1040546"/>
            <a:chExt cx="10938588" cy="5056031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0CC1C799-5C5B-3E91-3099-F8FF92803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183" y="2200465"/>
              <a:ext cx="277351" cy="225767"/>
            </a:xfrm>
            <a:custGeom>
              <a:avLst/>
              <a:gdLst>
                <a:gd name="connsiteX0" fmla="*/ 643095 w 643095"/>
                <a:gd name="connsiteY0" fmla="*/ 0 h 813916"/>
                <a:gd name="connsiteX1" fmla="*/ 331596 w 643095"/>
                <a:gd name="connsiteY1" fmla="*/ 211015 h 813916"/>
                <a:gd name="connsiteX2" fmla="*/ 0 w 643095"/>
                <a:gd name="connsiteY2" fmla="*/ 813916 h 813916"/>
                <a:gd name="connsiteX0" fmla="*/ 649445 w 649445"/>
                <a:gd name="connsiteY0" fmla="*/ 0 h 826616"/>
                <a:gd name="connsiteX1" fmla="*/ 337946 w 649445"/>
                <a:gd name="connsiteY1" fmla="*/ 211015 h 826616"/>
                <a:gd name="connsiteX2" fmla="*/ 0 w 649445"/>
                <a:gd name="connsiteY2" fmla="*/ 826616 h 826616"/>
                <a:gd name="connsiteX0" fmla="*/ 649445 w 670927"/>
                <a:gd name="connsiteY0" fmla="*/ 12278 h 838894"/>
                <a:gd name="connsiteX1" fmla="*/ 647386 w 670927"/>
                <a:gd name="connsiteY1" fmla="*/ 16674 h 838894"/>
                <a:gd name="connsiteX2" fmla="*/ 337946 w 670927"/>
                <a:gd name="connsiteY2" fmla="*/ 223293 h 838894"/>
                <a:gd name="connsiteX3" fmla="*/ 0 w 670927"/>
                <a:gd name="connsiteY3" fmla="*/ 838894 h 838894"/>
                <a:gd name="connsiteX0" fmla="*/ 649445 w 649830"/>
                <a:gd name="connsiteY0" fmla="*/ 0 h 826616"/>
                <a:gd name="connsiteX1" fmla="*/ 606111 w 649830"/>
                <a:gd name="connsiteY1" fmla="*/ 99646 h 826616"/>
                <a:gd name="connsiteX2" fmla="*/ 337946 w 649830"/>
                <a:gd name="connsiteY2" fmla="*/ 211015 h 826616"/>
                <a:gd name="connsiteX3" fmla="*/ 0 w 649830"/>
                <a:gd name="connsiteY3" fmla="*/ 826616 h 826616"/>
                <a:gd name="connsiteX0" fmla="*/ 8095 w 609062"/>
                <a:gd name="connsiteY0" fmla="*/ 964886 h 964886"/>
                <a:gd name="connsiteX1" fmla="*/ 606111 w 609062"/>
                <a:gd name="connsiteY1" fmla="*/ 907 h 964886"/>
                <a:gd name="connsiteX2" fmla="*/ 337946 w 609062"/>
                <a:gd name="connsiteY2" fmla="*/ 112276 h 964886"/>
                <a:gd name="connsiteX3" fmla="*/ 0 w 609062"/>
                <a:gd name="connsiteY3" fmla="*/ 727877 h 964886"/>
                <a:gd name="connsiteX0" fmla="*/ 8095 w 647006"/>
                <a:gd name="connsiteY0" fmla="*/ 1066403 h 1066403"/>
                <a:gd name="connsiteX1" fmla="*/ 644211 w 647006"/>
                <a:gd name="connsiteY1" fmla="*/ 824 h 1066403"/>
                <a:gd name="connsiteX2" fmla="*/ 337946 w 647006"/>
                <a:gd name="connsiteY2" fmla="*/ 213793 h 1066403"/>
                <a:gd name="connsiteX3" fmla="*/ 0 w 647006"/>
                <a:gd name="connsiteY3" fmla="*/ 829394 h 1066403"/>
                <a:gd name="connsiteX0" fmla="*/ 8095 w 656211"/>
                <a:gd name="connsiteY0" fmla="*/ 1065608 h 1065608"/>
                <a:gd name="connsiteX1" fmla="*/ 536261 w 656211"/>
                <a:gd name="connsiteY1" fmla="*/ 206404 h 1065608"/>
                <a:gd name="connsiteX2" fmla="*/ 644211 w 656211"/>
                <a:gd name="connsiteY2" fmla="*/ 29 h 1065608"/>
                <a:gd name="connsiteX3" fmla="*/ 337946 w 656211"/>
                <a:gd name="connsiteY3" fmla="*/ 212998 h 1065608"/>
                <a:gd name="connsiteX4" fmla="*/ 0 w 656211"/>
                <a:gd name="connsiteY4" fmla="*/ 828599 h 1065608"/>
                <a:gd name="connsiteX0" fmla="*/ 8095 w 649769"/>
                <a:gd name="connsiteY0" fmla="*/ 1066556 h 1066556"/>
                <a:gd name="connsiteX1" fmla="*/ 450536 w 649769"/>
                <a:gd name="connsiteY1" fmla="*/ 159727 h 1066556"/>
                <a:gd name="connsiteX2" fmla="*/ 644211 w 649769"/>
                <a:gd name="connsiteY2" fmla="*/ 977 h 1066556"/>
                <a:gd name="connsiteX3" fmla="*/ 337946 w 649769"/>
                <a:gd name="connsiteY3" fmla="*/ 213946 h 1066556"/>
                <a:gd name="connsiteX4" fmla="*/ 0 w 649769"/>
                <a:gd name="connsiteY4" fmla="*/ 829547 h 1066556"/>
                <a:gd name="connsiteX0" fmla="*/ 8095 w 648534"/>
                <a:gd name="connsiteY0" fmla="*/ 1065592 h 1065592"/>
                <a:gd name="connsiteX1" fmla="*/ 275911 w 648534"/>
                <a:gd name="connsiteY1" fmla="*/ 514362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247336 w 648534"/>
                <a:gd name="connsiteY1" fmla="*/ 492137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18736 w 648534"/>
                <a:gd name="connsiteY1" fmla="*/ 1038237 h 1065592"/>
                <a:gd name="connsiteX2" fmla="*/ 247336 w 648534"/>
                <a:gd name="connsiteY2" fmla="*/ 492137 h 1065592"/>
                <a:gd name="connsiteX3" fmla="*/ 450536 w 648534"/>
                <a:gd name="connsiteY3" fmla="*/ 158763 h 1065592"/>
                <a:gd name="connsiteX4" fmla="*/ 644211 w 648534"/>
                <a:gd name="connsiteY4" fmla="*/ 13 h 1065592"/>
                <a:gd name="connsiteX5" fmla="*/ 337946 w 648534"/>
                <a:gd name="connsiteY5" fmla="*/ 212982 h 1065592"/>
                <a:gd name="connsiteX6" fmla="*/ 0 w 648534"/>
                <a:gd name="connsiteY6" fmla="*/ 828583 h 1065592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28583 h 1038237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15883 h 1038237"/>
                <a:gd name="connsiteX0" fmla="*/ 0 w 646789"/>
                <a:gd name="connsiteY0" fmla="*/ 817942 h 1038237"/>
                <a:gd name="connsiteX1" fmla="*/ 16991 w 646789"/>
                <a:gd name="connsiteY1" fmla="*/ 1038237 h 1038237"/>
                <a:gd name="connsiteX2" fmla="*/ 245591 w 646789"/>
                <a:gd name="connsiteY2" fmla="*/ 492137 h 1038237"/>
                <a:gd name="connsiteX3" fmla="*/ 448791 w 646789"/>
                <a:gd name="connsiteY3" fmla="*/ 158763 h 1038237"/>
                <a:gd name="connsiteX4" fmla="*/ 642466 w 646789"/>
                <a:gd name="connsiteY4" fmla="*/ 13 h 1038237"/>
                <a:gd name="connsiteX5" fmla="*/ 336201 w 646789"/>
                <a:gd name="connsiteY5" fmla="*/ 212982 h 1038237"/>
                <a:gd name="connsiteX6" fmla="*/ 43170 w 646789"/>
                <a:gd name="connsiteY6" fmla="*/ 725789 h 1038237"/>
                <a:gd name="connsiteX0" fmla="*/ 2537 w 629798"/>
                <a:gd name="connsiteY0" fmla="*/ 787911 h 1038237"/>
                <a:gd name="connsiteX1" fmla="*/ 0 w 629798"/>
                <a:gd name="connsiteY1" fmla="*/ 1038237 h 1038237"/>
                <a:gd name="connsiteX2" fmla="*/ 228600 w 629798"/>
                <a:gd name="connsiteY2" fmla="*/ 492137 h 1038237"/>
                <a:gd name="connsiteX3" fmla="*/ 431800 w 629798"/>
                <a:gd name="connsiteY3" fmla="*/ 158763 h 1038237"/>
                <a:gd name="connsiteX4" fmla="*/ 625475 w 629798"/>
                <a:gd name="connsiteY4" fmla="*/ 13 h 1038237"/>
                <a:gd name="connsiteX5" fmla="*/ 319210 w 629798"/>
                <a:gd name="connsiteY5" fmla="*/ 212982 h 1038237"/>
                <a:gd name="connsiteX6" fmla="*/ 26179 w 629798"/>
                <a:gd name="connsiteY6" fmla="*/ 725789 h 1038237"/>
                <a:gd name="connsiteX0" fmla="*/ 2537 w 629798"/>
                <a:gd name="connsiteY0" fmla="*/ 787911 h 1038237"/>
                <a:gd name="connsiteX1" fmla="*/ 0 w 629798"/>
                <a:gd name="connsiteY1" fmla="*/ 1038237 h 1038237"/>
                <a:gd name="connsiteX2" fmla="*/ 228600 w 629798"/>
                <a:gd name="connsiteY2" fmla="*/ 492137 h 1038237"/>
                <a:gd name="connsiteX3" fmla="*/ 431800 w 629798"/>
                <a:gd name="connsiteY3" fmla="*/ 158763 h 1038237"/>
                <a:gd name="connsiteX4" fmla="*/ 625475 w 629798"/>
                <a:gd name="connsiteY4" fmla="*/ 13 h 1038237"/>
                <a:gd name="connsiteX5" fmla="*/ 319210 w 629798"/>
                <a:gd name="connsiteY5" fmla="*/ 212982 h 1038237"/>
                <a:gd name="connsiteX6" fmla="*/ 2745 w 629798"/>
                <a:gd name="connsiteY6" fmla="*/ 785851 h 1038237"/>
                <a:gd name="connsiteX0" fmla="*/ 2537 w 478919"/>
                <a:gd name="connsiteY0" fmla="*/ 815879 h 1066205"/>
                <a:gd name="connsiteX1" fmla="*/ 0 w 478919"/>
                <a:gd name="connsiteY1" fmla="*/ 1066205 h 1066205"/>
                <a:gd name="connsiteX2" fmla="*/ 228600 w 478919"/>
                <a:gd name="connsiteY2" fmla="*/ 520105 h 1066205"/>
                <a:gd name="connsiteX3" fmla="*/ 431800 w 478919"/>
                <a:gd name="connsiteY3" fmla="*/ 186731 h 1066205"/>
                <a:gd name="connsiteX4" fmla="*/ 463790 w 478919"/>
                <a:gd name="connsiteY4" fmla="*/ 8 h 1066205"/>
                <a:gd name="connsiteX5" fmla="*/ 319210 w 478919"/>
                <a:gd name="connsiteY5" fmla="*/ 240950 h 1066205"/>
                <a:gd name="connsiteX6" fmla="*/ 2745 w 478919"/>
                <a:gd name="connsiteY6" fmla="*/ 813819 h 1066205"/>
                <a:gd name="connsiteX0" fmla="*/ 2537 w 479306"/>
                <a:gd name="connsiteY0" fmla="*/ 816212 h 1066538"/>
                <a:gd name="connsiteX1" fmla="*/ 0 w 479306"/>
                <a:gd name="connsiteY1" fmla="*/ 1066538 h 1066538"/>
                <a:gd name="connsiteX2" fmla="*/ 228600 w 479306"/>
                <a:gd name="connsiteY2" fmla="*/ 520438 h 1066538"/>
                <a:gd name="connsiteX3" fmla="*/ 431800 w 479306"/>
                <a:gd name="connsiteY3" fmla="*/ 187064 h 1066538"/>
                <a:gd name="connsiteX4" fmla="*/ 463790 w 479306"/>
                <a:gd name="connsiteY4" fmla="*/ 341 h 1066538"/>
                <a:gd name="connsiteX5" fmla="*/ 228262 w 479306"/>
                <a:gd name="connsiteY5" fmla="*/ 230095 h 1066538"/>
                <a:gd name="connsiteX6" fmla="*/ 2745 w 479306"/>
                <a:gd name="connsiteY6" fmla="*/ 814152 h 1066538"/>
                <a:gd name="connsiteX0" fmla="*/ 2537 w 433342"/>
                <a:gd name="connsiteY0" fmla="*/ 849714 h 1100040"/>
                <a:gd name="connsiteX1" fmla="*/ 0 w 433342"/>
                <a:gd name="connsiteY1" fmla="*/ 1100040 h 1100040"/>
                <a:gd name="connsiteX2" fmla="*/ 228600 w 433342"/>
                <a:gd name="connsiteY2" fmla="*/ 553940 h 1100040"/>
                <a:gd name="connsiteX3" fmla="*/ 431800 w 433342"/>
                <a:gd name="connsiteY3" fmla="*/ 220566 h 1100040"/>
                <a:gd name="connsiteX4" fmla="*/ 317263 w 433342"/>
                <a:gd name="connsiteY4" fmla="*/ 274 h 1100040"/>
                <a:gd name="connsiteX5" fmla="*/ 228262 w 433342"/>
                <a:gd name="connsiteY5" fmla="*/ 263597 h 1100040"/>
                <a:gd name="connsiteX6" fmla="*/ 2745 w 433342"/>
                <a:gd name="connsiteY6" fmla="*/ 847654 h 1100040"/>
                <a:gd name="connsiteX0" fmla="*/ 2537 w 333804"/>
                <a:gd name="connsiteY0" fmla="*/ 849900 h 1100226"/>
                <a:gd name="connsiteX1" fmla="*/ 0 w 333804"/>
                <a:gd name="connsiteY1" fmla="*/ 1100226 h 1100226"/>
                <a:gd name="connsiteX2" fmla="*/ 228600 w 333804"/>
                <a:gd name="connsiteY2" fmla="*/ 554126 h 1100226"/>
                <a:gd name="connsiteX3" fmla="*/ 325694 w 333804"/>
                <a:gd name="connsiteY3" fmla="*/ 209563 h 1100226"/>
                <a:gd name="connsiteX4" fmla="*/ 317263 w 333804"/>
                <a:gd name="connsiteY4" fmla="*/ 460 h 1100226"/>
                <a:gd name="connsiteX5" fmla="*/ 228262 w 333804"/>
                <a:gd name="connsiteY5" fmla="*/ 263783 h 1100226"/>
                <a:gd name="connsiteX6" fmla="*/ 2745 w 333804"/>
                <a:gd name="connsiteY6" fmla="*/ 847840 h 1100226"/>
                <a:gd name="connsiteX0" fmla="*/ 2537 w 334172"/>
                <a:gd name="connsiteY0" fmla="*/ 849880 h 1100206"/>
                <a:gd name="connsiteX1" fmla="*/ 0 w 334172"/>
                <a:gd name="connsiteY1" fmla="*/ 1100206 h 1100206"/>
                <a:gd name="connsiteX2" fmla="*/ 223548 w 334172"/>
                <a:gd name="connsiteY2" fmla="*/ 514943 h 1100206"/>
                <a:gd name="connsiteX3" fmla="*/ 325694 w 334172"/>
                <a:gd name="connsiteY3" fmla="*/ 209543 h 1100206"/>
                <a:gd name="connsiteX4" fmla="*/ 317263 w 334172"/>
                <a:gd name="connsiteY4" fmla="*/ 440 h 1100206"/>
                <a:gd name="connsiteX5" fmla="*/ 228262 w 334172"/>
                <a:gd name="connsiteY5" fmla="*/ 263763 h 1100206"/>
                <a:gd name="connsiteX6" fmla="*/ 2745 w 334172"/>
                <a:gd name="connsiteY6" fmla="*/ 847820 h 1100206"/>
                <a:gd name="connsiteX0" fmla="*/ 2537 w 334172"/>
                <a:gd name="connsiteY0" fmla="*/ 849880 h 1100206"/>
                <a:gd name="connsiteX1" fmla="*/ 0 w 334172"/>
                <a:gd name="connsiteY1" fmla="*/ 1100206 h 1100206"/>
                <a:gd name="connsiteX2" fmla="*/ 223548 w 334172"/>
                <a:gd name="connsiteY2" fmla="*/ 514943 h 1100206"/>
                <a:gd name="connsiteX3" fmla="*/ 325694 w 334172"/>
                <a:gd name="connsiteY3" fmla="*/ 209543 h 1100206"/>
                <a:gd name="connsiteX4" fmla="*/ 317263 w 334172"/>
                <a:gd name="connsiteY4" fmla="*/ 440 h 1100206"/>
                <a:gd name="connsiteX5" fmla="*/ 228262 w 334172"/>
                <a:gd name="connsiteY5" fmla="*/ 263763 h 1100206"/>
                <a:gd name="connsiteX6" fmla="*/ 2745 w 334172"/>
                <a:gd name="connsiteY6" fmla="*/ 847820 h 1100206"/>
                <a:gd name="connsiteX0" fmla="*/ 2537 w 334172"/>
                <a:gd name="connsiteY0" fmla="*/ 849880 h 1100206"/>
                <a:gd name="connsiteX1" fmla="*/ 0 w 334172"/>
                <a:gd name="connsiteY1" fmla="*/ 1100206 h 1100206"/>
                <a:gd name="connsiteX2" fmla="*/ 223548 w 334172"/>
                <a:gd name="connsiteY2" fmla="*/ 514943 h 1100206"/>
                <a:gd name="connsiteX3" fmla="*/ 325694 w 334172"/>
                <a:gd name="connsiteY3" fmla="*/ 209543 h 1100206"/>
                <a:gd name="connsiteX4" fmla="*/ 317263 w 334172"/>
                <a:gd name="connsiteY4" fmla="*/ 440 h 1100206"/>
                <a:gd name="connsiteX5" fmla="*/ 228262 w 334172"/>
                <a:gd name="connsiteY5" fmla="*/ 263763 h 1100206"/>
                <a:gd name="connsiteX6" fmla="*/ 2745 w 334172"/>
                <a:gd name="connsiteY6" fmla="*/ 847820 h 1100206"/>
                <a:gd name="connsiteX0" fmla="*/ 2537 w 336172"/>
                <a:gd name="connsiteY0" fmla="*/ 854894 h 1105220"/>
                <a:gd name="connsiteX1" fmla="*/ 0 w 336172"/>
                <a:gd name="connsiteY1" fmla="*/ 1105220 h 1105220"/>
                <a:gd name="connsiteX2" fmla="*/ 223548 w 336172"/>
                <a:gd name="connsiteY2" fmla="*/ 519957 h 1105220"/>
                <a:gd name="connsiteX3" fmla="*/ 325694 w 336172"/>
                <a:gd name="connsiteY3" fmla="*/ 214557 h 1105220"/>
                <a:gd name="connsiteX4" fmla="*/ 317263 w 336172"/>
                <a:gd name="connsiteY4" fmla="*/ 5454 h 1105220"/>
                <a:gd name="connsiteX5" fmla="*/ 187840 w 336172"/>
                <a:gd name="connsiteY5" fmla="*/ 436620 h 1105220"/>
                <a:gd name="connsiteX6" fmla="*/ 2745 w 336172"/>
                <a:gd name="connsiteY6" fmla="*/ 852834 h 1105220"/>
                <a:gd name="connsiteX0" fmla="*/ 2537 w 337850"/>
                <a:gd name="connsiteY0" fmla="*/ 860111 h 1110437"/>
                <a:gd name="connsiteX1" fmla="*/ 0 w 337850"/>
                <a:gd name="connsiteY1" fmla="*/ 1110437 h 1110437"/>
                <a:gd name="connsiteX2" fmla="*/ 223548 w 337850"/>
                <a:gd name="connsiteY2" fmla="*/ 525174 h 1110437"/>
                <a:gd name="connsiteX3" fmla="*/ 325694 w 337850"/>
                <a:gd name="connsiteY3" fmla="*/ 219774 h 1110437"/>
                <a:gd name="connsiteX4" fmla="*/ 317263 w 337850"/>
                <a:gd name="connsiteY4" fmla="*/ 10671 h 1110437"/>
                <a:gd name="connsiteX5" fmla="*/ 158182 w 337850"/>
                <a:gd name="connsiteY5" fmla="*/ 556570 h 1110437"/>
                <a:gd name="connsiteX6" fmla="*/ 2745 w 337850"/>
                <a:gd name="connsiteY6" fmla="*/ 858051 h 1110437"/>
                <a:gd name="connsiteX0" fmla="*/ 2537 w 337850"/>
                <a:gd name="connsiteY0" fmla="*/ 860111 h 1110437"/>
                <a:gd name="connsiteX1" fmla="*/ 0 w 337850"/>
                <a:gd name="connsiteY1" fmla="*/ 1110437 h 1110437"/>
                <a:gd name="connsiteX2" fmla="*/ 223548 w 337850"/>
                <a:gd name="connsiteY2" fmla="*/ 525174 h 1110437"/>
                <a:gd name="connsiteX3" fmla="*/ 325694 w 337850"/>
                <a:gd name="connsiteY3" fmla="*/ 219774 h 1110437"/>
                <a:gd name="connsiteX4" fmla="*/ 317263 w 337850"/>
                <a:gd name="connsiteY4" fmla="*/ 10671 h 1110437"/>
                <a:gd name="connsiteX5" fmla="*/ 158182 w 337850"/>
                <a:gd name="connsiteY5" fmla="*/ 556570 h 1110437"/>
                <a:gd name="connsiteX6" fmla="*/ 2745 w 337850"/>
                <a:gd name="connsiteY6" fmla="*/ 858051 h 1110437"/>
                <a:gd name="connsiteX0" fmla="*/ 2537 w 337850"/>
                <a:gd name="connsiteY0" fmla="*/ 860111 h 1110437"/>
                <a:gd name="connsiteX1" fmla="*/ 0 w 337850"/>
                <a:gd name="connsiteY1" fmla="*/ 1110437 h 1110437"/>
                <a:gd name="connsiteX2" fmla="*/ 223548 w 337850"/>
                <a:gd name="connsiteY2" fmla="*/ 525174 h 1110437"/>
                <a:gd name="connsiteX3" fmla="*/ 325694 w 337850"/>
                <a:gd name="connsiteY3" fmla="*/ 219774 h 1110437"/>
                <a:gd name="connsiteX4" fmla="*/ 317263 w 337850"/>
                <a:gd name="connsiteY4" fmla="*/ 10671 h 1110437"/>
                <a:gd name="connsiteX5" fmla="*/ 158182 w 337850"/>
                <a:gd name="connsiteY5" fmla="*/ 556570 h 1110437"/>
                <a:gd name="connsiteX6" fmla="*/ 2745 w 337850"/>
                <a:gd name="connsiteY6" fmla="*/ 858051 h 1110437"/>
                <a:gd name="connsiteX0" fmla="*/ 2537 w 337850"/>
                <a:gd name="connsiteY0" fmla="*/ 860111 h 1110437"/>
                <a:gd name="connsiteX1" fmla="*/ 0 w 337850"/>
                <a:gd name="connsiteY1" fmla="*/ 1110437 h 1110437"/>
                <a:gd name="connsiteX2" fmla="*/ 223548 w 337850"/>
                <a:gd name="connsiteY2" fmla="*/ 525174 h 1110437"/>
                <a:gd name="connsiteX3" fmla="*/ 325694 w 337850"/>
                <a:gd name="connsiteY3" fmla="*/ 219774 h 1110437"/>
                <a:gd name="connsiteX4" fmla="*/ 317263 w 337850"/>
                <a:gd name="connsiteY4" fmla="*/ 10671 h 1110437"/>
                <a:gd name="connsiteX5" fmla="*/ 158182 w 337850"/>
                <a:gd name="connsiteY5" fmla="*/ 556570 h 1110437"/>
                <a:gd name="connsiteX6" fmla="*/ 2745 w 337850"/>
                <a:gd name="connsiteY6" fmla="*/ 858051 h 1110437"/>
                <a:gd name="connsiteX0" fmla="*/ 2537 w 337850"/>
                <a:gd name="connsiteY0" fmla="*/ 860111 h 1110437"/>
                <a:gd name="connsiteX1" fmla="*/ 0 w 337850"/>
                <a:gd name="connsiteY1" fmla="*/ 1110437 h 1110437"/>
                <a:gd name="connsiteX2" fmla="*/ 223548 w 337850"/>
                <a:gd name="connsiteY2" fmla="*/ 525174 h 1110437"/>
                <a:gd name="connsiteX3" fmla="*/ 325694 w 337850"/>
                <a:gd name="connsiteY3" fmla="*/ 219774 h 1110437"/>
                <a:gd name="connsiteX4" fmla="*/ 317263 w 337850"/>
                <a:gd name="connsiteY4" fmla="*/ 10671 h 1110437"/>
                <a:gd name="connsiteX5" fmla="*/ 158182 w 337850"/>
                <a:gd name="connsiteY5" fmla="*/ 556570 h 1110437"/>
                <a:gd name="connsiteX6" fmla="*/ 2745 w 337850"/>
                <a:gd name="connsiteY6" fmla="*/ 858051 h 1110437"/>
                <a:gd name="connsiteX0" fmla="*/ 2537 w 337850"/>
                <a:gd name="connsiteY0" fmla="*/ 860111 h 1110437"/>
                <a:gd name="connsiteX1" fmla="*/ 0 w 337850"/>
                <a:gd name="connsiteY1" fmla="*/ 1110437 h 1110437"/>
                <a:gd name="connsiteX2" fmla="*/ 223548 w 337850"/>
                <a:gd name="connsiteY2" fmla="*/ 525174 h 1110437"/>
                <a:gd name="connsiteX3" fmla="*/ 325694 w 337850"/>
                <a:gd name="connsiteY3" fmla="*/ 219774 h 1110437"/>
                <a:gd name="connsiteX4" fmla="*/ 317263 w 337850"/>
                <a:gd name="connsiteY4" fmla="*/ 10671 h 1110437"/>
                <a:gd name="connsiteX5" fmla="*/ 158182 w 337850"/>
                <a:gd name="connsiteY5" fmla="*/ 556570 h 1110437"/>
                <a:gd name="connsiteX6" fmla="*/ 2745 w 337850"/>
                <a:gd name="connsiteY6" fmla="*/ 858051 h 1110437"/>
                <a:gd name="connsiteX0" fmla="*/ 2537 w 338611"/>
                <a:gd name="connsiteY0" fmla="*/ 859308 h 1109634"/>
                <a:gd name="connsiteX1" fmla="*/ 0 w 338611"/>
                <a:gd name="connsiteY1" fmla="*/ 1109634 h 1109634"/>
                <a:gd name="connsiteX2" fmla="*/ 223548 w 338611"/>
                <a:gd name="connsiteY2" fmla="*/ 524371 h 1109634"/>
                <a:gd name="connsiteX3" fmla="*/ 325694 w 338611"/>
                <a:gd name="connsiteY3" fmla="*/ 218971 h 1109634"/>
                <a:gd name="connsiteX4" fmla="*/ 317263 w 338611"/>
                <a:gd name="connsiteY4" fmla="*/ 9868 h 1109634"/>
                <a:gd name="connsiteX5" fmla="*/ 145472 w 338611"/>
                <a:gd name="connsiteY5" fmla="*/ 539377 h 1109634"/>
                <a:gd name="connsiteX6" fmla="*/ 2745 w 338611"/>
                <a:gd name="connsiteY6" fmla="*/ 857248 h 1109634"/>
                <a:gd name="connsiteX0" fmla="*/ 2537 w 337850"/>
                <a:gd name="connsiteY0" fmla="*/ 860110 h 1110436"/>
                <a:gd name="connsiteX1" fmla="*/ 0 w 337850"/>
                <a:gd name="connsiteY1" fmla="*/ 1110436 h 1110436"/>
                <a:gd name="connsiteX2" fmla="*/ 223548 w 337850"/>
                <a:gd name="connsiteY2" fmla="*/ 525173 h 1110436"/>
                <a:gd name="connsiteX3" fmla="*/ 325694 w 337850"/>
                <a:gd name="connsiteY3" fmla="*/ 219773 h 1110436"/>
                <a:gd name="connsiteX4" fmla="*/ 317263 w 337850"/>
                <a:gd name="connsiteY4" fmla="*/ 10670 h 1110436"/>
                <a:gd name="connsiteX5" fmla="*/ 158182 w 337850"/>
                <a:gd name="connsiteY5" fmla="*/ 556569 h 1110436"/>
                <a:gd name="connsiteX6" fmla="*/ 2745 w 337850"/>
                <a:gd name="connsiteY6" fmla="*/ 858050 h 1110436"/>
                <a:gd name="connsiteX0" fmla="*/ 2537 w 337850"/>
                <a:gd name="connsiteY0" fmla="*/ 860110 h 1110436"/>
                <a:gd name="connsiteX1" fmla="*/ 0 w 337850"/>
                <a:gd name="connsiteY1" fmla="*/ 1110436 h 1110436"/>
                <a:gd name="connsiteX2" fmla="*/ 223548 w 337850"/>
                <a:gd name="connsiteY2" fmla="*/ 525173 h 1110436"/>
                <a:gd name="connsiteX3" fmla="*/ 325694 w 337850"/>
                <a:gd name="connsiteY3" fmla="*/ 219773 h 1110436"/>
                <a:gd name="connsiteX4" fmla="*/ 317263 w 337850"/>
                <a:gd name="connsiteY4" fmla="*/ 10670 h 1110436"/>
                <a:gd name="connsiteX5" fmla="*/ 158182 w 337850"/>
                <a:gd name="connsiteY5" fmla="*/ 556569 h 1110436"/>
                <a:gd name="connsiteX6" fmla="*/ 2745 w 337850"/>
                <a:gd name="connsiteY6" fmla="*/ 858050 h 1110436"/>
                <a:gd name="connsiteX0" fmla="*/ 2537 w 335288"/>
                <a:gd name="connsiteY0" fmla="*/ 855924 h 1106250"/>
                <a:gd name="connsiteX1" fmla="*/ 0 w 335288"/>
                <a:gd name="connsiteY1" fmla="*/ 1106250 h 1106250"/>
                <a:gd name="connsiteX2" fmla="*/ 223548 w 335288"/>
                <a:gd name="connsiteY2" fmla="*/ 520987 h 1106250"/>
                <a:gd name="connsiteX3" fmla="*/ 325694 w 335288"/>
                <a:gd name="connsiteY3" fmla="*/ 215587 h 1106250"/>
                <a:gd name="connsiteX4" fmla="*/ 317263 w 335288"/>
                <a:gd name="connsiteY4" fmla="*/ 6484 h 1106250"/>
                <a:gd name="connsiteX5" fmla="*/ 204786 w 335288"/>
                <a:gd name="connsiteY5" fmla="*/ 462236 h 1106250"/>
                <a:gd name="connsiteX6" fmla="*/ 2745 w 335288"/>
                <a:gd name="connsiteY6" fmla="*/ 853864 h 1106250"/>
                <a:gd name="connsiteX0" fmla="*/ 2537 w 326303"/>
                <a:gd name="connsiteY0" fmla="*/ 855621 h 1105947"/>
                <a:gd name="connsiteX1" fmla="*/ 0 w 326303"/>
                <a:gd name="connsiteY1" fmla="*/ 1105947 h 1105947"/>
                <a:gd name="connsiteX2" fmla="*/ 223548 w 326303"/>
                <a:gd name="connsiteY2" fmla="*/ 520684 h 1105947"/>
                <a:gd name="connsiteX3" fmla="*/ 308747 w 326303"/>
                <a:gd name="connsiteY3" fmla="*/ 219380 h 1105947"/>
                <a:gd name="connsiteX4" fmla="*/ 317263 w 326303"/>
                <a:gd name="connsiteY4" fmla="*/ 6181 h 1105947"/>
                <a:gd name="connsiteX5" fmla="*/ 204786 w 326303"/>
                <a:gd name="connsiteY5" fmla="*/ 461933 h 1105947"/>
                <a:gd name="connsiteX6" fmla="*/ 2745 w 326303"/>
                <a:gd name="connsiteY6" fmla="*/ 853561 h 1105947"/>
                <a:gd name="connsiteX0" fmla="*/ 2537 w 326303"/>
                <a:gd name="connsiteY0" fmla="*/ 855621 h 1105947"/>
                <a:gd name="connsiteX1" fmla="*/ 0 w 326303"/>
                <a:gd name="connsiteY1" fmla="*/ 1105947 h 1105947"/>
                <a:gd name="connsiteX2" fmla="*/ 223548 w 326303"/>
                <a:gd name="connsiteY2" fmla="*/ 520684 h 1105947"/>
                <a:gd name="connsiteX3" fmla="*/ 308747 w 326303"/>
                <a:gd name="connsiteY3" fmla="*/ 219380 h 1105947"/>
                <a:gd name="connsiteX4" fmla="*/ 317263 w 326303"/>
                <a:gd name="connsiteY4" fmla="*/ 6181 h 1105947"/>
                <a:gd name="connsiteX5" fmla="*/ 204786 w 326303"/>
                <a:gd name="connsiteY5" fmla="*/ 461933 h 1105947"/>
                <a:gd name="connsiteX6" fmla="*/ 2745 w 326303"/>
                <a:gd name="connsiteY6" fmla="*/ 853561 h 1105947"/>
                <a:gd name="connsiteX0" fmla="*/ 2537 w 326303"/>
                <a:gd name="connsiteY0" fmla="*/ 855621 h 1105947"/>
                <a:gd name="connsiteX1" fmla="*/ 0 w 326303"/>
                <a:gd name="connsiteY1" fmla="*/ 1105947 h 1105947"/>
                <a:gd name="connsiteX2" fmla="*/ 223548 w 326303"/>
                <a:gd name="connsiteY2" fmla="*/ 520684 h 1105947"/>
                <a:gd name="connsiteX3" fmla="*/ 308747 w 326303"/>
                <a:gd name="connsiteY3" fmla="*/ 219380 h 1105947"/>
                <a:gd name="connsiteX4" fmla="*/ 317263 w 326303"/>
                <a:gd name="connsiteY4" fmla="*/ 6181 h 1105947"/>
                <a:gd name="connsiteX5" fmla="*/ 204786 w 326303"/>
                <a:gd name="connsiteY5" fmla="*/ 461933 h 1105947"/>
                <a:gd name="connsiteX6" fmla="*/ 2745 w 326303"/>
                <a:gd name="connsiteY6" fmla="*/ 853561 h 1105947"/>
                <a:gd name="connsiteX0" fmla="*/ 2537 w 326675"/>
                <a:gd name="connsiteY0" fmla="*/ 855806 h 1106132"/>
                <a:gd name="connsiteX1" fmla="*/ 0 w 326675"/>
                <a:gd name="connsiteY1" fmla="*/ 1106132 h 1106132"/>
                <a:gd name="connsiteX2" fmla="*/ 215075 w 326675"/>
                <a:gd name="connsiteY2" fmla="*/ 557748 h 1106132"/>
                <a:gd name="connsiteX3" fmla="*/ 308747 w 326675"/>
                <a:gd name="connsiteY3" fmla="*/ 219565 h 1106132"/>
                <a:gd name="connsiteX4" fmla="*/ 317263 w 326675"/>
                <a:gd name="connsiteY4" fmla="*/ 6366 h 1106132"/>
                <a:gd name="connsiteX5" fmla="*/ 204786 w 326675"/>
                <a:gd name="connsiteY5" fmla="*/ 462118 h 1106132"/>
                <a:gd name="connsiteX6" fmla="*/ 2745 w 326675"/>
                <a:gd name="connsiteY6" fmla="*/ 853746 h 1106132"/>
                <a:gd name="connsiteX0" fmla="*/ 16 w 324154"/>
                <a:gd name="connsiteY0" fmla="*/ 855806 h 975010"/>
                <a:gd name="connsiteX1" fmla="*/ 31373 w 324154"/>
                <a:gd name="connsiteY1" fmla="*/ 975010 h 975010"/>
                <a:gd name="connsiteX2" fmla="*/ 212554 w 324154"/>
                <a:gd name="connsiteY2" fmla="*/ 557748 h 975010"/>
                <a:gd name="connsiteX3" fmla="*/ 306226 w 324154"/>
                <a:gd name="connsiteY3" fmla="*/ 219565 h 975010"/>
                <a:gd name="connsiteX4" fmla="*/ 314742 w 324154"/>
                <a:gd name="connsiteY4" fmla="*/ 6366 h 975010"/>
                <a:gd name="connsiteX5" fmla="*/ 202265 w 324154"/>
                <a:gd name="connsiteY5" fmla="*/ 462118 h 975010"/>
                <a:gd name="connsiteX6" fmla="*/ 224 w 324154"/>
                <a:gd name="connsiteY6" fmla="*/ 853746 h 9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4154" h="975010">
                  <a:moveTo>
                    <a:pt x="16" y="855806"/>
                  </a:moveTo>
                  <a:cubicBezTo>
                    <a:pt x="-830" y="939248"/>
                    <a:pt x="32219" y="891568"/>
                    <a:pt x="31373" y="975010"/>
                  </a:cubicBezTo>
                  <a:lnTo>
                    <a:pt x="212554" y="557748"/>
                  </a:lnTo>
                  <a:cubicBezTo>
                    <a:pt x="269347" y="406611"/>
                    <a:pt x="289195" y="311462"/>
                    <a:pt x="306226" y="219565"/>
                  </a:cubicBezTo>
                  <a:cubicBezTo>
                    <a:pt x="323257" y="127668"/>
                    <a:pt x="332069" y="-34059"/>
                    <a:pt x="314742" y="6366"/>
                  </a:cubicBezTo>
                  <a:cubicBezTo>
                    <a:pt x="297415" y="46791"/>
                    <a:pt x="282579" y="319441"/>
                    <a:pt x="202265" y="462118"/>
                  </a:cubicBezTo>
                  <a:cubicBezTo>
                    <a:pt x="131082" y="652548"/>
                    <a:pt x="116665" y="661097"/>
                    <a:pt x="224" y="85374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60960" rIns="12192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067">
                <a:latin typeface="Tahoma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D65093F5-622B-BEFE-38D3-8FB8444E3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1131" y="4014914"/>
              <a:ext cx="1365260" cy="225767"/>
            </a:xfrm>
            <a:custGeom>
              <a:avLst/>
              <a:gdLst>
                <a:gd name="connsiteX0" fmla="*/ 643095 w 643095"/>
                <a:gd name="connsiteY0" fmla="*/ 0 h 813916"/>
                <a:gd name="connsiteX1" fmla="*/ 331596 w 643095"/>
                <a:gd name="connsiteY1" fmla="*/ 211015 h 813916"/>
                <a:gd name="connsiteX2" fmla="*/ 0 w 643095"/>
                <a:gd name="connsiteY2" fmla="*/ 813916 h 813916"/>
                <a:gd name="connsiteX0" fmla="*/ 649445 w 649445"/>
                <a:gd name="connsiteY0" fmla="*/ 0 h 826616"/>
                <a:gd name="connsiteX1" fmla="*/ 337946 w 649445"/>
                <a:gd name="connsiteY1" fmla="*/ 211015 h 826616"/>
                <a:gd name="connsiteX2" fmla="*/ 0 w 649445"/>
                <a:gd name="connsiteY2" fmla="*/ 826616 h 826616"/>
                <a:gd name="connsiteX0" fmla="*/ 649445 w 670927"/>
                <a:gd name="connsiteY0" fmla="*/ 12278 h 838894"/>
                <a:gd name="connsiteX1" fmla="*/ 647386 w 670927"/>
                <a:gd name="connsiteY1" fmla="*/ 16674 h 838894"/>
                <a:gd name="connsiteX2" fmla="*/ 337946 w 670927"/>
                <a:gd name="connsiteY2" fmla="*/ 223293 h 838894"/>
                <a:gd name="connsiteX3" fmla="*/ 0 w 670927"/>
                <a:gd name="connsiteY3" fmla="*/ 838894 h 838894"/>
                <a:gd name="connsiteX0" fmla="*/ 649445 w 649830"/>
                <a:gd name="connsiteY0" fmla="*/ 0 h 826616"/>
                <a:gd name="connsiteX1" fmla="*/ 606111 w 649830"/>
                <a:gd name="connsiteY1" fmla="*/ 99646 h 826616"/>
                <a:gd name="connsiteX2" fmla="*/ 337946 w 649830"/>
                <a:gd name="connsiteY2" fmla="*/ 211015 h 826616"/>
                <a:gd name="connsiteX3" fmla="*/ 0 w 649830"/>
                <a:gd name="connsiteY3" fmla="*/ 826616 h 826616"/>
                <a:gd name="connsiteX0" fmla="*/ 8095 w 609062"/>
                <a:gd name="connsiteY0" fmla="*/ 964886 h 964886"/>
                <a:gd name="connsiteX1" fmla="*/ 606111 w 609062"/>
                <a:gd name="connsiteY1" fmla="*/ 907 h 964886"/>
                <a:gd name="connsiteX2" fmla="*/ 337946 w 609062"/>
                <a:gd name="connsiteY2" fmla="*/ 112276 h 964886"/>
                <a:gd name="connsiteX3" fmla="*/ 0 w 609062"/>
                <a:gd name="connsiteY3" fmla="*/ 727877 h 964886"/>
                <a:gd name="connsiteX0" fmla="*/ 8095 w 647006"/>
                <a:gd name="connsiteY0" fmla="*/ 1066403 h 1066403"/>
                <a:gd name="connsiteX1" fmla="*/ 644211 w 647006"/>
                <a:gd name="connsiteY1" fmla="*/ 824 h 1066403"/>
                <a:gd name="connsiteX2" fmla="*/ 337946 w 647006"/>
                <a:gd name="connsiteY2" fmla="*/ 213793 h 1066403"/>
                <a:gd name="connsiteX3" fmla="*/ 0 w 647006"/>
                <a:gd name="connsiteY3" fmla="*/ 829394 h 1066403"/>
                <a:gd name="connsiteX0" fmla="*/ 8095 w 656211"/>
                <a:gd name="connsiteY0" fmla="*/ 1065608 h 1065608"/>
                <a:gd name="connsiteX1" fmla="*/ 536261 w 656211"/>
                <a:gd name="connsiteY1" fmla="*/ 206404 h 1065608"/>
                <a:gd name="connsiteX2" fmla="*/ 644211 w 656211"/>
                <a:gd name="connsiteY2" fmla="*/ 29 h 1065608"/>
                <a:gd name="connsiteX3" fmla="*/ 337946 w 656211"/>
                <a:gd name="connsiteY3" fmla="*/ 212998 h 1065608"/>
                <a:gd name="connsiteX4" fmla="*/ 0 w 656211"/>
                <a:gd name="connsiteY4" fmla="*/ 828599 h 1065608"/>
                <a:gd name="connsiteX0" fmla="*/ 8095 w 649769"/>
                <a:gd name="connsiteY0" fmla="*/ 1066556 h 1066556"/>
                <a:gd name="connsiteX1" fmla="*/ 450536 w 649769"/>
                <a:gd name="connsiteY1" fmla="*/ 159727 h 1066556"/>
                <a:gd name="connsiteX2" fmla="*/ 644211 w 649769"/>
                <a:gd name="connsiteY2" fmla="*/ 977 h 1066556"/>
                <a:gd name="connsiteX3" fmla="*/ 337946 w 649769"/>
                <a:gd name="connsiteY3" fmla="*/ 213946 h 1066556"/>
                <a:gd name="connsiteX4" fmla="*/ 0 w 649769"/>
                <a:gd name="connsiteY4" fmla="*/ 829547 h 1066556"/>
                <a:gd name="connsiteX0" fmla="*/ 8095 w 648534"/>
                <a:gd name="connsiteY0" fmla="*/ 1065592 h 1065592"/>
                <a:gd name="connsiteX1" fmla="*/ 275911 w 648534"/>
                <a:gd name="connsiteY1" fmla="*/ 514362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247336 w 648534"/>
                <a:gd name="connsiteY1" fmla="*/ 492137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18736 w 648534"/>
                <a:gd name="connsiteY1" fmla="*/ 1038237 h 1065592"/>
                <a:gd name="connsiteX2" fmla="*/ 247336 w 648534"/>
                <a:gd name="connsiteY2" fmla="*/ 492137 h 1065592"/>
                <a:gd name="connsiteX3" fmla="*/ 450536 w 648534"/>
                <a:gd name="connsiteY3" fmla="*/ 158763 h 1065592"/>
                <a:gd name="connsiteX4" fmla="*/ 644211 w 648534"/>
                <a:gd name="connsiteY4" fmla="*/ 13 h 1065592"/>
                <a:gd name="connsiteX5" fmla="*/ 337946 w 648534"/>
                <a:gd name="connsiteY5" fmla="*/ 212982 h 1065592"/>
                <a:gd name="connsiteX6" fmla="*/ 0 w 648534"/>
                <a:gd name="connsiteY6" fmla="*/ 828583 h 1065592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28583 h 1038237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15883 h 1038237"/>
                <a:gd name="connsiteX0" fmla="*/ 0 w 646789"/>
                <a:gd name="connsiteY0" fmla="*/ 817942 h 1038237"/>
                <a:gd name="connsiteX1" fmla="*/ 16991 w 646789"/>
                <a:gd name="connsiteY1" fmla="*/ 1038237 h 1038237"/>
                <a:gd name="connsiteX2" fmla="*/ 245591 w 646789"/>
                <a:gd name="connsiteY2" fmla="*/ 492137 h 1038237"/>
                <a:gd name="connsiteX3" fmla="*/ 448791 w 646789"/>
                <a:gd name="connsiteY3" fmla="*/ 158763 h 1038237"/>
                <a:gd name="connsiteX4" fmla="*/ 642466 w 646789"/>
                <a:gd name="connsiteY4" fmla="*/ 13 h 1038237"/>
                <a:gd name="connsiteX5" fmla="*/ 336201 w 646789"/>
                <a:gd name="connsiteY5" fmla="*/ 212982 h 1038237"/>
                <a:gd name="connsiteX6" fmla="*/ 43170 w 646789"/>
                <a:gd name="connsiteY6" fmla="*/ 725789 h 1038237"/>
                <a:gd name="connsiteX0" fmla="*/ 2537 w 629798"/>
                <a:gd name="connsiteY0" fmla="*/ 787911 h 1038237"/>
                <a:gd name="connsiteX1" fmla="*/ 0 w 629798"/>
                <a:gd name="connsiteY1" fmla="*/ 1038237 h 1038237"/>
                <a:gd name="connsiteX2" fmla="*/ 228600 w 629798"/>
                <a:gd name="connsiteY2" fmla="*/ 492137 h 1038237"/>
                <a:gd name="connsiteX3" fmla="*/ 431800 w 629798"/>
                <a:gd name="connsiteY3" fmla="*/ 158763 h 1038237"/>
                <a:gd name="connsiteX4" fmla="*/ 625475 w 629798"/>
                <a:gd name="connsiteY4" fmla="*/ 13 h 1038237"/>
                <a:gd name="connsiteX5" fmla="*/ 319210 w 629798"/>
                <a:gd name="connsiteY5" fmla="*/ 212982 h 1038237"/>
                <a:gd name="connsiteX6" fmla="*/ 26179 w 629798"/>
                <a:gd name="connsiteY6" fmla="*/ 725789 h 1038237"/>
                <a:gd name="connsiteX0" fmla="*/ 2537 w 629798"/>
                <a:gd name="connsiteY0" fmla="*/ 787911 h 1038237"/>
                <a:gd name="connsiteX1" fmla="*/ 0 w 629798"/>
                <a:gd name="connsiteY1" fmla="*/ 1038237 h 1038237"/>
                <a:gd name="connsiteX2" fmla="*/ 228600 w 629798"/>
                <a:gd name="connsiteY2" fmla="*/ 492137 h 1038237"/>
                <a:gd name="connsiteX3" fmla="*/ 431800 w 629798"/>
                <a:gd name="connsiteY3" fmla="*/ 158763 h 1038237"/>
                <a:gd name="connsiteX4" fmla="*/ 625475 w 629798"/>
                <a:gd name="connsiteY4" fmla="*/ 13 h 1038237"/>
                <a:gd name="connsiteX5" fmla="*/ 319210 w 629798"/>
                <a:gd name="connsiteY5" fmla="*/ 212982 h 1038237"/>
                <a:gd name="connsiteX6" fmla="*/ 2745 w 629798"/>
                <a:gd name="connsiteY6" fmla="*/ 785851 h 10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798" h="1038237">
                  <a:moveTo>
                    <a:pt x="2537" y="787911"/>
                  </a:moveTo>
                  <a:cubicBezTo>
                    <a:pt x="1691" y="871353"/>
                    <a:pt x="846" y="954795"/>
                    <a:pt x="0" y="1038237"/>
                  </a:cubicBezTo>
                  <a:lnTo>
                    <a:pt x="228600" y="492137"/>
                  </a:lnTo>
                  <a:cubicBezTo>
                    <a:pt x="302340" y="340999"/>
                    <a:pt x="370417" y="244488"/>
                    <a:pt x="431800" y="158763"/>
                  </a:cubicBezTo>
                  <a:cubicBezTo>
                    <a:pt x="493183" y="73038"/>
                    <a:pt x="658527" y="-1086"/>
                    <a:pt x="625475" y="13"/>
                  </a:cubicBezTo>
                  <a:cubicBezTo>
                    <a:pt x="592423" y="1112"/>
                    <a:pt x="426579" y="77004"/>
                    <a:pt x="319210" y="212982"/>
                  </a:cubicBezTo>
                  <a:cubicBezTo>
                    <a:pt x="211841" y="348960"/>
                    <a:pt x="114951" y="552227"/>
                    <a:pt x="2745" y="785851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60960" rIns="12192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067">
                <a:latin typeface="Tahoma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D6BF9B0-9285-6E3F-49A7-172055A20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723" y="2428603"/>
              <a:ext cx="664099" cy="3661952"/>
            </a:xfrm>
            <a:custGeom>
              <a:avLst/>
              <a:gdLst>
                <a:gd name="connsiteX0" fmla="*/ 0 w 605381"/>
                <a:gd name="connsiteY0" fmla="*/ 0 h 4441372"/>
                <a:gd name="connsiteX1" fmla="*/ 602901 w 605381"/>
                <a:gd name="connsiteY1" fmla="*/ 1296238 h 4441372"/>
                <a:gd name="connsiteX2" fmla="*/ 221063 w 605381"/>
                <a:gd name="connsiteY2" fmla="*/ 2984361 h 4441372"/>
                <a:gd name="connsiteX3" fmla="*/ 401934 w 605381"/>
                <a:gd name="connsiteY3" fmla="*/ 4441372 h 4441372"/>
                <a:gd name="connsiteX0" fmla="*/ 76583 w 389852"/>
                <a:gd name="connsiteY0" fmla="*/ 0 h 4411227"/>
                <a:gd name="connsiteX1" fmla="*/ 388081 w 389852"/>
                <a:gd name="connsiteY1" fmla="*/ 1266093 h 4411227"/>
                <a:gd name="connsiteX2" fmla="*/ 6243 w 389852"/>
                <a:gd name="connsiteY2" fmla="*/ 2954216 h 4411227"/>
                <a:gd name="connsiteX3" fmla="*/ 187114 w 389852"/>
                <a:gd name="connsiteY3" fmla="*/ 4411227 h 4411227"/>
                <a:gd name="connsiteX0" fmla="*/ 243943 w 565983"/>
                <a:gd name="connsiteY0" fmla="*/ 0 h 4411227"/>
                <a:gd name="connsiteX1" fmla="*/ 555441 w 565983"/>
                <a:gd name="connsiteY1" fmla="*/ 1266093 h 4411227"/>
                <a:gd name="connsiteX2" fmla="*/ 2781 w 565983"/>
                <a:gd name="connsiteY2" fmla="*/ 2974312 h 4411227"/>
                <a:gd name="connsiteX3" fmla="*/ 354474 w 565983"/>
                <a:gd name="connsiteY3" fmla="*/ 4411227 h 4411227"/>
                <a:gd name="connsiteX0" fmla="*/ 279122 w 601162"/>
                <a:gd name="connsiteY0" fmla="*/ 0 h 4431324"/>
                <a:gd name="connsiteX1" fmla="*/ 590620 w 601162"/>
                <a:gd name="connsiteY1" fmla="*/ 1266093 h 4431324"/>
                <a:gd name="connsiteX2" fmla="*/ 37960 w 601162"/>
                <a:gd name="connsiteY2" fmla="*/ 2974312 h 4431324"/>
                <a:gd name="connsiteX3" fmla="*/ 118348 w 601162"/>
                <a:gd name="connsiteY3" fmla="*/ 4431324 h 4431324"/>
                <a:gd name="connsiteX0" fmla="*/ 279122 w 595701"/>
                <a:gd name="connsiteY0" fmla="*/ 77199 h 4508523"/>
                <a:gd name="connsiteX1" fmla="*/ 310836 w 595701"/>
                <a:gd name="connsiteY1" fmla="*/ 98865 h 4508523"/>
                <a:gd name="connsiteX2" fmla="*/ 590620 w 595701"/>
                <a:gd name="connsiteY2" fmla="*/ 1343292 h 4508523"/>
                <a:gd name="connsiteX3" fmla="*/ 37960 w 595701"/>
                <a:gd name="connsiteY3" fmla="*/ 3051511 h 4508523"/>
                <a:gd name="connsiteX4" fmla="*/ 118348 w 595701"/>
                <a:gd name="connsiteY4" fmla="*/ 4508523 h 4508523"/>
                <a:gd name="connsiteX0" fmla="*/ 279122 w 603285"/>
                <a:gd name="connsiteY0" fmla="*/ 77199 h 4508523"/>
                <a:gd name="connsiteX1" fmla="*/ 310836 w 603285"/>
                <a:gd name="connsiteY1" fmla="*/ 98865 h 4508523"/>
                <a:gd name="connsiteX2" fmla="*/ 590620 w 603285"/>
                <a:gd name="connsiteY2" fmla="*/ 1343292 h 4508523"/>
                <a:gd name="connsiteX3" fmla="*/ 37960 w 603285"/>
                <a:gd name="connsiteY3" fmla="*/ 3051511 h 4508523"/>
                <a:gd name="connsiteX4" fmla="*/ 118348 w 603285"/>
                <a:gd name="connsiteY4" fmla="*/ 4508523 h 4508523"/>
                <a:gd name="connsiteX0" fmla="*/ 279122 w 595411"/>
                <a:gd name="connsiteY0" fmla="*/ 77199 h 4508523"/>
                <a:gd name="connsiteX1" fmla="*/ 310836 w 595411"/>
                <a:gd name="connsiteY1" fmla="*/ 98865 h 4508523"/>
                <a:gd name="connsiteX2" fmla="*/ 590620 w 595411"/>
                <a:gd name="connsiteY2" fmla="*/ 1343292 h 4508523"/>
                <a:gd name="connsiteX3" fmla="*/ 37960 w 595411"/>
                <a:gd name="connsiteY3" fmla="*/ 3051511 h 4508523"/>
                <a:gd name="connsiteX4" fmla="*/ 118348 w 595411"/>
                <a:gd name="connsiteY4" fmla="*/ 4508523 h 4508523"/>
                <a:gd name="connsiteX0" fmla="*/ 726797 w 726840"/>
                <a:gd name="connsiteY0" fmla="*/ 1031532 h 4434156"/>
                <a:gd name="connsiteX1" fmla="*/ 310836 w 726840"/>
                <a:gd name="connsiteY1" fmla="*/ 24498 h 4434156"/>
                <a:gd name="connsiteX2" fmla="*/ 590620 w 726840"/>
                <a:gd name="connsiteY2" fmla="*/ 1268925 h 4434156"/>
                <a:gd name="connsiteX3" fmla="*/ 37960 w 726840"/>
                <a:gd name="connsiteY3" fmla="*/ 2977144 h 4434156"/>
                <a:gd name="connsiteX4" fmla="*/ 118348 w 726840"/>
                <a:gd name="connsiteY4" fmla="*/ 4434156 h 4434156"/>
                <a:gd name="connsiteX0" fmla="*/ 574397 w 595411"/>
                <a:gd name="connsiteY0" fmla="*/ 4428737 h 4428739"/>
                <a:gd name="connsiteX1" fmla="*/ 310836 w 595411"/>
                <a:gd name="connsiteY1" fmla="*/ 6991 h 4428739"/>
                <a:gd name="connsiteX2" fmla="*/ 590620 w 595411"/>
                <a:gd name="connsiteY2" fmla="*/ 1251418 h 4428739"/>
                <a:gd name="connsiteX3" fmla="*/ 37960 w 595411"/>
                <a:gd name="connsiteY3" fmla="*/ 2959637 h 4428739"/>
                <a:gd name="connsiteX4" fmla="*/ 118348 w 595411"/>
                <a:gd name="connsiteY4" fmla="*/ 4416649 h 4428739"/>
                <a:gd name="connsiteX0" fmla="*/ 574397 w 595411"/>
                <a:gd name="connsiteY0" fmla="*/ 4434530 h 4434530"/>
                <a:gd name="connsiteX1" fmla="*/ 344175 w 595411"/>
                <a:gd name="connsiteY1" fmla="*/ 860509 h 4434530"/>
                <a:gd name="connsiteX2" fmla="*/ 310836 w 595411"/>
                <a:gd name="connsiteY2" fmla="*/ 12784 h 4434530"/>
                <a:gd name="connsiteX3" fmla="*/ 590620 w 595411"/>
                <a:gd name="connsiteY3" fmla="*/ 1257211 h 4434530"/>
                <a:gd name="connsiteX4" fmla="*/ 37960 w 595411"/>
                <a:gd name="connsiteY4" fmla="*/ 2965430 h 4434530"/>
                <a:gd name="connsiteX5" fmla="*/ 118348 w 595411"/>
                <a:gd name="connsiteY5" fmla="*/ 4422442 h 4434530"/>
                <a:gd name="connsiteX0" fmla="*/ 574397 w 726051"/>
                <a:gd name="connsiteY0" fmla="*/ 4426951 h 4426951"/>
                <a:gd name="connsiteX1" fmla="*/ 720412 w 726051"/>
                <a:gd name="connsiteY1" fmla="*/ 1248217 h 4426951"/>
                <a:gd name="connsiteX2" fmla="*/ 310836 w 726051"/>
                <a:gd name="connsiteY2" fmla="*/ 5205 h 4426951"/>
                <a:gd name="connsiteX3" fmla="*/ 590620 w 726051"/>
                <a:gd name="connsiteY3" fmla="*/ 1249632 h 4426951"/>
                <a:gd name="connsiteX4" fmla="*/ 37960 w 726051"/>
                <a:gd name="connsiteY4" fmla="*/ 2957851 h 4426951"/>
                <a:gd name="connsiteX5" fmla="*/ 118348 w 726051"/>
                <a:gd name="connsiteY5" fmla="*/ 4414863 h 4426951"/>
                <a:gd name="connsiteX0" fmla="*/ 574397 w 736159"/>
                <a:gd name="connsiteY0" fmla="*/ 4425573 h 4425573"/>
                <a:gd name="connsiteX1" fmla="*/ 644212 w 736159"/>
                <a:gd name="connsiteY1" fmla="*/ 3023252 h 4425573"/>
                <a:gd name="connsiteX2" fmla="*/ 720412 w 736159"/>
                <a:gd name="connsiteY2" fmla="*/ 1246839 h 4425573"/>
                <a:gd name="connsiteX3" fmla="*/ 310836 w 736159"/>
                <a:gd name="connsiteY3" fmla="*/ 3827 h 4425573"/>
                <a:gd name="connsiteX4" fmla="*/ 590620 w 736159"/>
                <a:gd name="connsiteY4" fmla="*/ 1248254 h 4425573"/>
                <a:gd name="connsiteX5" fmla="*/ 37960 w 736159"/>
                <a:gd name="connsiteY5" fmla="*/ 2956473 h 4425573"/>
                <a:gd name="connsiteX6" fmla="*/ 118348 w 736159"/>
                <a:gd name="connsiteY6" fmla="*/ 4413485 h 4425573"/>
                <a:gd name="connsiteX0" fmla="*/ 574397 w 725250"/>
                <a:gd name="connsiteY0" fmla="*/ 4425573 h 4425573"/>
                <a:gd name="connsiteX1" fmla="*/ 310837 w 725250"/>
                <a:gd name="connsiteY1" fmla="*/ 2980389 h 4425573"/>
                <a:gd name="connsiteX2" fmla="*/ 720412 w 725250"/>
                <a:gd name="connsiteY2" fmla="*/ 1246839 h 4425573"/>
                <a:gd name="connsiteX3" fmla="*/ 310836 w 725250"/>
                <a:gd name="connsiteY3" fmla="*/ 3827 h 4425573"/>
                <a:gd name="connsiteX4" fmla="*/ 590620 w 725250"/>
                <a:gd name="connsiteY4" fmla="*/ 1248254 h 4425573"/>
                <a:gd name="connsiteX5" fmla="*/ 37960 w 725250"/>
                <a:gd name="connsiteY5" fmla="*/ 2956473 h 4425573"/>
                <a:gd name="connsiteX6" fmla="*/ 118348 w 725250"/>
                <a:gd name="connsiteY6" fmla="*/ 4413485 h 4425573"/>
                <a:gd name="connsiteX0" fmla="*/ 574397 w 725500"/>
                <a:gd name="connsiteY0" fmla="*/ 4425573 h 4425573"/>
                <a:gd name="connsiteX1" fmla="*/ 429900 w 725500"/>
                <a:gd name="connsiteY1" fmla="*/ 3770965 h 4425573"/>
                <a:gd name="connsiteX2" fmla="*/ 310837 w 725500"/>
                <a:gd name="connsiteY2" fmla="*/ 2980389 h 4425573"/>
                <a:gd name="connsiteX3" fmla="*/ 720412 w 725500"/>
                <a:gd name="connsiteY3" fmla="*/ 1246839 h 4425573"/>
                <a:gd name="connsiteX4" fmla="*/ 310836 w 725500"/>
                <a:gd name="connsiteY4" fmla="*/ 3827 h 4425573"/>
                <a:gd name="connsiteX5" fmla="*/ 590620 w 725500"/>
                <a:gd name="connsiteY5" fmla="*/ 1248254 h 4425573"/>
                <a:gd name="connsiteX6" fmla="*/ 37960 w 725500"/>
                <a:gd name="connsiteY6" fmla="*/ 2956473 h 4425573"/>
                <a:gd name="connsiteX7" fmla="*/ 118348 w 725500"/>
                <a:gd name="connsiteY7" fmla="*/ 4413485 h 4425573"/>
                <a:gd name="connsiteX0" fmla="*/ 574397 w 725500"/>
                <a:gd name="connsiteY0" fmla="*/ 4425573 h 4425573"/>
                <a:gd name="connsiteX1" fmla="*/ 377513 w 725500"/>
                <a:gd name="connsiteY1" fmla="*/ 3794777 h 4425573"/>
                <a:gd name="connsiteX2" fmla="*/ 310837 w 725500"/>
                <a:gd name="connsiteY2" fmla="*/ 2980389 h 4425573"/>
                <a:gd name="connsiteX3" fmla="*/ 720412 w 725500"/>
                <a:gd name="connsiteY3" fmla="*/ 1246839 h 4425573"/>
                <a:gd name="connsiteX4" fmla="*/ 310836 w 725500"/>
                <a:gd name="connsiteY4" fmla="*/ 3827 h 4425573"/>
                <a:gd name="connsiteX5" fmla="*/ 590620 w 725500"/>
                <a:gd name="connsiteY5" fmla="*/ 1248254 h 4425573"/>
                <a:gd name="connsiteX6" fmla="*/ 37960 w 725500"/>
                <a:gd name="connsiteY6" fmla="*/ 2956473 h 4425573"/>
                <a:gd name="connsiteX7" fmla="*/ 118348 w 725500"/>
                <a:gd name="connsiteY7" fmla="*/ 4413485 h 4425573"/>
                <a:gd name="connsiteX0" fmla="*/ 574397 w 725500"/>
                <a:gd name="connsiteY0" fmla="*/ 4425573 h 4446358"/>
                <a:gd name="connsiteX1" fmla="*/ 568012 w 725500"/>
                <a:gd name="connsiteY1" fmla="*/ 4390090 h 4446358"/>
                <a:gd name="connsiteX2" fmla="*/ 377513 w 725500"/>
                <a:gd name="connsiteY2" fmla="*/ 3794777 h 4446358"/>
                <a:gd name="connsiteX3" fmla="*/ 310837 w 725500"/>
                <a:gd name="connsiteY3" fmla="*/ 2980389 h 4446358"/>
                <a:gd name="connsiteX4" fmla="*/ 720412 w 725500"/>
                <a:gd name="connsiteY4" fmla="*/ 1246839 h 4446358"/>
                <a:gd name="connsiteX5" fmla="*/ 310836 w 725500"/>
                <a:gd name="connsiteY5" fmla="*/ 3827 h 4446358"/>
                <a:gd name="connsiteX6" fmla="*/ 590620 w 725500"/>
                <a:gd name="connsiteY6" fmla="*/ 1248254 h 4446358"/>
                <a:gd name="connsiteX7" fmla="*/ 37960 w 725500"/>
                <a:gd name="connsiteY7" fmla="*/ 2956473 h 4446358"/>
                <a:gd name="connsiteX8" fmla="*/ 118348 w 725500"/>
                <a:gd name="connsiteY8" fmla="*/ 4413485 h 4446358"/>
                <a:gd name="connsiteX0" fmla="*/ 126722 w 725500"/>
                <a:gd name="connsiteY0" fmla="*/ 4416048 h 4442981"/>
                <a:gd name="connsiteX1" fmla="*/ 568012 w 725500"/>
                <a:gd name="connsiteY1" fmla="*/ 4390090 h 4442981"/>
                <a:gd name="connsiteX2" fmla="*/ 377513 w 725500"/>
                <a:gd name="connsiteY2" fmla="*/ 3794777 h 4442981"/>
                <a:gd name="connsiteX3" fmla="*/ 310837 w 725500"/>
                <a:gd name="connsiteY3" fmla="*/ 2980389 h 4442981"/>
                <a:gd name="connsiteX4" fmla="*/ 720412 w 725500"/>
                <a:gd name="connsiteY4" fmla="*/ 1246839 h 4442981"/>
                <a:gd name="connsiteX5" fmla="*/ 310836 w 725500"/>
                <a:gd name="connsiteY5" fmla="*/ 3827 h 4442981"/>
                <a:gd name="connsiteX6" fmla="*/ 590620 w 725500"/>
                <a:gd name="connsiteY6" fmla="*/ 1248254 h 4442981"/>
                <a:gd name="connsiteX7" fmla="*/ 37960 w 725500"/>
                <a:gd name="connsiteY7" fmla="*/ 2956473 h 4442981"/>
                <a:gd name="connsiteX8" fmla="*/ 118348 w 725500"/>
                <a:gd name="connsiteY8" fmla="*/ 4413485 h 4442981"/>
                <a:gd name="connsiteX0" fmla="*/ 125167 w 723945"/>
                <a:gd name="connsiteY0" fmla="*/ 4416048 h 4442981"/>
                <a:gd name="connsiteX1" fmla="*/ 566457 w 723945"/>
                <a:gd name="connsiteY1" fmla="*/ 4390090 h 4442981"/>
                <a:gd name="connsiteX2" fmla="*/ 375958 w 723945"/>
                <a:gd name="connsiteY2" fmla="*/ 3794777 h 4442981"/>
                <a:gd name="connsiteX3" fmla="*/ 309282 w 723945"/>
                <a:gd name="connsiteY3" fmla="*/ 2980389 h 4442981"/>
                <a:gd name="connsiteX4" fmla="*/ 718857 w 723945"/>
                <a:gd name="connsiteY4" fmla="*/ 1246839 h 4442981"/>
                <a:gd name="connsiteX5" fmla="*/ 309281 w 723945"/>
                <a:gd name="connsiteY5" fmla="*/ 3827 h 4442981"/>
                <a:gd name="connsiteX6" fmla="*/ 589065 w 723945"/>
                <a:gd name="connsiteY6" fmla="*/ 1248254 h 4442981"/>
                <a:gd name="connsiteX7" fmla="*/ 36405 w 723945"/>
                <a:gd name="connsiteY7" fmla="*/ 2956473 h 4442981"/>
                <a:gd name="connsiteX8" fmla="*/ 121556 w 723945"/>
                <a:gd name="connsiteY8" fmla="*/ 4403960 h 4442981"/>
                <a:gd name="connsiteX0" fmla="*/ 123214 w 721992"/>
                <a:gd name="connsiteY0" fmla="*/ 4416048 h 4442981"/>
                <a:gd name="connsiteX1" fmla="*/ 564504 w 721992"/>
                <a:gd name="connsiteY1" fmla="*/ 4390090 h 4442981"/>
                <a:gd name="connsiteX2" fmla="*/ 374005 w 721992"/>
                <a:gd name="connsiteY2" fmla="*/ 3794777 h 4442981"/>
                <a:gd name="connsiteX3" fmla="*/ 307329 w 721992"/>
                <a:gd name="connsiteY3" fmla="*/ 2980389 h 4442981"/>
                <a:gd name="connsiteX4" fmla="*/ 716904 w 721992"/>
                <a:gd name="connsiteY4" fmla="*/ 1246839 h 4442981"/>
                <a:gd name="connsiteX5" fmla="*/ 307328 w 721992"/>
                <a:gd name="connsiteY5" fmla="*/ 3827 h 4442981"/>
                <a:gd name="connsiteX6" fmla="*/ 587112 w 721992"/>
                <a:gd name="connsiteY6" fmla="*/ 1248254 h 4442981"/>
                <a:gd name="connsiteX7" fmla="*/ 34452 w 721992"/>
                <a:gd name="connsiteY7" fmla="*/ 2956473 h 4442981"/>
                <a:gd name="connsiteX8" fmla="*/ 119603 w 721992"/>
                <a:gd name="connsiteY8" fmla="*/ 4403960 h 444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1992" h="4442981">
                  <a:moveTo>
                    <a:pt x="123214" y="4416048"/>
                  </a:moveTo>
                  <a:cubicBezTo>
                    <a:pt x="122150" y="4410134"/>
                    <a:pt x="597318" y="4495223"/>
                    <a:pt x="564504" y="4390090"/>
                  </a:cubicBezTo>
                  <a:cubicBezTo>
                    <a:pt x="531690" y="4284957"/>
                    <a:pt x="416868" y="4029727"/>
                    <a:pt x="374005" y="3794777"/>
                  </a:cubicBezTo>
                  <a:cubicBezTo>
                    <a:pt x="331143" y="3559827"/>
                    <a:pt x="258910" y="3401077"/>
                    <a:pt x="307329" y="2980389"/>
                  </a:cubicBezTo>
                  <a:cubicBezTo>
                    <a:pt x="355748" y="2559701"/>
                    <a:pt x="772467" y="1750076"/>
                    <a:pt x="716904" y="1246839"/>
                  </a:cubicBezTo>
                  <a:cubicBezTo>
                    <a:pt x="661341" y="743602"/>
                    <a:pt x="266254" y="-62290"/>
                    <a:pt x="307328" y="3827"/>
                  </a:cubicBezTo>
                  <a:cubicBezTo>
                    <a:pt x="340194" y="157692"/>
                    <a:pt x="632591" y="756146"/>
                    <a:pt x="587112" y="1248254"/>
                  </a:cubicBezTo>
                  <a:cubicBezTo>
                    <a:pt x="541633" y="1740362"/>
                    <a:pt x="112370" y="2430522"/>
                    <a:pt x="34452" y="2956473"/>
                  </a:cubicBezTo>
                  <a:cubicBezTo>
                    <a:pt x="-43466" y="3482424"/>
                    <a:pt x="21945" y="3937549"/>
                    <a:pt x="119603" y="4403960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60960" rIns="12192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067">
                <a:latin typeface="Tahoma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4B33D90-150A-1FF1-69B6-E47957B64E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020966" y="3476053"/>
              <a:ext cx="900788" cy="225767"/>
            </a:xfrm>
            <a:custGeom>
              <a:avLst/>
              <a:gdLst>
                <a:gd name="connsiteX0" fmla="*/ 643095 w 643095"/>
                <a:gd name="connsiteY0" fmla="*/ 0 h 813916"/>
                <a:gd name="connsiteX1" fmla="*/ 331596 w 643095"/>
                <a:gd name="connsiteY1" fmla="*/ 211015 h 813916"/>
                <a:gd name="connsiteX2" fmla="*/ 0 w 643095"/>
                <a:gd name="connsiteY2" fmla="*/ 813916 h 813916"/>
                <a:gd name="connsiteX0" fmla="*/ 649445 w 649445"/>
                <a:gd name="connsiteY0" fmla="*/ 0 h 826616"/>
                <a:gd name="connsiteX1" fmla="*/ 337946 w 649445"/>
                <a:gd name="connsiteY1" fmla="*/ 211015 h 826616"/>
                <a:gd name="connsiteX2" fmla="*/ 0 w 649445"/>
                <a:gd name="connsiteY2" fmla="*/ 826616 h 826616"/>
                <a:gd name="connsiteX0" fmla="*/ 649445 w 670927"/>
                <a:gd name="connsiteY0" fmla="*/ 12278 h 838894"/>
                <a:gd name="connsiteX1" fmla="*/ 647386 w 670927"/>
                <a:gd name="connsiteY1" fmla="*/ 16674 h 838894"/>
                <a:gd name="connsiteX2" fmla="*/ 337946 w 670927"/>
                <a:gd name="connsiteY2" fmla="*/ 223293 h 838894"/>
                <a:gd name="connsiteX3" fmla="*/ 0 w 670927"/>
                <a:gd name="connsiteY3" fmla="*/ 838894 h 838894"/>
                <a:gd name="connsiteX0" fmla="*/ 649445 w 649830"/>
                <a:gd name="connsiteY0" fmla="*/ 0 h 826616"/>
                <a:gd name="connsiteX1" fmla="*/ 606111 w 649830"/>
                <a:gd name="connsiteY1" fmla="*/ 99646 h 826616"/>
                <a:gd name="connsiteX2" fmla="*/ 337946 w 649830"/>
                <a:gd name="connsiteY2" fmla="*/ 211015 h 826616"/>
                <a:gd name="connsiteX3" fmla="*/ 0 w 649830"/>
                <a:gd name="connsiteY3" fmla="*/ 826616 h 826616"/>
                <a:gd name="connsiteX0" fmla="*/ 8095 w 609062"/>
                <a:gd name="connsiteY0" fmla="*/ 964886 h 964886"/>
                <a:gd name="connsiteX1" fmla="*/ 606111 w 609062"/>
                <a:gd name="connsiteY1" fmla="*/ 907 h 964886"/>
                <a:gd name="connsiteX2" fmla="*/ 337946 w 609062"/>
                <a:gd name="connsiteY2" fmla="*/ 112276 h 964886"/>
                <a:gd name="connsiteX3" fmla="*/ 0 w 609062"/>
                <a:gd name="connsiteY3" fmla="*/ 727877 h 964886"/>
                <a:gd name="connsiteX0" fmla="*/ 8095 w 647006"/>
                <a:gd name="connsiteY0" fmla="*/ 1066403 h 1066403"/>
                <a:gd name="connsiteX1" fmla="*/ 644211 w 647006"/>
                <a:gd name="connsiteY1" fmla="*/ 824 h 1066403"/>
                <a:gd name="connsiteX2" fmla="*/ 337946 w 647006"/>
                <a:gd name="connsiteY2" fmla="*/ 213793 h 1066403"/>
                <a:gd name="connsiteX3" fmla="*/ 0 w 647006"/>
                <a:gd name="connsiteY3" fmla="*/ 829394 h 1066403"/>
                <a:gd name="connsiteX0" fmla="*/ 8095 w 656211"/>
                <a:gd name="connsiteY0" fmla="*/ 1065608 h 1065608"/>
                <a:gd name="connsiteX1" fmla="*/ 536261 w 656211"/>
                <a:gd name="connsiteY1" fmla="*/ 206404 h 1065608"/>
                <a:gd name="connsiteX2" fmla="*/ 644211 w 656211"/>
                <a:gd name="connsiteY2" fmla="*/ 29 h 1065608"/>
                <a:gd name="connsiteX3" fmla="*/ 337946 w 656211"/>
                <a:gd name="connsiteY3" fmla="*/ 212998 h 1065608"/>
                <a:gd name="connsiteX4" fmla="*/ 0 w 656211"/>
                <a:gd name="connsiteY4" fmla="*/ 828599 h 1065608"/>
                <a:gd name="connsiteX0" fmla="*/ 8095 w 649769"/>
                <a:gd name="connsiteY0" fmla="*/ 1066556 h 1066556"/>
                <a:gd name="connsiteX1" fmla="*/ 450536 w 649769"/>
                <a:gd name="connsiteY1" fmla="*/ 159727 h 1066556"/>
                <a:gd name="connsiteX2" fmla="*/ 644211 w 649769"/>
                <a:gd name="connsiteY2" fmla="*/ 977 h 1066556"/>
                <a:gd name="connsiteX3" fmla="*/ 337946 w 649769"/>
                <a:gd name="connsiteY3" fmla="*/ 213946 h 1066556"/>
                <a:gd name="connsiteX4" fmla="*/ 0 w 649769"/>
                <a:gd name="connsiteY4" fmla="*/ 829547 h 1066556"/>
                <a:gd name="connsiteX0" fmla="*/ 8095 w 648534"/>
                <a:gd name="connsiteY0" fmla="*/ 1065592 h 1065592"/>
                <a:gd name="connsiteX1" fmla="*/ 275911 w 648534"/>
                <a:gd name="connsiteY1" fmla="*/ 514362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247336 w 648534"/>
                <a:gd name="connsiteY1" fmla="*/ 492137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18736 w 648534"/>
                <a:gd name="connsiteY1" fmla="*/ 1038237 h 1065592"/>
                <a:gd name="connsiteX2" fmla="*/ 247336 w 648534"/>
                <a:gd name="connsiteY2" fmla="*/ 492137 h 1065592"/>
                <a:gd name="connsiteX3" fmla="*/ 450536 w 648534"/>
                <a:gd name="connsiteY3" fmla="*/ 158763 h 1065592"/>
                <a:gd name="connsiteX4" fmla="*/ 644211 w 648534"/>
                <a:gd name="connsiteY4" fmla="*/ 13 h 1065592"/>
                <a:gd name="connsiteX5" fmla="*/ 337946 w 648534"/>
                <a:gd name="connsiteY5" fmla="*/ 212982 h 1065592"/>
                <a:gd name="connsiteX6" fmla="*/ 0 w 648534"/>
                <a:gd name="connsiteY6" fmla="*/ 828583 h 1065592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28583 h 1038237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15883 h 10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48534" h="1038237">
                  <a:moveTo>
                    <a:pt x="1745" y="817942"/>
                  </a:moveTo>
                  <a:lnTo>
                    <a:pt x="18736" y="1038237"/>
                  </a:lnTo>
                  <a:lnTo>
                    <a:pt x="247336" y="492137"/>
                  </a:lnTo>
                  <a:cubicBezTo>
                    <a:pt x="321076" y="340999"/>
                    <a:pt x="389153" y="244488"/>
                    <a:pt x="450536" y="158763"/>
                  </a:cubicBezTo>
                  <a:cubicBezTo>
                    <a:pt x="511919" y="73038"/>
                    <a:pt x="677263" y="-1086"/>
                    <a:pt x="644211" y="13"/>
                  </a:cubicBezTo>
                  <a:cubicBezTo>
                    <a:pt x="611159" y="1112"/>
                    <a:pt x="445315" y="77004"/>
                    <a:pt x="337946" y="212982"/>
                  </a:cubicBezTo>
                  <a:cubicBezTo>
                    <a:pt x="230577" y="348960"/>
                    <a:pt x="112206" y="582259"/>
                    <a:pt x="0" y="815883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60960" rIns="12192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067">
                <a:latin typeface="Tahoma" pitchFamily="34" charset="0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0E25F60-8A2B-A7D7-52B3-F2566A930D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3375" y="2857921"/>
              <a:ext cx="1365260" cy="225767"/>
            </a:xfrm>
            <a:custGeom>
              <a:avLst/>
              <a:gdLst>
                <a:gd name="connsiteX0" fmla="*/ 643095 w 643095"/>
                <a:gd name="connsiteY0" fmla="*/ 0 h 813916"/>
                <a:gd name="connsiteX1" fmla="*/ 331596 w 643095"/>
                <a:gd name="connsiteY1" fmla="*/ 211015 h 813916"/>
                <a:gd name="connsiteX2" fmla="*/ 0 w 643095"/>
                <a:gd name="connsiteY2" fmla="*/ 813916 h 813916"/>
                <a:gd name="connsiteX0" fmla="*/ 649445 w 649445"/>
                <a:gd name="connsiteY0" fmla="*/ 0 h 826616"/>
                <a:gd name="connsiteX1" fmla="*/ 337946 w 649445"/>
                <a:gd name="connsiteY1" fmla="*/ 211015 h 826616"/>
                <a:gd name="connsiteX2" fmla="*/ 0 w 649445"/>
                <a:gd name="connsiteY2" fmla="*/ 826616 h 826616"/>
                <a:gd name="connsiteX0" fmla="*/ 649445 w 670927"/>
                <a:gd name="connsiteY0" fmla="*/ 12278 h 838894"/>
                <a:gd name="connsiteX1" fmla="*/ 647386 w 670927"/>
                <a:gd name="connsiteY1" fmla="*/ 16674 h 838894"/>
                <a:gd name="connsiteX2" fmla="*/ 337946 w 670927"/>
                <a:gd name="connsiteY2" fmla="*/ 223293 h 838894"/>
                <a:gd name="connsiteX3" fmla="*/ 0 w 670927"/>
                <a:gd name="connsiteY3" fmla="*/ 838894 h 838894"/>
                <a:gd name="connsiteX0" fmla="*/ 649445 w 649830"/>
                <a:gd name="connsiteY0" fmla="*/ 0 h 826616"/>
                <a:gd name="connsiteX1" fmla="*/ 606111 w 649830"/>
                <a:gd name="connsiteY1" fmla="*/ 99646 h 826616"/>
                <a:gd name="connsiteX2" fmla="*/ 337946 w 649830"/>
                <a:gd name="connsiteY2" fmla="*/ 211015 h 826616"/>
                <a:gd name="connsiteX3" fmla="*/ 0 w 649830"/>
                <a:gd name="connsiteY3" fmla="*/ 826616 h 826616"/>
                <a:gd name="connsiteX0" fmla="*/ 8095 w 609062"/>
                <a:gd name="connsiteY0" fmla="*/ 964886 h 964886"/>
                <a:gd name="connsiteX1" fmla="*/ 606111 w 609062"/>
                <a:gd name="connsiteY1" fmla="*/ 907 h 964886"/>
                <a:gd name="connsiteX2" fmla="*/ 337946 w 609062"/>
                <a:gd name="connsiteY2" fmla="*/ 112276 h 964886"/>
                <a:gd name="connsiteX3" fmla="*/ 0 w 609062"/>
                <a:gd name="connsiteY3" fmla="*/ 727877 h 964886"/>
                <a:gd name="connsiteX0" fmla="*/ 8095 w 647006"/>
                <a:gd name="connsiteY0" fmla="*/ 1066403 h 1066403"/>
                <a:gd name="connsiteX1" fmla="*/ 644211 w 647006"/>
                <a:gd name="connsiteY1" fmla="*/ 824 h 1066403"/>
                <a:gd name="connsiteX2" fmla="*/ 337946 w 647006"/>
                <a:gd name="connsiteY2" fmla="*/ 213793 h 1066403"/>
                <a:gd name="connsiteX3" fmla="*/ 0 w 647006"/>
                <a:gd name="connsiteY3" fmla="*/ 829394 h 1066403"/>
                <a:gd name="connsiteX0" fmla="*/ 8095 w 656211"/>
                <a:gd name="connsiteY0" fmla="*/ 1065608 h 1065608"/>
                <a:gd name="connsiteX1" fmla="*/ 536261 w 656211"/>
                <a:gd name="connsiteY1" fmla="*/ 206404 h 1065608"/>
                <a:gd name="connsiteX2" fmla="*/ 644211 w 656211"/>
                <a:gd name="connsiteY2" fmla="*/ 29 h 1065608"/>
                <a:gd name="connsiteX3" fmla="*/ 337946 w 656211"/>
                <a:gd name="connsiteY3" fmla="*/ 212998 h 1065608"/>
                <a:gd name="connsiteX4" fmla="*/ 0 w 656211"/>
                <a:gd name="connsiteY4" fmla="*/ 828599 h 1065608"/>
                <a:gd name="connsiteX0" fmla="*/ 8095 w 649769"/>
                <a:gd name="connsiteY0" fmla="*/ 1066556 h 1066556"/>
                <a:gd name="connsiteX1" fmla="*/ 450536 w 649769"/>
                <a:gd name="connsiteY1" fmla="*/ 159727 h 1066556"/>
                <a:gd name="connsiteX2" fmla="*/ 644211 w 649769"/>
                <a:gd name="connsiteY2" fmla="*/ 977 h 1066556"/>
                <a:gd name="connsiteX3" fmla="*/ 337946 w 649769"/>
                <a:gd name="connsiteY3" fmla="*/ 213946 h 1066556"/>
                <a:gd name="connsiteX4" fmla="*/ 0 w 649769"/>
                <a:gd name="connsiteY4" fmla="*/ 829547 h 1066556"/>
                <a:gd name="connsiteX0" fmla="*/ 8095 w 648534"/>
                <a:gd name="connsiteY0" fmla="*/ 1065592 h 1065592"/>
                <a:gd name="connsiteX1" fmla="*/ 275911 w 648534"/>
                <a:gd name="connsiteY1" fmla="*/ 514362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247336 w 648534"/>
                <a:gd name="connsiteY1" fmla="*/ 492137 h 1065592"/>
                <a:gd name="connsiteX2" fmla="*/ 450536 w 648534"/>
                <a:gd name="connsiteY2" fmla="*/ 158763 h 1065592"/>
                <a:gd name="connsiteX3" fmla="*/ 644211 w 648534"/>
                <a:gd name="connsiteY3" fmla="*/ 13 h 1065592"/>
                <a:gd name="connsiteX4" fmla="*/ 337946 w 648534"/>
                <a:gd name="connsiteY4" fmla="*/ 212982 h 1065592"/>
                <a:gd name="connsiteX5" fmla="*/ 0 w 648534"/>
                <a:gd name="connsiteY5" fmla="*/ 828583 h 1065592"/>
                <a:gd name="connsiteX0" fmla="*/ 8095 w 648534"/>
                <a:gd name="connsiteY0" fmla="*/ 1065592 h 1065592"/>
                <a:gd name="connsiteX1" fmla="*/ 18736 w 648534"/>
                <a:gd name="connsiteY1" fmla="*/ 1038237 h 1065592"/>
                <a:gd name="connsiteX2" fmla="*/ 247336 w 648534"/>
                <a:gd name="connsiteY2" fmla="*/ 492137 h 1065592"/>
                <a:gd name="connsiteX3" fmla="*/ 450536 w 648534"/>
                <a:gd name="connsiteY3" fmla="*/ 158763 h 1065592"/>
                <a:gd name="connsiteX4" fmla="*/ 644211 w 648534"/>
                <a:gd name="connsiteY4" fmla="*/ 13 h 1065592"/>
                <a:gd name="connsiteX5" fmla="*/ 337946 w 648534"/>
                <a:gd name="connsiteY5" fmla="*/ 212982 h 1065592"/>
                <a:gd name="connsiteX6" fmla="*/ 0 w 648534"/>
                <a:gd name="connsiteY6" fmla="*/ 828583 h 1065592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28583 h 1038237"/>
                <a:gd name="connsiteX0" fmla="*/ 1745 w 648534"/>
                <a:gd name="connsiteY0" fmla="*/ 817942 h 1038237"/>
                <a:gd name="connsiteX1" fmla="*/ 18736 w 648534"/>
                <a:gd name="connsiteY1" fmla="*/ 1038237 h 1038237"/>
                <a:gd name="connsiteX2" fmla="*/ 247336 w 648534"/>
                <a:gd name="connsiteY2" fmla="*/ 492137 h 1038237"/>
                <a:gd name="connsiteX3" fmla="*/ 450536 w 648534"/>
                <a:gd name="connsiteY3" fmla="*/ 158763 h 1038237"/>
                <a:gd name="connsiteX4" fmla="*/ 644211 w 648534"/>
                <a:gd name="connsiteY4" fmla="*/ 13 h 1038237"/>
                <a:gd name="connsiteX5" fmla="*/ 337946 w 648534"/>
                <a:gd name="connsiteY5" fmla="*/ 212982 h 1038237"/>
                <a:gd name="connsiteX6" fmla="*/ 0 w 648534"/>
                <a:gd name="connsiteY6" fmla="*/ 815883 h 1038237"/>
                <a:gd name="connsiteX0" fmla="*/ 0 w 646789"/>
                <a:gd name="connsiteY0" fmla="*/ 817942 h 1038237"/>
                <a:gd name="connsiteX1" fmla="*/ 16991 w 646789"/>
                <a:gd name="connsiteY1" fmla="*/ 1038237 h 1038237"/>
                <a:gd name="connsiteX2" fmla="*/ 245591 w 646789"/>
                <a:gd name="connsiteY2" fmla="*/ 492137 h 1038237"/>
                <a:gd name="connsiteX3" fmla="*/ 448791 w 646789"/>
                <a:gd name="connsiteY3" fmla="*/ 158763 h 1038237"/>
                <a:gd name="connsiteX4" fmla="*/ 642466 w 646789"/>
                <a:gd name="connsiteY4" fmla="*/ 13 h 1038237"/>
                <a:gd name="connsiteX5" fmla="*/ 336201 w 646789"/>
                <a:gd name="connsiteY5" fmla="*/ 212982 h 1038237"/>
                <a:gd name="connsiteX6" fmla="*/ 20039 w 646789"/>
                <a:gd name="connsiteY6" fmla="*/ 779336 h 1038237"/>
                <a:gd name="connsiteX0" fmla="*/ 832 w 629798"/>
                <a:gd name="connsiteY0" fmla="*/ 787489 h 1038237"/>
                <a:gd name="connsiteX1" fmla="*/ 0 w 629798"/>
                <a:gd name="connsiteY1" fmla="*/ 1038237 h 1038237"/>
                <a:gd name="connsiteX2" fmla="*/ 228600 w 629798"/>
                <a:gd name="connsiteY2" fmla="*/ 492137 h 1038237"/>
                <a:gd name="connsiteX3" fmla="*/ 431800 w 629798"/>
                <a:gd name="connsiteY3" fmla="*/ 158763 h 1038237"/>
                <a:gd name="connsiteX4" fmla="*/ 625475 w 629798"/>
                <a:gd name="connsiteY4" fmla="*/ 13 h 1038237"/>
                <a:gd name="connsiteX5" fmla="*/ 319210 w 629798"/>
                <a:gd name="connsiteY5" fmla="*/ 212982 h 1038237"/>
                <a:gd name="connsiteX6" fmla="*/ 3048 w 629798"/>
                <a:gd name="connsiteY6" fmla="*/ 779336 h 1038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9798" h="1038237">
                  <a:moveTo>
                    <a:pt x="832" y="787489"/>
                  </a:moveTo>
                  <a:cubicBezTo>
                    <a:pt x="555" y="871072"/>
                    <a:pt x="277" y="954654"/>
                    <a:pt x="0" y="1038237"/>
                  </a:cubicBezTo>
                  <a:lnTo>
                    <a:pt x="228600" y="492137"/>
                  </a:lnTo>
                  <a:cubicBezTo>
                    <a:pt x="302340" y="340999"/>
                    <a:pt x="370417" y="244488"/>
                    <a:pt x="431800" y="158763"/>
                  </a:cubicBezTo>
                  <a:cubicBezTo>
                    <a:pt x="493183" y="73038"/>
                    <a:pt x="658527" y="-1086"/>
                    <a:pt x="625475" y="13"/>
                  </a:cubicBezTo>
                  <a:cubicBezTo>
                    <a:pt x="592423" y="1112"/>
                    <a:pt x="426579" y="77004"/>
                    <a:pt x="319210" y="212982"/>
                  </a:cubicBezTo>
                  <a:cubicBezTo>
                    <a:pt x="211841" y="348960"/>
                    <a:pt x="115254" y="545712"/>
                    <a:pt x="3048" y="779336"/>
                  </a:cubicBezTo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60960" rIns="12192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067">
                <a:latin typeface="Tahoma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C067F89-6975-2F36-73D2-692DC22C59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24032" y="1081690"/>
              <a:ext cx="1817707" cy="1817707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>
              <a:solidFill>
                <a:schemeClr val="bg1"/>
              </a:solidFill>
            </a:ln>
          </p:spPr>
          <p:txBody>
            <a:bodyPr wrap="none" lIns="48000" tIns="48000" rIns="48000" bIns="48000" rtlCol="0" anchor="ctr">
              <a:noAutofit/>
            </a:bodyPr>
            <a:lstStyle/>
            <a:p>
              <a:pPr algn="ctr"/>
              <a:endParaRPr lang="en-GB" sz="2667" spc="173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F8B2599-C77C-DD84-11FA-761D5222076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3994" y="1040546"/>
              <a:ext cx="1617140" cy="1617140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txBody>
            <a:bodyPr wrap="none" lIns="48000" tIns="48000" rIns="48000" bIns="48000" rtlCol="0" anchor="ctr">
              <a:noAutofit/>
            </a:bodyPr>
            <a:lstStyle/>
            <a:p>
              <a:pPr algn="ctr"/>
              <a:endParaRPr lang="en-GB" sz="2133" spc="173" dirty="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7FAD5B8-351B-76A5-9FF6-0942C9FB0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15238" y="2003237"/>
              <a:ext cx="478181" cy="4800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A60B96A-8A94-2F04-C2BD-779DEFEBE26A}"/>
                </a:ext>
              </a:extLst>
            </p:cNvPr>
            <p:cNvSpPr txBox="1"/>
            <p:nvPr/>
          </p:nvSpPr>
          <p:spPr>
            <a:xfrm>
              <a:off x="6221068" y="1284329"/>
              <a:ext cx="1377300" cy="845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133" dirty="0" err="1"/>
                <a:t>Incluziune</a:t>
              </a:r>
              <a:r>
                <a:rPr lang="en-US" sz="2133" dirty="0"/>
                <a:t> </a:t>
              </a:r>
            </a:p>
            <a:p>
              <a:pPr algn="ctr"/>
              <a:r>
                <a:rPr lang="en-US" sz="2133" dirty="0" err="1"/>
                <a:t>Financiara</a:t>
              </a:r>
              <a:endParaRPr lang="en-US" sz="2133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4CEE9C9-1D5E-3CBA-6692-84C146B2CF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05845" y="2509774"/>
              <a:ext cx="2145700" cy="2145700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bg1"/>
              </a:solidFill>
            </a:ln>
          </p:spPr>
          <p:txBody>
            <a:bodyPr wrap="none" lIns="48000" tIns="48000" rIns="48000" bIns="48000" rtlCol="0" anchor="ctr">
              <a:noAutofit/>
            </a:bodyPr>
            <a:lstStyle/>
            <a:p>
              <a:pPr algn="ctr"/>
              <a:endParaRPr lang="en-GB" sz="2667" spc="173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BCDC93F3-429F-5D17-7D61-B26E754D6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601" y="5870810"/>
              <a:ext cx="4863548" cy="225767"/>
            </a:xfrm>
            <a:custGeom>
              <a:avLst/>
              <a:gdLst>
                <a:gd name="connsiteX0" fmla="*/ 31727 w 2945994"/>
                <a:gd name="connsiteY0" fmla="*/ 110554 h 132290"/>
                <a:gd name="connsiteX1" fmla="*/ 1468641 w 2945994"/>
                <a:gd name="connsiteY1" fmla="*/ 22 h 132290"/>
                <a:gd name="connsiteX2" fmla="*/ 2915604 w 2945994"/>
                <a:gd name="connsiteY2" fmla="*/ 120603 h 132290"/>
                <a:gd name="connsiteX3" fmla="*/ 31727 w 2945994"/>
                <a:gd name="connsiteY3" fmla="*/ 110554 h 132290"/>
                <a:gd name="connsiteX0" fmla="*/ 31727 w 2945994"/>
                <a:gd name="connsiteY0" fmla="*/ 110554 h 120603"/>
                <a:gd name="connsiteX1" fmla="*/ 1468641 w 2945994"/>
                <a:gd name="connsiteY1" fmla="*/ 22 h 120603"/>
                <a:gd name="connsiteX2" fmla="*/ 2915604 w 2945994"/>
                <a:gd name="connsiteY2" fmla="*/ 120603 h 120603"/>
                <a:gd name="connsiteX3" fmla="*/ 31727 w 2945994"/>
                <a:gd name="connsiteY3" fmla="*/ 110554 h 120603"/>
                <a:gd name="connsiteX0" fmla="*/ 31917 w 2946735"/>
                <a:gd name="connsiteY0" fmla="*/ 177221 h 205541"/>
                <a:gd name="connsiteX1" fmla="*/ 1465656 w 2946735"/>
                <a:gd name="connsiteY1" fmla="*/ 14 h 205541"/>
                <a:gd name="connsiteX2" fmla="*/ 2915794 w 2946735"/>
                <a:gd name="connsiteY2" fmla="*/ 187270 h 205541"/>
                <a:gd name="connsiteX3" fmla="*/ 31917 w 2946735"/>
                <a:gd name="connsiteY3" fmla="*/ 177221 h 205541"/>
                <a:gd name="connsiteX0" fmla="*/ 31917 w 2946735"/>
                <a:gd name="connsiteY0" fmla="*/ 177221 h 187270"/>
                <a:gd name="connsiteX1" fmla="*/ 1465656 w 2946735"/>
                <a:gd name="connsiteY1" fmla="*/ 14 h 187270"/>
                <a:gd name="connsiteX2" fmla="*/ 2915794 w 2946735"/>
                <a:gd name="connsiteY2" fmla="*/ 187270 h 187270"/>
                <a:gd name="connsiteX3" fmla="*/ 31917 w 2946735"/>
                <a:gd name="connsiteY3" fmla="*/ 177221 h 187270"/>
                <a:gd name="connsiteX0" fmla="*/ 5468 w 2897199"/>
                <a:gd name="connsiteY0" fmla="*/ 177221 h 198329"/>
                <a:gd name="connsiteX1" fmla="*/ 1439207 w 2897199"/>
                <a:gd name="connsiteY1" fmla="*/ 14 h 198329"/>
                <a:gd name="connsiteX2" fmla="*/ 2889345 w 2897199"/>
                <a:gd name="connsiteY2" fmla="*/ 187270 h 198329"/>
                <a:gd name="connsiteX3" fmla="*/ 1978957 w 2897199"/>
                <a:gd name="connsiteY3" fmla="*/ 177641 h 198329"/>
                <a:gd name="connsiteX4" fmla="*/ 5468 w 2897199"/>
                <a:gd name="connsiteY4" fmla="*/ 177221 h 198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97199" h="198329">
                  <a:moveTo>
                    <a:pt x="5468" y="177221"/>
                  </a:moveTo>
                  <a:cubicBezTo>
                    <a:pt x="-84490" y="147617"/>
                    <a:pt x="958561" y="-1661"/>
                    <a:pt x="1439207" y="14"/>
                  </a:cubicBezTo>
                  <a:cubicBezTo>
                    <a:pt x="1919853" y="1689"/>
                    <a:pt x="2799387" y="157666"/>
                    <a:pt x="2889345" y="187270"/>
                  </a:cubicBezTo>
                  <a:cubicBezTo>
                    <a:pt x="2979303" y="216874"/>
                    <a:pt x="2272895" y="177676"/>
                    <a:pt x="1978957" y="177641"/>
                  </a:cubicBezTo>
                  <a:cubicBezTo>
                    <a:pt x="1321127" y="177501"/>
                    <a:pt x="95426" y="206825"/>
                    <a:pt x="5468" y="17722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60960" rIns="12192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1067">
                <a:latin typeface="Tahoma" pitchFamily="34" charset="0"/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6CC77B28-FF33-CAF5-F358-E3E70FA47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000714" y="2925013"/>
              <a:ext cx="478181" cy="480000"/>
            </a:xfrm>
            <a:prstGeom prst="rect">
              <a:avLst/>
            </a:prstGeom>
          </p:spPr>
        </p:pic>
        <p:pic>
          <p:nvPicPr>
            <p:cNvPr id="41" name="Obrázek 6">
              <a:extLst>
                <a:ext uri="{FF2B5EF4-FFF2-40B4-BE49-F238E27FC236}">
                  <a16:creationId xmlns:a16="http://schemas.microsoft.com/office/drawing/2014/main" id="{305BA07E-39C8-E910-03D1-E40895C05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32021" y="2392736"/>
              <a:ext cx="480000" cy="480000"/>
            </a:xfrm>
            <a:prstGeom prst="rect">
              <a:avLst/>
            </a:prstGeom>
          </p:spPr>
        </p:pic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1DA46030-8E4D-D2FD-F437-C3B716732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727" y="2657685"/>
              <a:ext cx="2083909" cy="2080008"/>
            </a:xfrm>
            <a:prstGeom prst="ellipse">
              <a:avLst/>
            </a:prstGeom>
            <a:solidFill>
              <a:schemeClr val="accent1">
                <a:lumMod val="25000"/>
              </a:schemeClr>
            </a:solidFill>
            <a:ln>
              <a:solidFill>
                <a:schemeClr val="bg1"/>
              </a:solidFill>
            </a:ln>
          </p:spPr>
          <p:txBody>
            <a:bodyPr wrap="none" lIns="48000" tIns="48000" rIns="48000" bIns="48000" rtlCol="0" anchor="ctr">
              <a:noAutofit/>
            </a:bodyPr>
            <a:lstStyle/>
            <a:p>
              <a:pPr algn="ctr"/>
              <a:endParaRPr lang="en-GB" sz="2667" spc="173" dirty="0">
                <a:solidFill>
                  <a:schemeClr val="bg1"/>
                </a:solidFill>
              </a:endParaRPr>
            </a:p>
          </p:txBody>
        </p:sp>
        <p:pic>
          <p:nvPicPr>
            <p:cNvPr id="43" name="Obrázek 8">
              <a:extLst>
                <a:ext uri="{FF2B5EF4-FFF2-40B4-BE49-F238E27FC236}">
                  <a16:creationId xmlns:a16="http://schemas.microsoft.com/office/drawing/2014/main" id="{A7BB593D-A637-ED5C-3877-1A0460D95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010956" y="3814193"/>
              <a:ext cx="480000" cy="480000"/>
            </a:xfrm>
            <a:prstGeom prst="rect">
              <a:avLst/>
            </a:prstGeom>
          </p:spPr>
        </p:pic>
        <p:pic>
          <p:nvPicPr>
            <p:cNvPr id="44" name="Obrázek 9">
              <a:extLst>
                <a:ext uri="{FF2B5EF4-FFF2-40B4-BE49-F238E27FC236}">
                  <a16:creationId xmlns:a16="http://schemas.microsoft.com/office/drawing/2014/main" id="{327C5261-EE07-BD29-7B43-6843155FE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443052" y="4086925"/>
              <a:ext cx="480000" cy="480000"/>
            </a:xfrm>
            <a:prstGeom prst="rect">
              <a:avLst/>
            </a:prstGeom>
          </p:spPr>
        </p:pic>
        <p:pic>
          <p:nvPicPr>
            <p:cNvPr id="45" name="Obrázek 7">
              <a:extLst>
                <a:ext uri="{FF2B5EF4-FFF2-40B4-BE49-F238E27FC236}">
                  <a16:creationId xmlns:a16="http://schemas.microsoft.com/office/drawing/2014/main" id="{C56115A9-C0FB-C072-0041-33D6D7446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813832" y="3819044"/>
              <a:ext cx="480000" cy="480000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631C5D6-AC50-FA03-77CC-4849D6910B1B}"/>
                </a:ext>
              </a:extLst>
            </p:cNvPr>
            <p:cNvSpPr txBox="1"/>
            <p:nvPr/>
          </p:nvSpPr>
          <p:spPr>
            <a:xfrm>
              <a:off x="4318736" y="1520456"/>
              <a:ext cx="1418017" cy="7487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133" dirty="0"/>
                <a:t>Affordable </a:t>
              </a:r>
              <a:br>
                <a:rPr lang="en-US" sz="2133" dirty="0"/>
              </a:br>
              <a:r>
                <a:rPr lang="en-US" sz="2133" dirty="0"/>
                <a:t>housing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1F1DCA1-8117-DC2A-99F7-1C405E16C13C}"/>
                </a:ext>
              </a:extLst>
            </p:cNvPr>
            <p:cNvSpPr>
              <a:spLocks/>
            </p:cNvSpPr>
            <p:nvPr/>
          </p:nvSpPr>
          <p:spPr>
            <a:xfrm>
              <a:off x="502010" y="2392737"/>
              <a:ext cx="3053140" cy="2240332"/>
            </a:xfrm>
            <a:prstGeom prst="rect">
              <a:avLst/>
            </a:prstGeom>
          </p:spPr>
          <p:txBody>
            <a:bodyPr wrap="square" lIns="48000" tIns="48000" rIns="48000" bIns="48000">
              <a:noAutofit/>
            </a:bodyPr>
            <a:lstStyle/>
            <a:p>
              <a:pPr algn="just"/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Consolidarea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capacităților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Durabilă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creșterea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prezenței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Erste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Group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împrumuturi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ecologice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obligațiuni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verzi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servicii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consiliere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clienți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ESG.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Consolidarea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continuare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managementului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riscului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ESG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alinierii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portofoliului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Alinierea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priorităților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nevoile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locale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programele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9D963AB-9BA0-E122-C808-FCBD4D5BBFA7}"/>
                </a:ext>
              </a:extLst>
            </p:cNvPr>
            <p:cNvSpPr txBox="1"/>
            <p:nvPr/>
          </p:nvSpPr>
          <p:spPr>
            <a:xfrm>
              <a:off x="3937347" y="2922853"/>
              <a:ext cx="1407372" cy="9384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Economia</a:t>
              </a: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Verde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B618A50-9C6E-C131-BE44-146290C0598B}"/>
                </a:ext>
              </a:extLst>
            </p:cNvPr>
            <p:cNvSpPr>
              <a:spLocks/>
            </p:cNvSpPr>
            <p:nvPr/>
          </p:nvSpPr>
          <p:spPr>
            <a:xfrm>
              <a:off x="1622139" y="1386377"/>
              <a:ext cx="2635020" cy="1176695"/>
            </a:xfrm>
            <a:prstGeom prst="rect">
              <a:avLst/>
            </a:prstGeom>
          </p:spPr>
          <p:txBody>
            <a:bodyPr wrap="square" lIns="48000" tIns="48000" rIns="48000" bIns="48000">
              <a:noAutofit/>
            </a:bodyPr>
            <a:lstStyle/>
            <a:p>
              <a:pPr algn="just"/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Pilotarea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primelor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proiecte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CEE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înființarea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structurii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management.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CA593A73-7053-368D-4430-234EB6BF9266}"/>
                </a:ext>
              </a:extLst>
            </p:cNvPr>
            <p:cNvSpPr>
              <a:spLocks/>
            </p:cNvSpPr>
            <p:nvPr/>
          </p:nvSpPr>
          <p:spPr>
            <a:xfrm>
              <a:off x="7816119" y="1534567"/>
              <a:ext cx="3624479" cy="773284"/>
            </a:xfrm>
            <a:prstGeom prst="rect">
              <a:avLst/>
            </a:prstGeom>
          </p:spPr>
          <p:txBody>
            <a:bodyPr wrap="square" lIns="48000" tIns="48000" rIns="48000" bIns="48000">
              <a:noAutofit/>
            </a:bodyPr>
            <a:lstStyle/>
            <a:p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Stabilizarea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capacităților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social banking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promovarea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instrumentelor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sprijinire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nevoilor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post covid.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EEC08A8-CA55-81A7-B53A-118240F3884B}"/>
                </a:ext>
              </a:extLst>
            </p:cNvPr>
            <p:cNvSpPr txBox="1"/>
            <p:nvPr/>
          </p:nvSpPr>
          <p:spPr>
            <a:xfrm>
              <a:off x="6680628" y="2965978"/>
              <a:ext cx="1541768" cy="1355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Sanatate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financiara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Si </a:t>
              </a:r>
              <a:r>
                <a:rPr lang="en-US" sz="2400" dirty="0" err="1">
                  <a:solidFill>
                    <a:schemeClr val="bg1"/>
                  </a:solidFill>
                </a:rPr>
                <a:t>educatie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DBDA49C6-5F62-11CA-EAA2-C15D8551F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729829" y="4965171"/>
              <a:ext cx="1101809" cy="881447"/>
            </a:xfrm>
            <a:prstGeom prst="rect">
              <a:avLst/>
            </a:prstGeom>
          </p:spPr>
        </p:pic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BC14A795-E957-B586-9D5C-E384EDEE4923}"/>
              </a:ext>
            </a:extLst>
          </p:cNvPr>
          <p:cNvSpPr>
            <a:spLocks/>
          </p:cNvSpPr>
          <p:nvPr/>
        </p:nvSpPr>
        <p:spPr>
          <a:xfrm>
            <a:off x="9388576" y="3506659"/>
            <a:ext cx="2055615" cy="1735266"/>
          </a:xfrm>
          <a:prstGeom prst="rect">
            <a:avLst/>
          </a:prstGeom>
        </p:spPr>
        <p:txBody>
          <a:bodyPr wrap="square" lIns="36000" tIns="36000" rIns="36000" bIns="36000">
            <a:noAutofit/>
          </a:bodyPr>
          <a:lstStyle/>
          <a:p>
            <a:pPr algn="just"/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Dezvoltarea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rafinarea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conceptului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nostru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pătrunzând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continuare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sănătatea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financiară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în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modelul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nostru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servicii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și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conceptul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consiliere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. Training la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toate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nivelurile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pentru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angajati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uFillTx/>
                <a:latin typeface="Arial" panose="020B0604020202020204" pitchFamily="34" charset="0"/>
                <a:cs typeface="Arial" panose="020B0604020202020204" pitchFamily="34" charset="0"/>
              </a:rPr>
              <a:t>clienti</a:t>
            </a:r>
            <a:r>
              <a:rPr lang="en-US" sz="1200" dirty="0"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ECF0B20-35AB-4E34-C1AE-2861522688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8944" y="532173"/>
            <a:ext cx="1168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13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6C46995-8753-4A11-3DCD-AC67252B6580}"/>
              </a:ext>
            </a:extLst>
          </p:cNvPr>
          <p:cNvSpPr txBox="1"/>
          <p:nvPr/>
        </p:nvSpPr>
        <p:spPr>
          <a:xfrm>
            <a:off x="4823750" y="3488601"/>
            <a:ext cx="6263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Mul</a:t>
            </a:r>
            <a:r>
              <a:rPr lang="ro-RO" altLang="en-US" sz="4000" dirty="0"/>
              <a:t>ț</a:t>
            </a:r>
            <a:r>
              <a:rPr lang="en-US" sz="4000" dirty="0" err="1"/>
              <a:t>umesc</a:t>
            </a:r>
            <a:r>
              <a:rPr lang="en-RO" sz="40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628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4"/>
          <p:cNvSpPr txBox="1">
            <a:spLocks/>
          </p:cNvSpPr>
          <p:nvPr/>
        </p:nvSpPr>
        <p:spPr>
          <a:xfrm>
            <a:off x="1752600" y="735460"/>
            <a:ext cx="8663881" cy="31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indent="0">
              <a:spcBef>
                <a:spcPct val="20000"/>
              </a:spcBef>
              <a:buFont typeface="Arial" pitchFamily="34" charset="0"/>
              <a:buNone/>
              <a:defRPr sz="2000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536575" indent="-179388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893763" indent="-177800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ct val="20000"/>
              </a:spcBef>
              <a:buFont typeface="Arial" pitchFamily="34" charset="0"/>
              <a:buNone/>
              <a:defRPr sz="9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0">
              <a:defRPr/>
            </a:pPr>
            <a:r>
              <a:rPr lang="en-US" sz="1800" dirty="0">
                <a:solidFill>
                  <a:srgbClr val="00497B"/>
                </a:solidFill>
                <a:latin typeface="Arial"/>
              </a:rPr>
              <a:t>Green Loan Principles ale LMA</a:t>
            </a:r>
          </a:p>
        </p:txBody>
      </p:sp>
      <p:sp>
        <p:nvSpPr>
          <p:cNvPr id="23" name="Textplatzhalter 3"/>
          <p:cNvSpPr txBox="1">
            <a:spLocks/>
          </p:cNvSpPr>
          <p:nvPr/>
        </p:nvSpPr>
        <p:spPr>
          <a:xfrm>
            <a:off x="1752601" y="252000"/>
            <a:ext cx="8663881" cy="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defPPr>
              <a:defRPr lang="de-DE"/>
            </a:defPPr>
            <a:lvl1pPr indent="0">
              <a:spcBef>
                <a:spcPct val="20000"/>
              </a:spcBef>
              <a:buFont typeface="Arial" pitchFamily="34" charset="0"/>
              <a:buNone/>
              <a:defRPr sz="3200" b="0">
                <a:solidFill>
                  <a:srgbClr val="00497B"/>
                </a:solidFill>
                <a:latin typeface="Arial" pitchFamily="34" charset="0"/>
                <a:cs typeface="Arial" pitchFamily="34" charset="0"/>
              </a:defRPr>
            </a:lvl1pPr>
            <a:lvl2pPr marL="179388" indent="-179388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2pPr>
            <a:lvl3pPr marL="536575" indent="-179388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3pPr>
            <a:lvl4pPr marL="893763" indent="-177800">
              <a:spcBef>
                <a:spcPct val="20000"/>
              </a:spcBef>
              <a:buClr>
                <a:srgbClr val="E30613"/>
              </a:buClr>
              <a:buFont typeface="Arial" pitchFamily="34" charset="0"/>
              <a:buChar char="•"/>
              <a:defRPr sz="1600">
                <a:latin typeface="Arial" pitchFamily="34" charset="0"/>
                <a:cs typeface="Arial" pitchFamily="34" charset="0"/>
              </a:defRPr>
            </a:lvl4pPr>
            <a:lvl5pPr marL="0" indent="0">
              <a:spcBef>
                <a:spcPct val="20000"/>
              </a:spcBef>
              <a:buFont typeface="Arial" pitchFamily="34" charset="0"/>
              <a:buNone/>
              <a:defRPr sz="900">
                <a:latin typeface="Arial" pitchFamily="34" charset="0"/>
                <a:cs typeface="Arial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defTabSz="914377">
              <a:defRPr/>
            </a:pPr>
            <a:r>
              <a:rPr lang="en-US" dirty="0" err="1"/>
              <a:t>Credite</a:t>
            </a:r>
            <a:r>
              <a:rPr lang="en-US" dirty="0"/>
              <a:t> </a:t>
            </a:r>
            <a:r>
              <a:rPr lang="en-US" dirty="0" err="1"/>
              <a:t>verzi</a:t>
            </a:r>
            <a:endParaRPr lang="en-US" dirty="0"/>
          </a:p>
        </p:txBody>
      </p:sp>
      <p:sp>
        <p:nvSpPr>
          <p:cNvPr id="30" name="Foliennummernplatzhalt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7">
              <a:tabLst>
                <a:tab pos="357179" algn="l"/>
                <a:tab pos="447663" algn="l"/>
              </a:tabLst>
              <a:defRPr/>
            </a:pPr>
            <a:fld id="{B6F15528-21DE-4FAA-801E-634DDDAF4B2B}" type="slidenum">
              <a:rPr lang="en-US">
                <a:solidFill>
                  <a:srgbClr val="00497B"/>
                </a:solidFill>
              </a:rPr>
              <a:pPr defTabSz="914377">
                <a:tabLst>
                  <a:tab pos="357179" algn="l"/>
                  <a:tab pos="447663" algn="l"/>
                </a:tabLst>
                <a:defRPr/>
              </a:pPr>
              <a:t>14</a:t>
            </a:fld>
            <a:endParaRPr lang="en-US" dirty="0">
              <a:solidFill>
                <a:srgbClr val="00497B"/>
              </a:solidFill>
            </a:endParaRPr>
          </a:p>
        </p:txBody>
      </p:sp>
      <p:sp>
        <p:nvSpPr>
          <p:cNvPr id="2" name="AutoShape 2" descr="Bildergebnis für green bond"/>
          <p:cNvSpPr>
            <a:spLocks noChangeAspect="1" noChangeArrowheads="1"/>
          </p:cNvSpPr>
          <p:nvPr/>
        </p:nvSpPr>
        <p:spPr bwMode="auto">
          <a:xfrm>
            <a:off x="11430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AutoShape 4" descr="Bildergebnis für green bond"/>
          <p:cNvSpPr>
            <a:spLocks noChangeAspect="1" noChangeArrowheads="1"/>
          </p:cNvSpPr>
          <p:nvPr/>
        </p:nvSpPr>
        <p:spPr bwMode="auto">
          <a:xfrm>
            <a:off x="12954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569157" y="6002660"/>
            <a:ext cx="6189747" cy="27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 rtlCol="0" anchor="t" anchorCtr="0">
            <a:noAutofit/>
          </a:bodyPr>
          <a:lstStyle/>
          <a:p>
            <a:pPr defTabSz="914377">
              <a:tabLst>
                <a:tab pos="355591" algn="l"/>
              </a:tabLst>
              <a:defRPr/>
            </a:pP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Source: Loan Market Association</a:t>
            </a:r>
          </a:p>
        </p:txBody>
      </p:sp>
      <p:graphicFrame>
        <p:nvGraphicFramePr>
          <p:cNvPr id="96" name="Table 1"/>
          <p:cNvGraphicFramePr>
            <a:graphicFrameLocks noGrp="1"/>
          </p:cNvGraphicFramePr>
          <p:nvPr/>
        </p:nvGraphicFramePr>
        <p:xfrm>
          <a:off x="1576947" y="1220755"/>
          <a:ext cx="9511609" cy="3479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8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4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29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0293">
                <a:tc>
                  <a:txBody>
                    <a:bodyPr/>
                    <a:lstStyle/>
                    <a:p>
                      <a:pPr marL="3619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Utilizarea</a:t>
                      </a:r>
                      <a:r>
                        <a:rPr kumimoji="0" lang="en-US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creditului</a:t>
                      </a:r>
                      <a:endParaRPr kumimoji="0" lang="en-US" altLang="sk-SK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96721" indent="-171450" defTabSz="566555" eaLnBrk="1"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</a:pPr>
                      <a:endParaRPr lang="en-US" sz="1100" dirty="0"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 algn="just" defTabSz="915988"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Utilizarea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baniilor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din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împrumut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numai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pentru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proiecte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verzi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(a se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vedea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mai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jos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exemple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), care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ar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trebui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fie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descrise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în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mod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corespunzător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în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documentele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financiare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180975" indent="-180975" algn="just" defTabSz="915988"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Proiectele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verzi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trebuie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demonstreze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beneficii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clare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mediu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care pot fi evaluate,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cuantificate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măsurate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și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raportate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180975" indent="-180975" algn="just" defTabSz="915988"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Tranșele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verzi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trebuie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să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fie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clar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desemnate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, cu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sumele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creditate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într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-un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cont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separat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sau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urmărite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către</a:t>
                      </a:r>
                      <a:r>
                        <a:rPr lang="en-US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împrumutat</a:t>
                      </a:r>
                      <a:endParaRPr lang="en-US" sz="90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440">
                <a:tc>
                  <a:txBody>
                    <a:bodyPr/>
                    <a:lstStyle/>
                    <a:p>
                      <a:pPr marL="3619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Procesul</a:t>
                      </a:r>
                      <a:r>
                        <a:rPr kumimoji="0" lang="en-US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de </a:t>
                      </a: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evaluare</a:t>
                      </a:r>
                      <a:r>
                        <a:rPr kumimoji="0" lang="en-US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si</a:t>
                      </a:r>
                      <a:r>
                        <a:rPr kumimoji="0" lang="en-US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selectrie</a:t>
                      </a:r>
                      <a:r>
                        <a:rPr kumimoji="0" lang="en-US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a </a:t>
                      </a: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proiectului</a:t>
                      </a:r>
                      <a:endParaRPr kumimoji="0" lang="en-US" altLang="sk-SK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96721" lvl="0" indent="-174625" algn="l" defTabSz="56655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  <a:defRPr/>
                      </a:pPr>
                      <a:endParaRPr kumimoji="0" lang="en-US" altLang="sk-S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de-DE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Împrumutații ar trebui să comunice în mod clar creditorilor:</a:t>
                      </a:r>
                    </a:p>
                    <a:p>
                      <a:pPr marL="638175" marR="196721" lvl="1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q"/>
                        <a:tabLst>
                          <a:tab pos="179388" algn="l"/>
                        </a:tabLst>
                        <a:defRPr/>
                      </a:pPr>
                      <a:r>
                        <a:rPr lang="de-DE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obiectivele lor de sustenabilitate, </a:t>
                      </a:r>
                    </a:p>
                    <a:p>
                      <a:pPr marL="638175" marR="196721" lvl="1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q"/>
                        <a:tabLst>
                          <a:tab pos="179388" algn="l"/>
                        </a:tabLst>
                        <a:defRPr/>
                      </a:pPr>
                      <a:r>
                        <a:rPr lang="de-DE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procesul prin care împrumutatul determină modul în care proiectele sale se încadrează în categoriile eligibile pentru Proiecte Verzi</a:t>
                      </a:r>
                    </a:p>
                    <a:p>
                      <a:pPr marL="638175" marR="196721" lvl="1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q"/>
                        <a:tabLst>
                          <a:tab pos="179388" algn="l"/>
                        </a:tabLst>
                        <a:defRPr/>
                      </a:pPr>
                      <a:r>
                        <a:rPr lang="de-DE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criteriile de eligibilitate aferente, adică criteriile de excludere sau orice alt proces aplicat pentru a identifica și gestiona riscurile de mediu potențial semnificative asociate cu proiectele;</a:t>
                      </a: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445">
                <a:tc>
                  <a:txBody>
                    <a:bodyPr/>
                    <a:lstStyle/>
                    <a:p>
                      <a:pPr marL="3619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de-DE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Verificarea utilizarii creditului</a:t>
                      </a:r>
                      <a:endParaRPr kumimoji="0" lang="en-US" altLang="sk-SK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96721" lvl="0" indent="-174625" algn="l" defTabSz="56655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  <a:defRPr/>
                      </a:pPr>
                      <a:endParaRPr kumimoji="0" lang="en-US" altLang="sk-S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de-DE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Încasările din împrumutul verde ar trebui să fie creditate într-un cont dedicat sau urmărite de către împrumutat (transparență)</a:t>
                      </a:r>
                    </a:p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de-DE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Tranșele verzi trebuie să fie clar desemnate</a:t>
                      </a:r>
                    </a:p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de-DE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Împrumutații sunt încurajați să stabilească un proces intern de guvernanță pentru a urmări alocarea fondurilor către Proiecte Verzi</a:t>
                      </a: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0293">
                <a:tc>
                  <a:txBody>
                    <a:bodyPr/>
                    <a:lstStyle/>
                    <a:p>
                      <a:pPr marL="36195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Raportarea</a:t>
                      </a:r>
                      <a:r>
                        <a:rPr kumimoji="0" lang="en-US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altLang="sk-SK" sz="9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impactului</a:t>
                      </a:r>
                      <a:endParaRPr kumimoji="0" lang="en-US" altLang="sk-SK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96721" lvl="0" indent="-174625" algn="l" defTabSz="56655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  <a:defRPr/>
                      </a:pPr>
                      <a:endParaRPr kumimoji="0" lang="en-US" altLang="sk-S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Informații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actualizate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privind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utilizarea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încasărilor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reînnoite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anual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până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la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tragerea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completă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și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după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daca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este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necesar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evoluții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semnificative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180975" marR="0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Lista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proiectelor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verzi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cărora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le-au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fost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alocate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sumele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din credit (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inclusiv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descrierea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proiectului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sumele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alocate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impactul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așteptat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)</a:t>
                      </a:r>
                    </a:p>
                    <a:p>
                      <a:pPr marL="180975" marR="0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Utilizarea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măsurilor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de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evaluarea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a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performanței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calitative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ș/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sau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cantitative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și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recomandabil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dezvăluirea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metodologiei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folosite</a:t>
                      </a:r>
                      <a:endParaRPr lang="de-DE" sz="900" baseline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3215740" y="2613453"/>
            <a:ext cx="7416377" cy="62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174625" indent="-174625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52425" indent="-176213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542925" indent="-188913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174621" indent="-174621" defTabSz="915965">
              <a:spcBef>
                <a:spcPts val="300"/>
              </a:spcBef>
              <a:buFont typeface="Wingdings" pitchFamily="2" charset="2"/>
              <a:buChar char="§"/>
              <a:defRPr/>
            </a:pPr>
            <a:endParaRPr lang="en-US" altLang="sk-SK" sz="900" b="0" dirty="0">
              <a:latin typeface="Arial"/>
            </a:endParaRPr>
          </a:p>
        </p:txBody>
      </p:sp>
      <p:sp>
        <p:nvSpPr>
          <p:cNvPr id="98" name="Gleichschenkliges Dreieck 3"/>
          <p:cNvSpPr/>
          <p:nvPr/>
        </p:nvSpPr>
        <p:spPr>
          <a:xfrm rot="16200000" flipH="1" flipV="1">
            <a:off x="2924236" y="1725535"/>
            <a:ext cx="614107" cy="1782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Gleichschenkliges Dreieck 3"/>
          <p:cNvSpPr/>
          <p:nvPr/>
        </p:nvSpPr>
        <p:spPr>
          <a:xfrm rot="16200000" flipH="1" flipV="1">
            <a:off x="2751742" y="2547509"/>
            <a:ext cx="959095" cy="180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" name="Gleichschenkliges Dreieck 3"/>
          <p:cNvSpPr/>
          <p:nvPr/>
        </p:nvSpPr>
        <p:spPr>
          <a:xfrm rot="16200000" flipH="1" flipV="1">
            <a:off x="2909127" y="3378319"/>
            <a:ext cx="650660" cy="1873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3416213" y="1028734"/>
            <a:ext cx="7107327" cy="219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900" b="1" dirty="0" err="1">
                <a:solidFill>
                  <a:srgbClr val="FFFFFF"/>
                </a:solidFill>
                <a:latin typeface="Arial"/>
              </a:rPr>
              <a:t>Componente</a:t>
            </a:r>
            <a:r>
              <a:rPr lang="en-GB" sz="900" b="1" dirty="0">
                <a:solidFill>
                  <a:srgbClr val="FFFFFF"/>
                </a:solidFill>
                <a:latin typeface="Arial"/>
              </a:rPr>
              <a:t> </a:t>
            </a:r>
            <a:r>
              <a:rPr lang="en-GB" sz="900" b="1" dirty="0" err="1">
                <a:solidFill>
                  <a:srgbClr val="FFFFFF"/>
                </a:solidFill>
                <a:latin typeface="Arial"/>
              </a:rPr>
              <a:t>principale</a:t>
            </a:r>
            <a:endParaRPr lang="en-GB" sz="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7" name="Gleichschenkliges Dreieck 3"/>
          <p:cNvSpPr/>
          <p:nvPr/>
        </p:nvSpPr>
        <p:spPr>
          <a:xfrm rot="16200000" flipH="1" flipV="1">
            <a:off x="2922651" y="4046459"/>
            <a:ext cx="612515" cy="17821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9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09" name="Gruppieren 84"/>
          <p:cNvGrpSpPr/>
          <p:nvPr/>
        </p:nvGrpSpPr>
        <p:grpSpPr>
          <a:xfrm>
            <a:off x="1569159" y="4737881"/>
            <a:ext cx="8986127" cy="91465"/>
            <a:chOff x="1621471" y="1259910"/>
            <a:chExt cx="6442983" cy="317979"/>
          </a:xfrm>
        </p:grpSpPr>
        <p:sp>
          <p:nvSpPr>
            <p:cNvPr id="110" name="Text Box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622222" y="1290552"/>
              <a:ext cx="636361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4008" dir="54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de-DE"/>
              </a:defPPr>
              <a:lvl1pPr>
                <a:lnSpc>
                  <a:spcPct val="98000"/>
                </a:lnSpc>
                <a:spcBef>
                  <a:spcPct val="10000"/>
                </a:spcBef>
                <a:defRPr sz="1400" b="0">
                  <a:solidFill>
                    <a:schemeClr val="accent3"/>
                  </a:solidFill>
                  <a:latin typeface="Arial" pitchFamily="34" charset="0"/>
                  <a:ea typeface="LF_Kai"/>
                  <a:cs typeface="LF_Kai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77">
                <a:defRPr/>
              </a:pPr>
              <a:r>
                <a:rPr lang="en-GB" sz="900" dirty="0" err="1">
                  <a:solidFill>
                    <a:srgbClr val="40A3D5"/>
                  </a:solidFill>
                </a:rPr>
                <a:t>Proiecte</a:t>
              </a:r>
              <a:r>
                <a:rPr lang="en-GB" sz="900" dirty="0">
                  <a:solidFill>
                    <a:srgbClr val="40A3D5"/>
                  </a:solidFill>
                </a:rPr>
                <a:t> </a:t>
              </a:r>
              <a:r>
                <a:rPr lang="en-GB" sz="900" dirty="0" err="1">
                  <a:solidFill>
                    <a:srgbClr val="40A3D5"/>
                  </a:solidFill>
                </a:rPr>
                <a:t>Verzi</a:t>
              </a:r>
              <a:r>
                <a:rPr lang="en-GB" sz="900" dirty="0">
                  <a:solidFill>
                    <a:srgbClr val="40A3D5"/>
                  </a:solidFill>
                </a:rPr>
                <a:t> (</a:t>
              </a:r>
              <a:r>
                <a:rPr lang="en-GB" sz="900" dirty="0" err="1">
                  <a:solidFill>
                    <a:srgbClr val="40A3D5"/>
                  </a:solidFill>
                </a:rPr>
                <a:t>lista</a:t>
              </a:r>
              <a:r>
                <a:rPr lang="en-GB" sz="900" dirty="0">
                  <a:solidFill>
                    <a:srgbClr val="40A3D5"/>
                  </a:solidFill>
                </a:rPr>
                <a:t> non-exhaustive)</a:t>
              </a:r>
            </a:p>
          </p:txBody>
        </p:sp>
        <p:cxnSp>
          <p:nvCxnSpPr>
            <p:cNvPr id="111" name="Gerade Verbindung 21"/>
            <p:cNvCxnSpPr/>
            <p:nvPr/>
          </p:nvCxnSpPr>
          <p:spPr>
            <a:xfrm>
              <a:off x="1621471" y="1259910"/>
              <a:ext cx="644298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Ellipse 72"/>
          <p:cNvSpPr/>
          <p:nvPr/>
        </p:nvSpPr>
        <p:spPr>
          <a:xfrm>
            <a:off x="1480964" y="5100429"/>
            <a:ext cx="1190275" cy="36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Prevenirea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controlul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poluarii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4" name="Ellipse 72"/>
          <p:cNvSpPr/>
          <p:nvPr/>
        </p:nvSpPr>
        <p:spPr>
          <a:xfrm>
            <a:off x="2467577" y="5376579"/>
            <a:ext cx="1190275" cy="36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Eficienta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energetica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5" name="Ellipse 72"/>
          <p:cNvSpPr/>
          <p:nvPr/>
        </p:nvSpPr>
        <p:spPr>
          <a:xfrm>
            <a:off x="3347439" y="5149037"/>
            <a:ext cx="1933175" cy="3920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>
                <a:solidFill>
                  <a:srgbClr val="00B050"/>
                </a:solidFill>
                <a:latin typeface="Arial"/>
              </a:rPr>
              <a:t>Management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sustenabil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de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mediu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 a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plantelor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,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animalelor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a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utilizarii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terenului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6" name="Ellipse 72"/>
          <p:cNvSpPr/>
          <p:nvPr/>
        </p:nvSpPr>
        <p:spPr>
          <a:xfrm>
            <a:off x="7603621" y="5298453"/>
            <a:ext cx="1680092" cy="36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Managementul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sustenabil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al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apelor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a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apelor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uzate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7" name="Ellipse 72"/>
          <p:cNvSpPr/>
          <p:nvPr/>
        </p:nvSpPr>
        <p:spPr>
          <a:xfrm>
            <a:off x="2467577" y="4933276"/>
            <a:ext cx="1190275" cy="36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Energie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regenerabila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8" name="Ellipse 72"/>
          <p:cNvSpPr/>
          <p:nvPr/>
        </p:nvSpPr>
        <p:spPr>
          <a:xfrm>
            <a:off x="6159649" y="4941766"/>
            <a:ext cx="1934251" cy="7583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Procese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tehnologii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de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productie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eficiente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/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sau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adaptate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la o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economie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circulara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29" name="Ellipse 72"/>
          <p:cNvSpPr/>
          <p:nvPr/>
        </p:nvSpPr>
        <p:spPr>
          <a:xfrm>
            <a:off x="4769008" y="4925805"/>
            <a:ext cx="1459259" cy="36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Adaptarea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la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schimbari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climatice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1" name="Ellipse 72"/>
          <p:cNvSpPr/>
          <p:nvPr/>
        </p:nvSpPr>
        <p:spPr>
          <a:xfrm>
            <a:off x="5101925" y="5365593"/>
            <a:ext cx="1368191" cy="36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>
                <a:solidFill>
                  <a:srgbClr val="00B050"/>
                </a:solidFill>
                <a:latin typeface="Arial"/>
              </a:rPr>
              <a:t>Transport cu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emisii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scazute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2" name="Ellipse 72"/>
          <p:cNvSpPr/>
          <p:nvPr/>
        </p:nvSpPr>
        <p:spPr>
          <a:xfrm>
            <a:off x="7831490" y="4833439"/>
            <a:ext cx="1642855" cy="39209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Cladiri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verzi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sp>
        <p:nvSpPr>
          <p:cNvPr id="33" name="Ellipse 72"/>
          <p:cNvSpPr/>
          <p:nvPr/>
        </p:nvSpPr>
        <p:spPr>
          <a:xfrm>
            <a:off x="9093853" y="5138637"/>
            <a:ext cx="1417308" cy="3620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Conservarea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biodiversitatii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terestre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si</a:t>
            </a:r>
            <a:r>
              <a:rPr lang="en-US" sz="900" b="1" dirty="0">
                <a:solidFill>
                  <a:srgbClr val="00B050"/>
                </a:solidFill>
                <a:latin typeface="Arial"/>
              </a:rPr>
              <a:t> </a:t>
            </a:r>
            <a:r>
              <a:rPr lang="en-US" sz="900" b="1" dirty="0" err="1">
                <a:solidFill>
                  <a:srgbClr val="00B050"/>
                </a:solidFill>
                <a:latin typeface="Arial"/>
              </a:rPr>
              <a:t>acvatice</a:t>
            </a:r>
            <a:endParaRPr lang="en-US" sz="900" b="1" dirty="0">
              <a:solidFill>
                <a:srgbClr val="00B050"/>
              </a:solidFill>
              <a:latin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B55E5A-AE65-4CF0-9BEB-14E5084C92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0565" y="455693"/>
            <a:ext cx="762975" cy="3460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47D6FA4B-E743-421F-A562-C72351EAF8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1804" y="347836"/>
            <a:ext cx="583653" cy="58365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EFA9C4D-DADB-43A9-9297-5726B75899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4291" y="390518"/>
            <a:ext cx="760492" cy="590143"/>
          </a:xfrm>
          <a:prstGeom prst="rect">
            <a:avLst/>
          </a:prstGeom>
        </p:spPr>
      </p:pic>
      <p:sp>
        <p:nvSpPr>
          <p:cNvPr id="39" name="Fußzeilenplatzhalter 2">
            <a:extLst>
              <a:ext uri="{FF2B5EF4-FFF2-40B4-BE49-F238E27FC236}">
                <a16:creationId xmlns:a16="http://schemas.microsoft.com/office/drawing/2014/main" id="{C6607579-DFBA-47AB-A998-F55307A2ADB9}"/>
              </a:ext>
            </a:extLst>
          </p:cNvPr>
          <p:cNvSpPr txBox="1">
            <a:spLocks/>
          </p:cNvSpPr>
          <p:nvPr/>
        </p:nvSpPr>
        <p:spPr>
          <a:xfrm>
            <a:off x="1575000" y="6004991"/>
            <a:ext cx="8967600" cy="270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defPPr>
              <a:defRPr lang="de-DE"/>
            </a:defPPr>
            <a:lvl1pPr algn="r">
              <a:spcBef>
                <a:spcPct val="20000"/>
              </a:spcBef>
              <a:buFont typeface="Arial" pitchFamily="34" charset="0"/>
              <a:buNone/>
              <a:defRPr lang="en-US" sz="100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4377">
              <a:defRPr/>
            </a:pPr>
            <a:r>
              <a:rPr lang="en-US" dirty="0">
                <a:solidFill>
                  <a:srgbClr val="00497B"/>
                </a:solidFill>
              </a:rPr>
              <a:t>Green Loans</a:t>
            </a:r>
          </a:p>
        </p:txBody>
      </p:sp>
    </p:spTree>
    <p:extLst>
      <p:ext uri="{BB962C8B-B14F-4D97-AF65-F5344CB8AC3E}">
        <p14:creationId xmlns:p14="http://schemas.microsoft.com/office/powerpoint/2010/main" val="71279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push/>
      </p:transition>
    </mc:Choice>
    <mc:Fallback xmlns="">
      <p:transition xmlns:p14="http://schemas.microsoft.com/office/powerpoint/2010/main" spd="slow">
        <p:push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2D1949B-9AF5-4149-A81C-2A00384F4BF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1575000" y="5985304"/>
            <a:ext cx="8967600" cy="180000"/>
          </a:xfrm>
        </p:spPr>
        <p:txBody>
          <a:bodyPr/>
          <a:lstStyle/>
          <a:p>
            <a:r>
              <a:rPr lang="ro" dirty="0">
                <a:solidFill>
                  <a:schemeClr val="bg1">
                    <a:lumMod val="65000"/>
                  </a:schemeClr>
                </a:solidFill>
              </a:rPr>
              <a:t>Sursa: Loan Market Association, Erste Group</a:t>
            </a:r>
          </a:p>
          <a:p>
            <a:endParaRPr lang="de-AT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377">
              <a:defRPr/>
            </a:pPr>
            <a:fld id="{24B2EBC4-1ECC-42E0-B15C-79C76529A1A4}" type="slidenum">
              <a:rPr lang="de-DE">
                <a:solidFill>
                  <a:srgbClr val="00497B"/>
                </a:solidFill>
              </a:rPr>
              <a:pPr defTabSz="914377">
                <a:defRPr/>
              </a:pPr>
              <a:t>15</a:t>
            </a:fld>
            <a:endParaRPr lang="de-AT" dirty="0">
              <a:solidFill>
                <a:srgbClr val="00497B"/>
              </a:solidFill>
            </a:endParaRPr>
          </a:p>
        </p:txBody>
      </p:sp>
      <p:graphicFrame>
        <p:nvGraphicFramePr>
          <p:cNvPr id="8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065594"/>
              </p:ext>
            </p:extLst>
          </p:nvPr>
        </p:nvGraphicFramePr>
        <p:xfrm>
          <a:off x="1610931" y="1314923"/>
          <a:ext cx="8983105" cy="35349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6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4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0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25440">
                <a:tc>
                  <a:txBody>
                    <a:bodyPr/>
                    <a:lstStyle/>
                    <a:p>
                      <a:pPr marL="3619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ro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Relația cu strategia generală a debitorului privind responsabilitatea socială a întreprinderilor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196721" indent="-171450" defTabSz="566555" eaLnBrk="1"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</a:pPr>
                      <a:endParaRPr lang="ro" sz="1100" dirty="0"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indent="-180975" algn="just" defTabSz="915988"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ro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Comunicare clară a obiectivelor de sustenabilitate și a modului în care acestea se aliniază cu 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KPI-urile (SPT) </a:t>
                      </a:r>
                      <a:r>
                        <a:rPr lang="en-US" sz="900" baseline="0" dirty="0" err="1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asumate</a:t>
                      </a:r>
                      <a:endParaRPr lang="ro" sz="900" baseline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180975" indent="-180975" algn="just" defTabSz="915988"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ro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Poziționarea informațiilor în contextul obiectivelor generale, al strategiei, politicii și/sau proceselor legate de sustenabilitate</a:t>
                      </a:r>
                      <a:endParaRPr lang="ro" sz="90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  <a:p>
                      <a:pPr marL="180975" indent="-180975" algn="just" defTabSz="915988"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</a:pPr>
                      <a:r>
                        <a:rPr lang="ro" sz="90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Prezentarea de informații privind standardele sau certificările de sustenabilitate </a:t>
                      </a: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2533">
                <a:tc>
                  <a:txBody>
                    <a:bodyPr/>
                    <a:lstStyle/>
                    <a:p>
                      <a:pPr marL="3619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kumimoji="0" lang="ro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Stabilirea obiectivelor - Măsurarea sustenabilității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96721" lvl="0" indent="-174625" algn="l" defTabSz="56655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  <a:defRPr/>
                      </a:pPr>
                      <a:endParaRPr kumimoji="0" lang="ro" altLang="sk-S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SPT-uri negociate și stabilite între debitor și creditori (Coordonator</a:t>
                      </a:r>
                      <a:r>
                        <a:rPr lang="en-US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de</a:t>
                      </a:r>
                      <a:r>
                        <a:rPr lang="ro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sustenabilitate sau agent de structurare a sustenabilității) </a:t>
                      </a:r>
                    </a:p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Obiectivele trebuie să fie ambițioase și semnificative pentru afacerea unui debitor </a:t>
                      </a:r>
                    </a:p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SPT trebuie să fie legate de o îmbunătățire a sustenabilității în raport cu un criteriu de referință prestabilit în materie de performanță</a:t>
                      </a:r>
                      <a:endParaRPr lang="de-DE" sz="90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0293">
                <a:tc>
                  <a:txBody>
                    <a:bodyPr/>
                    <a:lstStyle/>
                    <a:p>
                      <a:pPr marL="36195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kumimoji="0" lang="de-DE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Raportare</a:t>
                      </a:r>
                      <a:endParaRPr kumimoji="0" lang="ro" altLang="sk-SK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96721" lvl="0" indent="-174625" algn="l" defTabSz="56655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  <a:defRPr/>
                      </a:pPr>
                      <a:endParaRPr kumimoji="0" lang="ro" altLang="sk-S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Dacă este posibil, creditorii trebuie să furnizeze informații actualizate legate de SPT (de exemplu prin ratinguri externe privind ESG)</a:t>
                      </a:r>
                    </a:p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Cel puțin o dată pe an</a:t>
                      </a:r>
                    </a:p>
                    <a:p>
                      <a:pPr marL="180975" marR="196721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kern="1200" dirty="0">
                          <a:solidFill>
                            <a:srgbClr val="000000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Raportarea poate fi publicată sau poate fi comunicată doar creditorilor</a:t>
                      </a:r>
                      <a:endParaRPr lang="de-DE" sz="900" kern="1200" dirty="0">
                        <a:solidFill>
                          <a:srgbClr val="00000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marL="361950" marR="0" lvl="1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kumimoji="0" lang="ro" altLang="sk-SK" sz="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 charset="0"/>
                        </a:rPr>
                        <a:t>Revizuire</a:t>
                      </a: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4625" marR="196721" lvl="0" indent="-174625" algn="l" defTabSz="566555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49508" algn="l"/>
                        </a:tabLst>
                        <a:defRPr/>
                      </a:pPr>
                      <a:endParaRPr kumimoji="0" lang="ro" altLang="sk-SK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36000" marR="36000" marT="36000" marB="3600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Necesitatea unei revizuiri externe este negociată și convenită între debitor și creditori pentru fiecare tranzacție în parte</a:t>
                      </a:r>
                    </a:p>
                    <a:p>
                      <a:pPr marL="180975" marR="0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Verificări externe: Auditor, consultant de mediu și/sau agenție independentă de rating (cel puțin o dată pe an)</a:t>
                      </a:r>
                    </a:p>
                    <a:p>
                      <a:pPr marL="180975" marR="0" lvl="0" indent="-180975" algn="just" defTabSz="915988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200"/>
                        </a:spcAft>
                        <a:buClr>
                          <a:srgbClr val="083676"/>
                        </a:buClr>
                        <a:buSzPct val="100000"/>
                        <a:buFont typeface="Wingdings" panose="05000000000000000000" pitchFamily="2" charset="2"/>
                        <a:buChar char="§"/>
                        <a:tabLst>
                          <a:tab pos="179388" algn="l"/>
                        </a:tabLst>
                        <a:defRPr/>
                      </a:pPr>
                      <a:r>
                        <a:rPr lang="ro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Verificări interne</a:t>
                      </a:r>
                      <a:r>
                        <a:rPr lang="en-US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:</a:t>
                      </a:r>
                      <a:r>
                        <a:rPr lang="ro" sz="900" baseline="0" dirty="0">
                          <a:solidFill>
                            <a:srgbClr val="000000"/>
                          </a:solidFill>
                          <a:latin typeface="Arial" charset="0"/>
                          <a:cs typeface="Arial" charset="0"/>
                        </a:rPr>
                        <a:t> Demonstrarea sau dezvoltarea unor competențe interne pentru a valida calculul performanței</a:t>
                      </a:r>
                      <a:endParaRPr lang="de-DE" sz="900" baseline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a:txBody>
                  <a:tcPr marL="36000" marR="36000" marT="36000" marB="36000" anchor="ctr">
                    <a:lnT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15740" y="2613453"/>
            <a:ext cx="7416377" cy="62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square" lIns="0" tIns="0" rIns="0" bIns="0" anchor="ctr" anchorCtr="0">
            <a:noAutofit/>
          </a:bodyPr>
          <a:lstStyle>
            <a:lvl1pPr marL="174625" indent="-174625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 marL="352425" indent="-176213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 marL="542925" indent="-188913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 marL="1600200" indent="-228600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 marL="2057400" indent="-228600" defTabSz="915988"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algn="ctr" defTabSz="915988" eaLnBrk="0" fontAlgn="base" hangingPunct="0">
              <a:spcBef>
                <a:spcPct val="0"/>
              </a:spcBef>
              <a:spcAft>
                <a:spcPct val="0"/>
              </a:spcAft>
              <a:defRPr sz="1000" b="1"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marL="174621" indent="-174621" defTabSz="915965">
              <a:spcBef>
                <a:spcPts val="300"/>
              </a:spcBef>
              <a:buFont typeface="Wingdings" pitchFamily="2" charset="2"/>
              <a:buChar char="§"/>
              <a:defRPr/>
            </a:pPr>
            <a:endParaRPr lang="ro" altLang="sk-SK" sz="900" b="0" dirty="0">
              <a:latin typeface="Arial"/>
            </a:endParaRPr>
          </a:p>
        </p:txBody>
      </p:sp>
      <p:sp>
        <p:nvSpPr>
          <p:cNvPr id="10" name="Gleichschenkliges Dreieck 3"/>
          <p:cNvSpPr/>
          <p:nvPr/>
        </p:nvSpPr>
        <p:spPr>
          <a:xfrm rot="16200000" flipH="1" flipV="1">
            <a:off x="2873480" y="1776289"/>
            <a:ext cx="715619" cy="17821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o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Gleichschenkliges Dreieck 3"/>
          <p:cNvSpPr/>
          <p:nvPr/>
        </p:nvSpPr>
        <p:spPr>
          <a:xfrm rot="16200000" flipH="1" flipV="1">
            <a:off x="2881429" y="2520035"/>
            <a:ext cx="699720" cy="1800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o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Gleichschenkliges Dreieck 3"/>
          <p:cNvSpPr/>
          <p:nvPr/>
        </p:nvSpPr>
        <p:spPr>
          <a:xfrm rot="16200000" flipH="1" flipV="1">
            <a:off x="2891823" y="3242743"/>
            <a:ext cx="685267" cy="18731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o" sz="9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16213" y="1124745"/>
            <a:ext cx="7107327" cy="2199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ro" sz="900" b="1" dirty="0">
                <a:solidFill>
                  <a:srgbClr val="FFFFFF"/>
                </a:solidFill>
                <a:latin typeface="Arial"/>
              </a:rPr>
              <a:t>Componente esențiale</a:t>
            </a:r>
          </a:p>
        </p:txBody>
      </p:sp>
      <p:sp>
        <p:nvSpPr>
          <p:cNvPr id="14" name="Gleichschenkliges Dreieck 3"/>
          <p:cNvSpPr/>
          <p:nvPr/>
        </p:nvSpPr>
        <p:spPr>
          <a:xfrm rot="16200000" flipH="1" flipV="1">
            <a:off x="2820523" y="4031645"/>
            <a:ext cx="816771" cy="17821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ro" sz="900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15" name="Gruppieren 84"/>
          <p:cNvGrpSpPr/>
          <p:nvPr/>
        </p:nvGrpSpPr>
        <p:grpSpPr>
          <a:xfrm>
            <a:off x="1569159" y="5065728"/>
            <a:ext cx="8986127" cy="91465"/>
            <a:chOff x="1621471" y="1259910"/>
            <a:chExt cx="6442983" cy="317979"/>
          </a:xfrm>
        </p:grpSpPr>
        <p:sp>
          <p:nvSpPr>
            <p:cNvPr id="16" name="Text Box 6"/>
            <p:cNvSpPr txBox="1"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622222" y="1290552"/>
              <a:ext cx="6363615" cy="287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64008" dir="5400000" algn="ctr" rotWithShape="0">
                      <a:srgbClr val="FFFFFF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defPPr>
                <a:defRPr lang="de-DE"/>
              </a:defPPr>
              <a:lvl1pPr>
                <a:lnSpc>
                  <a:spcPct val="98000"/>
                </a:lnSpc>
                <a:spcBef>
                  <a:spcPct val="10000"/>
                </a:spcBef>
                <a:defRPr sz="1400" b="0">
                  <a:solidFill>
                    <a:schemeClr val="accent3"/>
                  </a:solidFill>
                  <a:latin typeface="Arial" pitchFamily="34" charset="0"/>
                  <a:ea typeface="LF_Kai"/>
                  <a:cs typeface="LF_Kai"/>
                </a:defRPr>
              </a:lvl1pPr>
              <a:lvl2pPr marL="742950" indent="-28575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000" b="1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77">
                <a:defRPr/>
              </a:pPr>
              <a:r>
                <a:rPr lang="ro" sz="900" dirty="0">
                  <a:solidFill>
                    <a:srgbClr val="40A3D5"/>
                  </a:solidFill>
                </a:rPr>
                <a:t>Obiective privind performanța durabilă (SPT)</a:t>
              </a:r>
            </a:p>
          </p:txBody>
        </p:sp>
        <p:cxnSp>
          <p:nvCxnSpPr>
            <p:cNvPr id="17" name="Gerade Verbindung 21"/>
            <p:cNvCxnSpPr/>
            <p:nvPr/>
          </p:nvCxnSpPr>
          <p:spPr>
            <a:xfrm>
              <a:off x="1621471" y="1259910"/>
              <a:ext cx="6442983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420AE99-0582-E01D-102D-DBC5933F8AE4}"/>
              </a:ext>
            </a:extLst>
          </p:cNvPr>
          <p:cNvGrpSpPr/>
          <p:nvPr/>
        </p:nvGrpSpPr>
        <p:grpSpPr>
          <a:xfrm>
            <a:off x="1967541" y="5229738"/>
            <a:ext cx="8213059" cy="983572"/>
            <a:chOff x="1770310" y="3778287"/>
            <a:chExt cx="6159794" cy="737679"/>
          </a:xfrm>
        </p:grpSpPr>
        <p:sp>
          <p:nvSpPr>
            <p:cNvPr id="18" name="Ellipse 72"/>
            <p:cNvSpPr/>
            <p:nvPr/>
          </p:nvSpPr>
          <p:spPr>
            <a:xfrm>
              <a:off x="1770310" y="3778287"/>
              <a:ext cx="892706" cy="271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Evaluarea ESG</a:t>
              </a:r>
            </a:p>
          </p:txBody>
        </p:sp>
        <p:sp>
          <p:nvSpPr>
            <p:cNvPr id="19" name="Ellipse 72"/>
            <p:cNvSpPr/>
            <p:nvPr/>
          </p:nvSpPr>
          <p:spPr>
            <a:xfrm>
              <a:off x="2005062" y="4039567"/>
              <a:ext cx="892706" cy="271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Eficiență energetică</a:t>
              </a:r>
            </a:p>
          </p:txBody>
        </p:sp>
        <p:sp>
          <p:nvSpPr>
            <p:cNvPr id="20" name="Ellipse 72"/>
            <p:cNvSpPr/>
            <p:nvPr/>
          </p:nvSpPr>
          <p:spPr>
            <a:xfrm>
              <a:off x="2592687" y="3806417"/>
              <a:ext cx="1045035" cy="294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Emisii de gaze cu efect de seră</a:t>
              </a:r>
            </a:p>
          </p:txBody>
        </p:sp>
        <p:sp>
          <p:nvSpPr>
            <p:cNvPr id="21" name="Ellipse 72"/>
            <p:cNvSpPr/>
            <p:nvPr/>
          </p:nvSpPr>
          <p:spPr>
            <a:xfrm>
              <a:off x="4962586" y="3800068"/>
              <a:ext cx="957227" cy="271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Consumul de apă</a:t>
              </a:r>
            </a:p>
          </p:txBody>
        </p:sp>
        <p:sp>
          <p:nvSpPr>
            <p:cNvPr id="22" name="Ellipse 72"/>
            <p:cNvSpPr/>
            <p:nvPr/>
          </p:nvSpPr>
          <p:spPr>
            <a:xfrm>
              <a:off x="3637723" y="3800068"/>
              <a:ext cx="1070879" cy="271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Energie din surse regenerabile</a:t>
              </a:r>
            </a:p>
          </p:txBody>
        </p:sp>
        <p:sp>
          <p:nvSpPr>
            <p:cNvPr id="23" name="Ellipse 72"/>
            <p:cNvSpPr/>
            <p:nvPr/>
          </p:nvSpPr>
          <p:spPr>
            <a:xfrm>
              <a:off x="6097987" y="3785836"/>
              <a:ext cx="892706" cy="271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Locuințe accesibile</a:t>
              </a:r>
            </a:p>
          </p:txBody>
        </p:sp>
        <p:sp>
          <p:nvSpPr>
            <p:cNvPr id="24" name="Ellipse 72"/>
            <p:cNvSpPr/>
            <p:nvPr/>
          </p:nvSpPr>
          <p:spPr>
            <a:xfrm>
              <a:off x="5651633" y="4156220"/>
              <a:ext cx="892706" cy="271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Economie circulară</a:t>
              </a:r>
            </a:p>
          </p:txBody>
        </p:sp>
        <p:sp>
          <p:nvSpPr>
            <p:cNvPr id="25" name="Ellipse 72"/>
            <p:cNvSpPr/>
            <p:nvPr/>
          </p:nvSpPr>
          <p:spPr>
            <a:xfrm>
              <a:off x="3059832" y="4051003"/>
              <a:ext cx="1057669" cy="4649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Aprovizionare sustenabilă</a:t>
              </a:r>
            </a:p>
          </p:txBody>
        </p:sp>
        <p:sp>
          <p:nvSpPr>
            <p:cNvPr id="26" name="Ellipse 72"/>
            <p:cNvSpPr/>
            <p:nvPr/>
          </p:nvSpPr>
          <p:spPr>
            <a:xfrm>
              <a:off x="6859225" y="4031539"/>
              <a:ext cx="1070879" cy="294071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Agricultură și alimente sustenabile</a:t>
              </a:r>
            </a:p>
          </p:txBody>
        </p:sp>
        <p:sp>
          <p:nvSpPr>
            <p:cNvPr id="27" name="Ellipse 72"/>
            <p:cNvSpPr/>
            <p:nvPr/>
          </p:nvSpPr>
          <p:spPr>
            <a:xfrm>
              <a:off x="4412860" y="4189825"/>
              <a:ext cx="1238773" cy="271568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900" b="1" dirty="0">
                  <a:solidFill>
                    <a:srgbClr val="00B050"/>
                  </a:solidFill>
                  <a:latin typeface="Arial"/>
                </a:rPr>
                <a:t>Biodiversitate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32070" y="533385"/>
            <a:ext cx="762975" cy="34609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376" y="449380"/>
            <a:ext cx="583653" cy="5836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1846" y="444909"/>
            <a:ext cx="760492" cy="59014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33CBD8D3-5AC3-4909-9570-6805316CDBC0}"/>
              </a:ext>
            </a:extLst>
          </p:cNvPr>
          <p:cNvSpPr txBox="1">
            <a:spLocks/>
          </p:cNvSpPr>
          <p:nvPr/>
        </p:nvSpPr>
        <p:spPr>
          <a:xfrm>
            <a:off x="2334408" y="354601"/>
            <a:ext cx="6785928" cy="3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u="none" kern="1200">
                <a:solidFill>
                  <a:srgbClr val="00497B"/>
                </a:solidFill>
                <a:latin typeface="Arial"/>
                <a:ea typeface="+mj-ea"/>
                <a:cs typeface="Arial" pitchFamily="34" charset="0"/>
              </a:defRPr>
            </a:lvl1pPr>
          </a:lstStyle>
          <a:p>
            <a:pPr defTabSz="914377">
              <a:defRPr/>
            </a:pPr>
            <a:r>
              <a:rPr lang="ro" spc="-100" dirty="0"/>
              <a:t>Împrumuturi legate de sustenabilitate</a:t>
            </a:r>
            <a:endParaRPr lang="de-AT" spc="-100" dirty="0"/>
          </a:p>
        </p:txBody>
      </p:sp>
      <p:sp>
        <p:nvSpPr>
          <p:cNvPr id="32" name="Subtitle 5">
            <a:extLst>
              <a:ext uri="{FF2B5EF4-FFF2-40B4-BE49-F238E27FC236}">
                <a16:creationId xmlns:a16="http://schemas.microsoft.com/office/drawing/2014/main" id="{3C522751-5179-430E-B1FB-F0E052835134}"/>
              </a:ext>
            </a:extLst>
          </p:cNvPr>
          <p:cNvSpPr txBox="1">
            <a:spLocks/>
          </p:cNvSpPr>
          <p:nvPr/>
        </p:nvSpPr>
        <p:spPr>
          <a:xfrm>
            <a:off x="2314162" y="701239"/>
            <a:ext cx="6302119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90000" rIns="0" bIns="90000" rtlCol="0" anchor="t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b="0" i="0" u="none" kern="1200" dirty="0" smtClean="0">
                <a:solidFill>
                  <a:srgbClr val="00497B"/>
                </a:solidFill>
                <a:latin typeface="Arial"/>
                <a:ea typeface="+mn-ea"/>
                <a:cs typeface="Arial Black"/>
              </a:defRPr>
            </a:lvl1pPr>
            <a:lvl2pPr marL="177800" indent="-177800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361950" indent="-179388" algn="l" defTabSz="914400" rtl="0" eaLnBrk="1" latinLnBrk="0" hangingPunct="1">
              <a:spcBef>
                <a:spcPct val="20000"/>
              </a:spcBef>
              <a:buClrTx/>
              <a:buFont typeface="Symbol" panose="05050102010706020507" pitchFamily="18" charset="2"/>
              <a:buChar char="-"/>
              <a:def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539750" indent="-179388" algn="l" defTabSz="914400" rtl="0" eaLnBrk="1" latinLnBrk="0" hangingPunct="1">
              <a:spcBef>
                <a:spcPct val="20000"/>
              </a:spcBef>
              <a:buClrTx/>
              <a:buFont typeface="Wingdings" panose="05000000000000000000" pitchFamily="2" charset="2"/>
              <a:buChar char="Ø"/>
              <a:defRPr lang="de-DE" sz="1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de-AT" sz="12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r>
              <a:rPr lang="ro" dirty="0"/>
              <a:t>Principiile privind creditele legate de sustenabilitate ale LMA</a:t>
            </a:r>
          </a:p>
        </p:txBody>
      </p:sp>
    </p:spTree>
    <p:extLst>
      <p:ext uri="{BB962C8B-B14F-4D97-AF65-F5344CB8AC3E}">
        <p14:creationId xmlns:p14="http://schemas.microsoft.com/office/powerpoint/2010/main" val="487745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aphicFrame>
        <p:nvGraphicFramePr>
          <p:cNvPr id="33" name="Content Placeholder 21">
            <a:extLst>
              <a:ext uri="{FF2B5EF4-FFF2-40B4-BE49-F238E27FC236}">
                <a16:creationId xmlns:a16="http://schemas.microsoft.com/office/drawing/2014/main" id="{6D415E41-20ED-5B34-E9F0-C2133D340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289125"/>
              </p:ext>
            </p:extLst>
          </p:nvPr>
        </p:nvGraphicFramePr>
        <p:xfrm>
          <a:off x="838200" y="1398141"/>
          <a:ext cx="10619232" cy="4455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2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73" y="410944"/>
            <a:ext cx="7560392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7" name="Picture 11" descr="LOGO BCR-RGB.png">
            <a:extLst>
              <a:ext uri="{FF2B5EF4-FFF2-40B4-BE49-F238E27FC236}">
                <a16:creationId xmlns:a16="http://schemas.microsoft.com/office/drawing/2014/main" id="{3FF185BC-4C0E-41DA-B484-57D99D9F7BC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24842" y="416682"/>
            <a:ext cx="1415024" cy="60090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9F30E4B-E7D8-BA68-7D50-674BFEEA834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03224" y="532173"/>
            <a:ext cx="11684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0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37" name="Titel 6">
            <a:extLst>
              <a:ext uri="{FF2B5EF4-FFF2-40B4-BE49-F238E27FC236}">
                <a16:creationId xmlns:a16="http://schemas.microsoft.com/office/drawing/2014/main" id="{116F70EB-F3C9-E72F-C8AB-C73A1D4BA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424" y="1297027"/>
            <a:ext cx="10764625" cy="376651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Acordul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de la Paris &amp;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Pactul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Verde European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3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EE4B5CD-C3A5-4C92-9582-D5F1D5CD4183}"/>
              </a:ext>
            </a:extLst>
          </p:cNvPr>
          <p:cNvGrpSpPr/>
          <p:nvPr/>
        </p:nvGrpSpPr>
        <p:grpSpPr>
          <a:xfrm>
            <a:off x="943431" y="1828800"/>
            <a:ext cx="10744645" cy="4494620"/>
            <a:chOff x="966023" y="1126600"/>
            <a:chExt cx="9991059" cy="5253059"/>
          </a:xfrm>
        </p:grpSpPr>
        <p:pic>
          <p:nvPicPr>
            <p:cNvPr id="22" name="Picture 6" descr="European Green Deal - KATCH-e">
              <a:extLst>
                <a:ext uri="{FF2B5EF4-FFF2-40B4-BE49-F238E27FC236}">
                  <a16:creationId xmlns:a16="http://schemas.microsoft.com/office/drawing/2014/main" id="{265E66AC-4BCF-2550-E3F6-E50F19791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7232" y="1524475"/>
              <a:ext cx="4331509" cy="19012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COP21 - ECOHZ">
              <a:extLst>
                <a:ext uri="{FF2B5EF4-FFF2-40B4-BE49-F238E27FC236}">
                  <a16:creationId xmlns:a16="http://schemas.microsoft.com/office/drawing/2014/main" id="{6F26187F-9192-B649-A9AB-9C2B1FB27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7411" y="1308502"/>
              <a:ext cx="2904440" cy="1231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feld 8">
              <a:extLst>
                <a:ext uri="{FF2B5EF4-FFF2-40B4-BE49-F238E27FC236}">
                  <a16:creationId xmlns:a16="http://schemas.microsoft.com/office/drawing/2014/main" id="{E23548BA-5019-CFB5-27F1-47259307892F}"/>
                </a:ext>
              </a:extLst>
            </p:cNvPr>
            <p:cNvSpPr txBox="1"/>
            <p:nvPr/>
          </p:nvSpPr>
          <p:spPr>
            <a:xfrm>
              <a:off x="966023" y="2564062"/>
              <a:ext cx="4938699" cy="2410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Acordul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la Paris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un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tratat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internațional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obligatoriu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din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punct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vedere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juridic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privind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schimbările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climatice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fost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adoptat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196 de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părți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Paris,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2015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intrat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vigoare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2016.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Scopul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său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a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limita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încălzirea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globală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sub 2, de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preferință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1,5 grade Celsius,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comparativ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nivelurile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preindustriale</a:t>
              </a:r>
              <a:r>
                <a:rPr lang="en-US" sz="16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Obiectivul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UE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de a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atinge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neutralitatea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2050,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scaderea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emisiile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cu 55% </a:t>
              </a:r>
              <a:r>
                <a:rPr lang="en-US" sz="1600" dirty="0" err="1">
                  <a:latin typeface="Arial" panose="020B0604020202020204" pitchFamily="34" charset="0"/>
                  <a:cs typeface="Arial" panose="020B0604020202020204" pitchFamily="34" charset="0"/>
                </a:rPr>
                <a:t>pana</a:t>
              </a:r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 in 2030.</a:t>
              </a:r>
              <a:endParaRPr lang="de-AT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7" name="Group 24">
              <a:extLst>
                <a:ext uri="{FF2B5EF4-FFF2-40B4-BE49-F238E27FC236}">
                  <a16:creationId xmlns:a16="http://schemas.microsoft.com/office/drawing/2014/main" id="{83EA9561-DB0D-1BD2-6390-F5EE0EB175FF}"/>
                </a:ext>
              </a:extLst>
            </p:cNvPr>
            <p:cNvGrpSpPr/>
            <p:nvPr/>
          </p:nvGrpSpPr>
          <p:grpSpPr>
            <a:xfrm>
              <a:off x="6222600" y="1126600"/>
              <a:ext cx="4320000" cy="313400"/>
              <a:chOff x="5079600" y="1126600"/>
              <a:chExt cx="4320000" cy="313400"/>
            </a:xfrm>
          </p:grpSpPr>
          <p:sp>
            <p:nvSpPr>
              <p:cNvPr id="35" name="Rectangle 25">
                <a:extLst>
                  <a:ext uri="{FF2B5EF4-FFF2-40B4-BE49-F238E27FC236}">
                    <a16:creationId xmlns:a16="http://schemas.microsoft.com/office/drawing/2014/main" id="{B7CBC5F0-9A75-79AE-E10F-7644DB002916}"/>
                  </a:ext>
                </a:extLst>
              </p:cNvPr>
              <p:cNvSpPr/>
              <p:nvPr/>
            </p:nvSpPr>
            <p:spPr>
              <a:xfrm>
                <a:off x="5079600" y="1152000"/>
                <a:ext cx="4320000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 anchor="t" anchorCtr="0">
                <a:noAutofit/>
              </a:bodyPr>
              <a:lstStyle/>
              <a:p>
                <a:pPr defTabSz="914377">
                  <a:defRPr/>
                </a:pPr>
                <a:r>
                  <a:rPr lang="en-GB" sz="1100" dirty="0">
                    <a:solidFill>
                      <a:srgbClr val="45A3D5"/>
                    </a:solidFill>
                    <a:latin typeface="Arial" panose="020B0604020202020204" pitchFamily="34" charset="0"/>
                  </a:rPr>
                  <a:t>European Green Deal</a:t>
                </a:r>
              </a:p>
            </p:txBody>
          </p:sp>
          <p:cxnSp>
            <p:nvCxnSpPr>
              <p:cNvPr id="36" name="Straight Connector 26">
                <a:extLst>
                  <a:ext uri="{FF2B5EF4-FFF2-40B4-BE49-F238E27FC236}">
                    <a16:creationId xmlns:a16="http://schemas.microsoft.com/office/drawing/2014/main" id="{0A7963A2-1669-A56F-3111-0B8F83B7FADF}"/>
                  </a:ext>
                </a:extLst>
              </p:cNvPr>
              <p:cNvCxnSpPr/>
              <p:nvPr/>
            </p:nvCxnSpPr>
            <p:spPr>
              <a:xfrm>
                <a:off x="5079600" y="1126600"/>
                <a:ext cx="4320000" cy="0"/>
              </a:xfrm>
              <a:prstGeom prst="line">
                <a:avLst/>
              </a:prstGeom>
              <a:ln>
                <a:solidFill>
                  <a:srgbClr val="40A3D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9">
              <a:extLst>
                <a:ext uri="{FF2B5EF4-FFF2-40B4-BE49-F238E27FC236}">
                  <a16:creationId xmlns:a16="http://schemas.microsoft.com/office/drawing/2014/main" id="{427359FE-D0B5-56B9-FD2D-AAAD984A872E}"/>
                </a:ext>
              </a:extLst>
            </p:cNvPr>
            <p:cNvGrpSpPr/>
            <p:nvPr/>
          </p:nvGrpSpPr>
          <p:grpSpPr>
            <a:xfrm>
              <a:off x="1117584" y="1126600"/>
              <a:ext cx="4777418" cy="313400"/>
              <a:chOff x="-25418" y="1126600"/>
              <a:chExt cx="4777418" cy="313400"/>
            </a:xfrm>
          </p:grpSpPr>
          <p:sp>
            <p:nvSpPr>
              <p:cNvPr id="33" name="Rectangle 27">
                <a:extLst>
                  <a:ext uri="{FF2B5EF4-FFF2-40B4-BE49-F238E27FC236}">
                    <a16:creationId xmlns:a16="http://schemas.microsoft.com/office/drawing/2014/main" id="{F5ED2ABC-53D6-B0AE-CEE4-A7ACCDE77EA2}"/>
                  </a:ext>
                </a:extLst>
              </p:cNvPr>
              <p:cNvSpPr/>
              <p:nvPr/>
            </p:nvSpPr>
            <p:spPr>
              <a:xfrm>
                <a:off x="431999" y="1152000"/>
                <a:ext cx="4320000" cy="28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0" tIns="0" rIns="0" bIns="0" anchor="t" anchorCtr="0">
                <a:noAutofit/>
              </a:bodyPr>
              <a:lstStyle/>
              <a:p>
                <a:pPr defTabSz="914377">
                  <a:spcBef>
                    <a:spcPct val="20000"/>
                  </a:spcBef>
                  <a:defRPr/>
                </a:pPr>
                <a:r>
                  <a:rPr lang="en-GB" sz="1100" dirty="0">
                    <a:solidFill>
                      <a:srgbClr val="45A3D5"/>
                    </a:solidFill>
                    <a:latin typeface="Arial" panose="020B0604020202020204" pitchFamily="34" charset="0"/>
                  </a:rPr>
                  <a:t>Paris Agreement</a:t>
                </a:r>
              </a:p>
            </p:txBody>
          </p:sp>
          <p:cxnSp>
            <p:nvCxnSpPr>
              <p:cNvPr id="34" name="Straight Connector 28">
                <a:extLst>
                  <a:ext uri="{FF2B5EF4-FFF2-40B4-BE49-F238E27FC236}">
                    <a16:creationId xmlns:a16="http://schemas.microsoft.com/office/drawing/2014/main" id="{14B15CCD-16A0-A549-968A-ABBEF31E78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-25418" y="1126600"/>
                <a:ext cx="4777418" cy="0"/>
              </a:xfrm>
              <a:prstGeom prst="line">
                <a:avLst/>
              </a:prstGeom>
              <a:ln>
                <a:solidFill>
                  <a:srgbClr val="40A3D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feld 21">
              <a:extLst>
                <a:ext uri="{FF2B5EF4-FFF2-40B4-BE49-F238E27FC236}">
                  <a16:creationId xmlns:a16="http://schemas.microsoft.com/office/drawing/2014/main" id="{7421F220-73AF-265E-B2AC-D9851947CB32}"/>
                </a:ext>
              </a:extLst>
            </p:cNvPr>
            <p:cNvSpPr txBox="1"/>
            <p:nvPr/>
          </p:nvSpPr>
          <p:spPr>
            <a:xfrm>
              <a:off x="6136829" y="3681820"/>
              <a:ext cx="4820253" cy="2697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 fontAlgn="base"/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Acordul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verde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european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– o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foaie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parcurs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pentru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ca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economia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UE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să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fie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sustenabilă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:</a:t>
              </a:r>
            </a:p>
            <a:p>
              <a:pPr algn="just" defTabSz="914377" fontAlgn="base"/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stimularea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utilizării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eficiente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a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resurselor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prin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trecerea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la o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economie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curată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circulară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  <a:p>
              <a:pPr algn="just" defTabSz="914377" fontAlgn="base"/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restabilirea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biodiversităţii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şi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reducerea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poluării</a:t>
              </a:r>
              <a:endParaRPr lang="en-US" sz="1600" dirty="0">
                <a:solidFill>
                  <a:srgbClr val="000000"/>
                </a:solidFill>
                <a:latin typeface="Arial"/>
              </a:endParaRPr>
            </a:p>
            <a:p>
              <a:pPr algn="just" defTabSz="914377" fontAlgn="base"/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Acesta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acoperă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 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toate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sectoarele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economiei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în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special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transportul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energia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agricultura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clădirile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și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industriile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precum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oțelul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cimentul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, TIC,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textilele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și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produsele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</a:rPr>
                <a:t>chimice</a:t>
              </a: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.</a:t>
              </a:r>
              <a:endParaRPr lang="en-GB" sz="1600" dirty="0" err="1">
                <a:solidFill>
                  <a:srgbClr val="000000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28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4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CD1D710-4D27-CB77-FC58-CE1F51E42602}"/>
              </a:ext>
            </a:extLst>
          </p:cNvPr>
          <p:cNvGrpSpPr/>
          <p:nvPr/>
        </p:nvGrpSpPr>
        <p:grpSpPr>
          <a:xfrm>
            <a:off x="1273215" y="1239076"/>
            <a:ext cx="10542450" cy="5045101"/>
            <a:chOff x="2246701" y="1111918"/>
            <a:chExt cx="8566614" cy="4717255"/>
          </a:xfrm>
        </p:grpSpPr>
        <p:sp>
          <p:nvSpPr>
            <p:cNvPr id="22" name="Text Placeholder 23">
              <a:extLst>
                <a:ext uri="{FF2B5EF4-FFF2-40B4-BE49-F238E27FC236}">
                  <a16:creationId xmlns:a16="http://schemas.microsoft.com/office/drawing/2014/main" id="{E0D98CD2-5483-B3FB-237D-4ACD2995DFE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44703" y="1455583"/>
              <a:ext cx="3190860" cy="594567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77800" indent="-177800" algn="l" defTabSz="914400" rtl="0" eaLnBrk="1" latinLnBrk="0" hangingPunct="1">
                <a:spcBef>
                  <a:spcPct val="20000"/>
                </a:spcBef>
                <a:buClrTx/>
                <a:buFont typeface="Wingdings" panose="05000000000000000000" pitchFamily="2" charset="2"/>
                <a:buChar char="§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361950" indent="-179388" algn="l" defTabSz="914400" rtl="0" eaLnBrk="1" latinLnBrk="0" hangingPunct="1">
                <a:spcBef>
                  <a:spcPct val="20000"/>
                </a:spcBef>
                <a:buClrTx/>
                <a:buFont typeface="Symbol" panose="05050102010706020507" pitchFamily="18" charset="2"/>
                <a:buChar char="-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39750" indent="-179388" algn="l" defTabSz="914400" rtl="0" eaLnBrk="1" latinLnBrk="0" hangingPunct="1">
                <a:spcBef>
                  <a:spcPct val="20000"/>
                </a:spcBef>
                <a:buClrTx/>
                <a:buFont typeface="Wingdings" panose="05000000000000000000" pitchFamily="2" charset="2"/>
                <a:buChar char="Ø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de-AT" sz="12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Consumul de energie și de apă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Utilizarea tipurilor de energie și a materiilor prime din surse regenerabile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Schimbările climatice, emisiile de gaze cu efect de seră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Tehnologiile </a:t>
              </a:r>
              <a:r>
                <a:rPr lang="en-US" sz="900" dirty="0" err="1"/>
                <a:t>verzi</a:t>
              </a:r>
              <a:r>
                <a:rPr lang="ro" sz="900" dirty="0"/>
                <a:t> și eficiența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Biodiversitatea, conservarea florei și faunei sălbatice, defrișările și destinația terenurilor</a:t>
              </a:r>
            </a:p>
          </p:txBody>
        </p:sp>
        <p:sp>
          <p:nvSpPr>
            <p:cNvPr id="24" name="Text Placeholder 23">
              <a:extLst>
                <a:ext uri="{FF2B5EF4-FFF2-40B4-BE49-F238E27FC236}">
                  <a16:creationId xmlns:a16="http://schemas.microsoft.com/office/drawing/2014/main" id="{1321540D-CF7F-C11D-10FB-FCD8EA4A281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48114" y="2636913"/>
              <a:ext cx="3128839" cy="962209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77800" indent="-177800" algn="l" defTabSz="914400" rtl="0" eaLnBrk="1" latinLnBrk="0" hangingPunct="1">
                <a:spcBef>
                  <a:spcPct val="20000"/>
                </a:spcBef>
                <a:buClrTx/>
                <a:buFont typeface="Wingdings" panose="05000000000000000000" pitchFamily="2" charset="2"/>
                <a:buChar char="§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361950" indent="-179388" algn="l" defTabSz="914400" rtl="0" eaLnBrk="1" latinLnBrk="0" hangingPunct="1">
                <a:spcBef>
                  <a:spcPct val="20000"/>
                </a:spcBef>
                <a:buClrTx/>
                <a:buFont typeface="Symbol" panose="05050102010706020507" pitchFamily="18" charset="2"/>
                <a:buChar char="-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39750" indent="-179388" algn="l" defTabSz="914400" rtl="0" eaLnBrk="1" latinLnBrk="0" hangingPunct="1">
                <a:spcBef>
                  <a:spcPct val="20000"/>
                </a:spcBef>
                <a:buClrTx/>
                <a:buFont typeface="Wingdings" panose="05000000000000000000" pitchFamily="2" charset="2"/>
                <a:buChar char="Ø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de-AT" sz="12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Drepturile omului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 err="1"/>
                <a:t>Drepturile la locul de muncă, egalitatea de șanse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Securitate și sănătate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Relații cu instituțiile guvernamentale și cu comunitatea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Protecția consumatorilor, siguranța produselor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Confidențialitatea și siguranța datelor</a:t>
              </a:r>
              <a:endParaRPr lang="de-DE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5" name="Text Placeholder 23">
              <a:extLst>
                <a:ext uri="{FF2B5EF4-FFF2-40B4-BE49-F238E27FC236}">
                  <a16:creationId xmlns:a16="http://schemas.microsoft.com/office/drawing/2014/main" id="{BF94FEDB-4849-8B72-A054-386D9929DA7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435178" y="3875713"/>
              <a:ext cx="3141775" cy="1255803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77800" indent="-177800" algn="l" defTabSz="914400" rtl="0" eaLnBrk="1" latinLnBrk="0" hangingPunct="1">
                <a:spcBef>
                  <a:spcPct val="20000"/>
                </a:spcBef>
                <a:buClrTx/>
                <a:buFont typeface="Wingdings" panose="05000000000000000000" pitchFamily="2" charset="2"/>
                <a:buChar char="§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361950" indent="-179388" algn="l" defTabSz="914400" rtl="0" eaLnBrk="1" latinLnBrk="0" hangingPunct="1">
                <a:spcBef>
                  <a:spcPct val="20000"/>
                </a:spcBef>
                <a:buClrTx/>
                <a:buFont typeface="Symbol" panose="05050102010706020507" pitchFamily="18" charset="2"/>
                <a:buChar char="-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539750" indent="-179388" algn="l" defTabSz="914400" rtl="0" eaLnBrk="1" latinLnBrk="0" hangingPunct="1">
                <a:spcBef>
                  <a:spcPct val="20000"/>
                </a:spcBef>
                <a:buClrTx/>
                <a:buFont typeface="Wingdings" panose="05000000000000000000" pitchFamily="2" charset="2"/>
                <a:buChar char="Ø"/>
                <a:defRPr lang="de-DE" sz="1200" kern="1200" dirty="0" smtClean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0" indent="0" algn="l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lang="de-AT" sz="1200" kern="1200" dirty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Diversitatea și structura consiliului de administrație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Transparență, raportare cu privire la chestiunile semnificative și rapoarte auditate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Riscurile legate de evidența contabilă și structura comitetului de audit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Darea sau luarea de mită și corupția </a:t>
              </a:r>
            </a:p>
            <a:p>
              <a:pPr marL="171446" indent="-171446">
                <a:buClr>
                  <a:schemeClr val="tx2"/>
                </a:buClr>
                <a:buFont typeface="Wingdings" panose="05000000000000000000" pitchFamily="2" charset="2"/>
                <a:buChar char="§"/>
              </a:pPr>
              <a:r>
                <a:rPr lang="ro" sz="900" dirty="0"/>
                <a:t>Strategia fiscală</a:t>
              </a:r>
              <a:endParaRPr lang="de-DE" sz="9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TextBox 55">
              <a:extLst>
                <a:ext uri="{FF2B5EF4-FFF2-40B4-BE49-F238E27FC236}">
                  <a16:creationId xmlns:a16="http://schemas.microsoft.com/office/drawing/2014/main" id="{41935F3B-F814-E02A-CC42-871B2BD40E0F}"/>
                </a:ext>
              </a:extLst>
            </p:cNvPr>
            <p:cNvSpPr txBox="1"/>
            <p:nvPr/>
          </p:nvSpPr>
          <p:spPr>
            <a:xfrm>
              <a:off x="6879019" y="1237874"/>
              <a:ext cx="3934296" cy="429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285750" indent="-285750">
                <a:buClr>
                  <a:schemeClr val="tx2"/>
                </a:buClr>
                <a:buFont typeface="Wingdings" panose="05000000000000000000" pitchFamily="2" charset="2"/>
                <a:buChar char="§"/>
                <a:defRPr sz="1000">
                  <a:solidFill>
                    <a:srgbClr val="000000"/>
                  </a:solidFill>
                  <a:latin typeface="Arial"/>
                </a:defRPr>
              </a:lvl1pPr>
            </a:lstStyle>
            <a:p>
              <a:pPr marL="180970" indent="-180970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tabLst>
                  <a:tab pos="179384" algn="l"/>
                </a:tabLst>
              </a:pPr>
              <a:r>
                <a:rPr lang="de-DE" sz="1100" dirty="0"/>
                <a:t>Încurajată de Agenda ONU 2030 pentru dezvoltare durabilă și de Acordul de la Paris privind schimbările climatice, </a:t>
              </a:r>
              <a:r>
                <a:rPr lang="de-DE" sz="1100" b="1" dirty="0"/>
                <a:t>Uniunea Europeană</a:t>
              </a:r>
              <a:r>
                <a:rPr lang="de-DE" sz="1100" dirty="0"/>
                <a:t> a stabilit obiectivul de </a:t>
              </a:r>
              <a:r>
                <a:rPr lang="de-DE" sz="1100" b="1" dirty="0"/>
                <a:t>a consolida stabilitatea financiară, prin încorporarea factorilor ESG</a:t>
              </a:r>
              <a:r>
                <a:rPr lang="de-DE" sz="1100" dirty="0"/>
                <a:t> </a:t>
              </a:r>
              <a:r>
                <a:rPr lang="de-DE" sz="1100" b="1" dirty="0"/>
                <a:t>în deciziile privind efectuarea investițiilor. </a:t>
              </a:r>
            </a:p>
            <a:p>
              <a:pPr marL="180970" indent="-180970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tabLst>
                  <a:tab pos="179384" algn="l"/>
                </a:tabLst>
              </a:pPr>
              <a:r>
                <a:rPr lang="de-DE" sz="1100" dirty="0">
                  <a:latin typeface="Arial" charset="0"/>
                  <a:cs typeface="Arial" charset="0"/>
                </a:rPr>
                <a:t>O dată cu apariția </a:t>
              </a:r>
              <a:r>
                <a:rPr lang="de-DE" sz="1100" b="1" dirty="0">
                  <a:latin typeface="Arial" charset="0"/>
                  <a:cs typeface="Arial" charset="0"/>
                </a:rPr>
                <a:t>obligațiunilor și a împrumuturilor legate de sustenabilitate (Sustainability-linked Loans)</a:t>
              </a:r>
              <a:r>
                <a:rPr lang="de-DE" sz="1100" dirty="0">
                  <a:latin typeface="Arial" charset="0"/>
                  <a:cs typeface="Arial" charset="0"/>
                </a:rPr>
                <a:t>, punctajele privind ESG au devenit nu doar un important instrument de monitorizare pentru investitori și pentru fondurile de investiții, ci și pentru băncile și </a:t>
              </a:r>
              <a:r>
                <a:rPr lang="de-DE" sz="1100" b="1" dirty="0">
                  <a:latin typeface="Arial" charset="0"/>
                  <a:cs typeface="Arial" charset="0"/>
                </a:rPr>
                <a:t>companiile care doresc să promoveze și să își îmbunătățească amprenta de sustenabilitatea</a:t>
              </a:r>
              <a:r>
                <a:rPr lang="de-DE" sz="1100" dirty="0">
                  <a:latin typeface="Arial" charset="0"/>
                  <a:cs typeface="Arial" charset="0"/>
                </a:rPr>
                <a:t>.</a:t>
              </a:r>
            </a:p>
            <a:p>
              <a:pPr marL="180970" indent="-180970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tabLst>
                  <a:tab pos="179384" algn="l"/>
                </a:tabLst>
              </a:pPr>
              <a:r>
                <a:rPr lang="de-DE" sz="1100" dirty="0"/>
                <a:t>În prezent, </a:t>
              </a:r>
              <a:r>
                <a:rPr lang="de-DE" sz="1100" b="1" dirty="0"/>
                <a:t>Uniunea Europeană </a:t>
              </a:r>
              <a:r>
                <a:rPr lang="de-DE" sz="1100" dirty="0"/>
                <a:t>finalizeaza dezvoltarea de: </a:t>
              </a:r>
            </a:p>
            <a:p>
              <a:pPr lvl="1" indent="-285744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buFont typeface="Symbol" panose="05050102010706020507" pitchFamily="18" charset="2"/>
                <a:buChar char="-"/>
                <a:tabLst>
                  <a:tab pos="179384" algn="l"/>
                </a:tabLst>
              </a:pPr>
              <a:r>
                <a:rPr lang="de-DE" sz="1100" i="1" dirty="0"/>
                <a:t>Standarde de raportare a informațilori în materie de ESG</a:t>
              </a:r>
            </a:p>
            <a:p>
              <a:pPr lvl="1" indent="-285744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buFont typeface="Symbol" panose="05050102010706020507" pitchFamily="18" charset="2"/>
                <a:buChar char="-"/>
                <a:tabLst>
                  <a:tab pos="179384" algn="l"/>
                </a:tabLst>
              </a:pPr>
              <a:r>
                <a:rPr lang="de-DE" sz="1100" i="1" dirty="0"/>
                <a:t>Taxonomia</a:t>
              </a:r>
              <a:endParaRPr lang="de-DE" sz="1100" dirty="0"/>
            </a:p>
            <a:p>
              <a:pPr lvl="1" indent="-285744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buFont typeface="Symbol" panose="05050102010706020507" pitchFamily="18" charset="2"/>
                <a:buChar char="-"/>
                <a:tabLst>
                  <a:tab pos="179384" algn="l"/>
                </a:tabLst>
              </a:pPr>
              <a:r>
                <a:rPr lang="de-DE" sz="1100" i="1" dirty="0"/>
                <a:t>Ghid privind raportarea informatiilor legate de climă</a:t>
              </a:r>
            </a:p>
            <a:p>
              <a:pPr lvl="1" indent="-285744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buFont typeface="Symbol" panose="05050102010706020507" pitchFamily="18" charset="2"/>
                <a:buChar char="-"/>
                <a:tabLst>
                  <a:tab pos="179384" algn="l"/>
                </a:tabLst>
              </a:pPr>
              <a:r>
                <a:rPr lang="de-DE" sz="1100" i="1" dirty="0"/>
                <a:t>Standarde pentru Obligațiunile Verzi</a:t>
              </a:r>
              <a:r>
                <a:rPr lang="de-DE" sz="1100" dirty="0"/>
                <a:t>.</a:t>
              </a:r>
            </a:p>
            <a:p>
              <a:pPr marL="180970" lvl="1" indent="-180970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buFont typeface="Wingdings" panose="05000000000000000000" pitchFamily="2" charset="2"/>
                <a:buChar char="§"/>
                <a:tabLst>
                  <a:tab pos="179384" algn="l"/>
                </a:tabLst>
              </a:pPr>
              <a:r>
                <a:rPr lang="de-DE" sz="1100" b="1" dirty="0">
                  <a:solidFill>
                    <a:srgbClr val="000000"/>
                  </a:solidFill>
                  <a:latin typeface="Arial"/>
                </a:rPr>
                <a:t>Agenții independente de rating și-au dezvoltat propriile metodologii</a:t>
              </a:r>
              <a:r>
                <a:rPr lang="de-DE" sz="1100" dirty="0">
                  <a:solidFill>
                    <a:srgbClr val="000000"/>
                  </a:solidFill>
                  <a:latin typeface="Arial"/>
                </a:rPr>
                <a:t>, pentru a evalua punctajul ESG al unei companii, făcând performanța unei companii în materie de sustenabilitate mai transparentă, dar și mai greu de comparat.</a:t>
              </a:r>
            </a:p>
            <a:p>
              <a:pPr lvl="1" indent="-285744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buFont typeface="Symbol" panose="05050102010706020507" pitchFamily="18" charset="2"/>
                <a:buChar char="-"/>
                <a:tabLst>
                  <a:tab pos="179384" algn="l"/>
                </a:tabLst>
              </a:pPr>
              <a:endParaRPr lang="de-DE" sz="1100" dirty="0"/>
            </a:p>
            <a:p>
              <a:pPr lvl="1" indent="-285744" defTabSz="915965">
                <a:spcBef>
                  <a:spcPts val="300"/>
                </a:spcBef>
                <a:spcAft>
                  <a:spcPts val="300"/>
                </a:spcAft>
                <a:buClr>
                  <a:srgbClr val="083676"/>
                </a:buClr>
                <a:buSzPct val="100000"/>
                <a:buFont typeface="Symbol" panose="05050102010706020507" pitchFamily="18" charset="2"/>
                <a:buChar char="-"/>
                <a:tabLst>
                  <a:tab pos="179384" algn="l"/>
                </a:tabLst>
              </a:pPr>
              <a:endParaRPr lang="de-DE" sz="1100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4A975CA-C060-4D59-7093-577D83BEA826}"/>
                </a:ext>
              </a:extLst>
            </p:cNvPr>
            <p:cNvGrpSpPr/>
            <p:nvPr/>
          </p:nvGrpSpPr>
          <p:grpSpPr>
            <a:xfrm>
              <a:off x="2506807" y="5130112"/>
              <a:ext cx="3894059" cy="677875"/>
              <a:chOff x="1058941" y="4695395"/>
              <a:chExt cx="3894059" cy="677875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7F857E3E-6FE6-969D-F3E6-36CD186C18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3615" y="5071045"/>
                <a:ext cx="877279" cy="302225"/>
              </a:xfrm>
              <a:prstGeom prst="rect">
                <a:avLst/>
              </a:prstGeom>
            </p:spPr>
          </p:pic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A95ACEB3-A004-B261-E27F-4E47C33CC2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19426" y="5078338"/>
                <a:ext cx="712339" cy="248491"/>
              </a:xfrm>
              <a:prstGeom prst="rect">
                <a:avLst/>
              </a:prstGeom>
            </p:spPr>
          </p:pic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83A88155-328D-358E-E76A-81787554ED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75503" y="4965119"/>
                <a:ext cx="720100" cy="360051"/>
              </a:xfrm>
              <a:prstGeom prst="rect">
                <a:avLst/>
              </a:prstGeom>
            </p:spPr>
          </p:pic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24AE9D62-EDF7-F6EF-0AC3-28B21227AF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1399" y="5105693"/>
                <a:ext cx="842070" cy="193782"/>
              </a:xfrm>
              <a:prstGeom prst="rect">
                <a:avLst/>
              </a:prstGeom>
            </p:spPr>
          </p:pic>
          <p:sp>
            <p:nvSpPr>
              <p:cNvPr id="83" name="Isosceles Triangle 69">
                <a:extLst>
                  <a:ext uri="{FF2B5EF4-FFF2-40B4-BE49-F238E27FC236}">
                    <a16:creationId xmlns:a16="http://schemas.microsoft.com/office/drawing/2014/main" id="{DF3982F3-FC18-AAAB-B983-23A4AB79AB15}"/>
                  </a:ext>
                </a:extLst>
              </p:cNvPr>
              <p:cNvSpPr/>
              <p:nvPr/>
            </p:nvSpPr>
            <p:spPr>
              <a:xfrm rot="10800000">
                <a:off x="1058941" y="4695395"/>
                <a:ext cx="3894059" cy="248580"/>
              </a:xfrm>
              <a:prstGeom prst="triangl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5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8F58C5A-C428-A9A1-5A0E-12A439F64D6D}"/>
                </a:ext>
              </a:extLst>
            </p:cNvPr>
            <p:cNvGrpSpPr/>
            <p:nvPr/>
          </p:nvGrpSpPr>
          <p:grpSpPr>
            <a:xfrm>
              <a:off x="2246701" y="1256937"/>
              <a:ext cx="1109915" cy="1621844"/>
              <a:chOff x="448465" y="1233709"/>
              <a:chExt cx="1109914" cy="1621842"/>
            </a:xfrm>
          </p:grpSpPr>
          <p:grpSp>
            <p:nvGrpSpPr>
              <p:cNvPr id="74" name="Group 73">
                <a:extLst>
                  <a:ext uri="{FF2B5EF4-FFF2-40B4-BE49-F238E27FC236}">
                    <a16:creationId xmlns:a16="http://schemas.microsoft.com/office/drawing/2014/main" id="{43BF9506-7E5A-8882-DB35-B09D897942FF}"/>
                  </a:ext>
                </a:extLst>
              </p:cNvPr>
              <p:cNvGrpSpPr/>
              <p:nvPr/>
            </p:nvGrpSpPr>
            <p:grpSpPr>
              <a:xfrm>
                <a:off x="594919" y="1233709"/>
                <a:ext cx="775133" cy="775133"/>
                <a:chOff x="862080" y="1404322"/>
                <a:chExt cx="775133" cy="775133"/>
              </a:xfrm>
            </p:grpSpPr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AD7D4790-0BC0-03C7-CBD7-3B4EFE1F4CD6}"/>
                    </a:ext>
                  </a:extLst>
                </p:cNvPr>
                <p:cNvSpPr/>
                <p:nvPr/>
              </p:nvSpPr>
              <p:spPr>
                <a:xfrm>
                  <a:off x="896083" y="1438325"/>
                  <a:ext cx="707126" cy="707126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o-RO" sz="1500" dirty="0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B975DCDF-90FD-9FC4-E137-001B5DC66803}"/>
                    </a:ext>
                  </a:extLst>
                </p:cNvPr>
                <p:cNvSpPr/>
                <p:nvPr/>
              </p:nvSpPr>
              <p:spPr>
                <a:xfrm>
                  <a:off x="862080" y="1404322"/>
                  <a:ext cx="775133" cy="775133"/>
                </a:xfrm>
                <a:prstGeom prst="ellipse">
                  <a:avLst/>
                </a:prstGeom>
                <a:noFill/>
                <a:ln w="6350">
                  <a:solidFill>
                    <a:srgbClr val="00497B"/>
                  </a:solidFill>
                  <a:prstDash val="lg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o-RO" sz="1500" dirty="0"/>
                </a:p>
              </p:txBody>
            </p:sp>
          </p:grpSp>
          <p:sp>
            <p:nvSpPr>
              <p:cNvPr id="75" name="Rounded Rectangle 6">
                <a:extLst>
                  <a:ext uri="{FF2B5EF4-FFF2-40B4-BE49-F238E27FC236}">
                    <a16:creationId xmlns:a16="http://schemas.microsoft.com/office/drawing/2014/main" id="{A212B111-30C6-69A4-CC08-B4014B820D90}"/>
                  </a:ext>
                </a:extLst>
              </p:cNvPr>
              <p:cNvSpPr/>
              <p:nvPr/>
            </p:nvSpPr>
            <p:spPr>
              <a:xfrm>
                <a:off x="504534" y="1911426"/>
                <a:ext cx="998619" cy="277446"/>
              </a:xfrm>
              <a:prstGeom prst="roundRect">
                <a:avLst/>
              </a:prstGeom>
              <a:solidFill>
                <a:srgbClr val="92D050"/>
              </a:solidFill>
              <a:ln w="9525">
                <a:solidFill>
                  <a:schemeClr val="tx2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1500" dirty="0"/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B7A070EF-5F2F-E055-62F7-E307809E2B99}"/>
                  </a:ext>
                </a:extLst>
              </p:cNvPr>
              <p:cNvSpPr txBox="1"/>
              <p:nvPr/>
            </p:nvSpPr>
            <p:spPr>
              <a:xfrm>
                <a:off x="448465" y="1916833"/>
                <a:ext cx="1109914" cy="93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000" b="1" dirty="0">
                    <a:solidFill>
                      <a:schemeClr val="bg1"/>
                    </a:solidFill>
                  </a:rPr>
                  <a:t>Mediu</a:t>
                </a:r>
              </a:p>
              <a:p>
                <a:pPr algn="ctr"/>
                <a:endParaRPr lang="de-DE" sz="1500" dirty="0"/>
              </a:p>
              <a:p>
                <a:pPr algn="ctr"/>
                <a:endParaRPr lang="de-DE" sz="1000" b="1" dirty="0">
                  <a:solidFill>
                    <a:schemeClr val="bg1"/>
                  </a:solidFill>
                </a:endParaRPr>
              </a:p>
              <a:p>
                <a:pPr algn="ctr"/>
                <a:endParaRPr lang="de-DE" sz="1000" b="1" dirty="0">
                  <a:solidFill>
                    <a:schemeClr val="tx2"/>
                  </a:solidFill>
                </a:endParaRPr>
              </a:p>
              <a:p>
                <a:pPr algn="ctr"/>
                <a:endParaRPr lang="de-DE" sz="1000" b="1" dirty="0">
                  <a:solidFill>
                    <a:schemeClr val="tx2"/>
                  </a:solidFill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A741306-55D3-7DA7-7945-70ACE4ED2922}"/>
                </a:ext>
              </a:extLst>
            </p:cNvPr>
            <p:cNvSpPr/>
            <p:nvPr/>
          </p:nvSpPr>
          <p:spPr>
            <a:xfrm>
              <a:off x="2427158" y="2666030"/>
              <a:ext cx="707127" cy="70712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500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01529D7-0D9C-8C30-3A69-31F0A3D6EAB4}"/>
                </a:ext>
              </a:extLst>
            </p:cNvPr>
            <p:cNvSpPr/>
            <p:nvPr/>
          </p:nvSpPr>
          <p:spPr>
            <a:xfrm>
              <a:off x="2393156" y="2632027"/>
              <a:ext cx="775133" cy="775133"/>
            </a:xfrm>
            <a:prstGeom prst="ellipse">
              <a:avLst/>
            </a:prstGeom>
            <a:noFill/>
            <a:ln w="6350">
              <a:solidFill>
                <a:srgbClr val="00497B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 sz="1500" dirty="0"/>
            </a:p>
          </p:txBody>
        </p:sp>
        <p:sp>
          <p:nvSpPr>
            <p:cNvPr id="35" name="Rounded Rectangle 6">
              <a:extLst>
                <a:ext uri="{FF2B5EF4-FFF2-40B4-BE49-F238E27FC236}">
                  <a16:creationId xmlns:a16="http://schemas.microsoft.com/office/drawing/2014/main" id="{FBDFD754-A768-B078-1922-116F5BC34C5C}"/>
                </a:ext>
              </a:extLst>
            </p:cNvPr>
            <p:cNvSpPr/>
            <p:nvPr/>
          </p:nvSpPr>
          <p:spPr>
            <a:xfrm>
              <a:off x="2302771" y="3309743"/>
              <a:ext cx="998619" cy="277447"/>
            </a:xfrm>
            <a:prstGeom prst="roundRect">
              <a:avLst/>
            </a:prstGeom>
            <a:solidFill>
              <a:srgbClr val="FFC000"/>
            </a:solidFill>
            <a:ln w="9525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CC54119-58BE-A8DC-A290-6DE658F57AB4}"/>
                </a:ext>
              </a:extLst>
            </p:cNvPr>
            <p:cNvSpPr txBox="1"/>
            <p:nvPr/>
          </p:nvSpPr>
          <p:spPr>
            <a:xfrm>
              <a:off x="2246701" y="3315150"/>
              <a:ext cx="110991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Social</a:t>
              </a:r>
            </a:p>
            <a:p>
              <a:pPr algn="ctr"/>
              <a:endParaRPr lang="de-DE" sz="1500" dirty="0"/>
            </a:p>
            <a:p>
              <a:pPr algn="ctr"/>
              <a:endParaRPr lang="de-DE" sz="1000" b="1" dirty="0">
                <a:solidFill>
                  <a:schemeClr val="bg1"/>
                </a:solidFill>
              </a:endParaRPr>
            </a:p>
            <a:p>
              <a:pPr algn="ctr"/>
              <a:endParaRPr lang="de-DE" sz="1000" b="1" dirty="0">
                <a:solidFill>
                  <a:schemeClr val="tx2"/>
                </a:solidFill>
              </a:endParaRPr>
            </a:p>
            <a:p>
              <a:pPr algn="ctr"/>
              <a:endParaRPr lang="de-DE" sz="1000" b="1" dirty="0">
                <a:solidFill>
                  <a:schemeClr val="tx2"/>
                </a:solidFill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315695C-882C-797E-9169-B46566C86495}"/>
                </a:ext>
              </a:extLst>
            </p:cNvPr>
            <p:cNvGrpSpPr/>
            <p:nvPr/>
          </p:nvGrpSpPr>
          <p:grpSpPr>
            <a:xfrm>
              <a:off x="2393156" y="4014098"/>
              <a:ext cx="775133" cy="775133"/>
              <a:chOff x="862080" y="1404322"/>
              <a:chExt cx="775133" cy="77513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535ABF21-3C82-BE78-4531-A5EEAA1C64B7}"/>
                  </a:ext>
                </a:extLst>
              </p:cNvPr>
              <p:cNvSpPr/>
              <p:nvPr/>
            </p:nvSpPr>
            <p:spPr>
              <a:xfrm>
                <a:off x="896083" y="1438325"/>
                <a:ext cx="707126" cy="707126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500" dirty="0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0E93D23-A795-1122-F06E-8AEBE7B76680}"/>
                  </a:ext>
                </a:extLst>
              </p:cNvPr>
              <p:cNvSpPr/>
              <p:nvPr/>
            </p:nvSpPr>
            <p:spPr>
              <a:xfrm>
                <a:off x="862080" y="1404322"/>
                <a:ext cx="775133" cy="775133"/>
              </a:xfrm>
              <a:prstGeom prst="ellipse">
                <a:avLst/>
              </a:prstGeom>
              <a:noFill/>
              <a:ln w="6350">
                <a:solidFill>
                  <a:srgbClr val="00497B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 sz="1500" dirty="0"/>
              </a:p>
            </p:txBody>
          </p:sp>
        </p:grpSp>
        <p:sp>
          <p:nvSpPr>
            <p:cNvPr id="39" name="Rounded Rectangle 6">
              <a:extLst>
                <a:ext uri="{FF2B5EF4-FFF2-40B4-BE49-F238E27FC236}">
                  <a16:creationId xmlns:a16="http://schemas.microsoft.com/office/drawing/2014/main" id="{982C4BD8-32B8-5657-AC9A-6EE1B019FE13}"/>
                </a:ext>
              </a:extLst>
            </p:cNvPr>
            <p:cNvSpPr/>
            <p:nvPr/>
          </p:nvSpPr>
          <p:spPr>
            <a:xfrm>
              <a:off x="2302771" y="4691814"/>
              <a:ext cx="998619" cy="27744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9525">
              <a:solidFill>
                <a:schemeClr val="tx2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DDE5B5-4CC9-9081-C053-646E3D8BE696}"/>
                </a:ext>
              </a:extLst>
            </p:cNvPr>
            <p:cNvSpPr txBox="1"/>
            <p:nvPr/>
          </p:nvSpPr>
          <p:spPr>
            <a:xfrm>
              <a:off x="2246701" y="4697221"/>
              <a:ext cx="110991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b="1" dirty="0">
                  <a:solidFill>
                    <a:schemeClr val="bg1"/>
                  </a:solidFill>
                </a:rPr>
                <a:t>Guvernan</a:t>
              </a:r>
              <a:r>
                <a:rPr lang="ro-RO" sz="1000" b="1" dirty="0" err="1">
                  <a:solidFill>
                    <a:schemeClr val="bg1"/>
                  </a:solidFill>
                </a:rPr>
                <a:t>ță</a:t>
              </a:r>
              <a:endParaRPr lang="de-DE" sz="1000" b="1" dirty="0">
                <a:solidFill>
                  <a:schemeClr val="bg1"/>
                </a:solidFill>
              </a:endParaRPr>
            </a:p>
            <a:p>
              <a:pPr algn="ctr"/>
              <a:endParaRPr lang="de-DE" sz="1500" dirty="0"/>
            </a:p>
            <a:p>
              <a:pPr algn="ctr"/>
              <a:endParaRPr lang="de-DE" sz="1000" b="1" dirty="0">
                <a:solidFill>
                  <a:schemeClr val="bg1"/>
                </a:solidFill>
              </a:endParaRPr>
            </a:p>
            <a:p>
              <a:pPr algn="ctr"/>
              <a:endParaRPr lang="de-DE" sz="1000" b="1" dirty="0">
                <a:solidFill>
                  <a:schemeClr val="tx2"/>
                </a:solidFill>
              </a:endParaRPr>
            </a:p>
            <a:p>
              <a:pPr algn="ctr"/>
              <a:endParaRPr lang="de-DE" sz="1000" b="1" dirty="0">
                <a:solidFill>
                  <a:schemeClr val="tx2"/>
                </a:solidFill>
              </a:endParaRP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913B4B03-DC4F-9CFC-97A2-B99103EBC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558463" y="4118026"/>
              <a:ext cx="454831" cy="513519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534788B2-60BB-0208-1729-0665F22B8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2518784" y="2790735"/>
              <a:ext cx="523875" cy="438151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830FCB44-6A05-3B4B-3085-422B4BDC8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589928" y="1462420"/>
              <a:ext cx="381584" cy="381584"/>
            </a:xfrm>
            <a:prstGeom prst="rect">
              <a:avLst/>
            </a:prstGeom>
          </p:spPr>
        </p:pic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7AFE838B-A0C3-962A-E0BE-AA4C6F4FA95A}"/>
                </a:ext>
              </a:extLst>
            </p:cNvPr>
            <p:cNvSpPr/>
            <p:nvPr/>
          </p:nvSpPr>
          <p:spPr>
            <a:xfrm>
              <a:off x="6702582" y="1111918"/>
              <a:ext cx="113519" cy="471725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500" dirty="0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F0284C-C446-C676-20F2-0A6BFF27BB0B}"/>
                </a:ext>
              </a:extLst>
            </p:cNvPr>
            <p:cNvCxnSpPr>
              <a:cxnSpLocks/>
            </p:cNvCxnSpPr>
            <p:nvPr/>
          </p:nvCxnSpPr>
          <p:spPr>
            <a:xfrm>
              <a:off x="2342965" y="1196752"/>
              <a:ext cx="4041067" cy="0"/>
            </a:xfrm>
            <a:prstGeom prst="line">
              <a:avLst/>
            </a:prstGeom>
            <a:ln>
              <a:solidFill>
                <a:srgbClr val="40A3D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E60DC609-8EA7-7334-7743-FBAC100DCB7E}"/>
                </a:ext>
              </a:extLst>
            </p:cNvPr>
            <p:cNvCxnSpPr>
              <a:cxnSpLocks/>
            </p:cNvCxnSpPr>
            <p:nvPr/>
          </p:nvCxnSpPr>
          <p:spPr>
            <a:xfrm>
              <a:off x="2342965" y="2341497"/>
              <a:ext cx="4041067" cy="0"/>
            </a:xfrm>
            <a:prstGeom prst="line">
              <a:avLst/>
            </a:prstGeom>
            <a:ln>
              <a:solidFill>
                <a:srgbClr val="40A3D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8536CCC-FCD8-451F-64F4-6F506BA32FD5}"/>
                </a:ext>
              </a:extLst>
            </p:cNvPr>
            <p:cNvCxnSpPr>
              <a:cxnSpLocks/>
            </p:cNvCxnSpPr>
            <p:nvPr/>
          </p:nvCxnSpPr>
          <p:spPr>
            <a:xfrm>
              <a:off x="2342965" y="2502041"/>
              <a:ext cx="4041067" cy="0"/>
            </a:xfrm>
            <a:prstGeom prst="line">
              <a:avLst/>
            </a:prstGeom>
            <a:ln>
              <a:solidFill>
                <a:srgbClr val="40A3D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270D43-2936-A347-E88D-1D994C42226F}"/>
                </a:ext>
              </a:extLst>
            </p:cNvPr>
            <p:cNvCxnSpPr>
              <a:cxnSpLocks/>
            </p:cNvCxnSpPr>
            <p:nvPr/>
          </p:nvCxnSpPr>
          <p:spPr>
            <a:xfrm>
              <a:off x="2342965" y="3716587"/>
              <a:ext cx="4041067" cy="0"/>
            </a:xfrm>
            <a:prstGeom prst="line">
              <a:avLst/>
            </a:prstGeom>
            <a:ln>
              <a:solidFill>
                <a:srgbClr val="40A3D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8229D5D-8F95-B25B-DB07-2AD1581A5712}"/>
                </a:ext>
              </a:extLst>
            </p:cNvPr>
            <p:cNvCxnSpPr>
              <a:cxnSpLocks/>
            </p:cNvCxnSpPr>
            <p:nvPr/>
          </p:nvCxnSpPr>
          <p:spPr>
            <a:xfrm>
              <a:off x="2342965" y="3877131"/>
              <a:ext cx="4041067" cy="0"/>
            </a:xfrm>
            <a:prstGeom prst="line">
              <a:avLst/>
            </a:prstGeom>
            <a:ln>
              <a:solidFill>
                <a:srgbClr val="40A3D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5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5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7FC8374-2B35-017F-3F52-780662DAAE3B}"/>
              </a:ext>
            </a:extLst>
          </p:cNvPr>
          <p:cNvGrpSpPr/>
          <p:nvPr/>
        </p:nvGrpSpPr>
        <p:grpSpPr>
          <a:xfrm>
            <a:off x="3885906" y="1403668"/>
            <a:ext cx="7872342" cy="4483082"/>
            <a:chOff x="918613" y="1156724"/>
            <a:chExt cx="7872342" cy="4547146"/>
          </a:xfrm>
        </p:grpSpPr>
        <p:sp>
          <p:nvSpPr>
            <p:cNvPr id="22" name="Rounded Rectangle 47">
              <a:extLst>
                <a:ext uri="{FF2B5EF4-FFF2-40B4-BE49-F238E27FC236}">
                  <a16:creationId xmlns:a16="http://schemas.microsoft.com/office/drawing/2014/main" id="{A27E8F83-2952-FCFD-5F11-BCF8C9C215D1}"/>
                </a:ext>
              </a:extLst>
            </p:cNvPr>
            <p:cNvSpPr/>
            <p:nvPr/>
          </p:nvSpPr>
          <p:spPr>
            <a:xfrm>
              <a:off x="3548844" y="2786743"/>
              <a:ext cx="2662660" cy="1089646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o" b="1" dirty="0">
                  <a:solidFill>
                    <a:schemeClr val="bg1"/>
                  </a:solidFill>
                </a:rPr>
                <a:t>Factori de sprijin pentru sustenabilitate</a:t>
              </a:r>
            </a:p>
          </p:txBody>
        </p:sp>
        <p:grpSp>
          <p:nvGrpSpPr>
            <p:cNvPr id="24" name="Group 11">
              <a:extLst>
                <a:ext uri="{FF2B5EF4-FFF2-40B4-BE49-F238E27FC236}">
                  <a16:creationId xmlns:a16="http://schemas.microsoft.com/office/drawing/2014/main" id="{527B8EAF-690A-BD64-5C65-C76B52455415}"/>
                </a:ext>
              </a:extLst>
            </p:cNvPr>
            <p:cNvGrpSpPr/>
            <p:nvPr/>
          </p:nvGrpSpPr>
          <p:grpSpPr>
            <a:xfrm>
              <a:off x="3144477" y="4471613"/>
              <a:ext cx="1802051" cy="1226466"/>
              <a:chOff x="3238078" y="4283656"/>
              <a:chExt cx="1523809" cy="1226466"/>
            </a:xfrm>
          </p:grpSpPr>
          <p:sp>
            <p:nvSpPr>
              <p:cNvPr id="96" name="Oval 79">
                <a:extLst>
                  <a:ext uri="{FF2B5EF4-FFF2-40B4-BE49-F238E27FC236}">
                    <a16:creationId xmlns:a16="http://schemas.microsoft.com/office/drawing/2014/main" id="{456DA79C-5628-6CAA-19C0-093FACD6D437}"/>
                  </a:ext>
                </a:extLst>
              </p:cNvPr>
              <p:cNvSpPr/>
              <p:nvPr/>
            </p:nvSpPr>
            <p:spPr>
              <a:xfrm>
                <a:off x="3238078" y="4895256"/>
                <a:ext cx="538205" cy="614866"/>
              </a:xfrm>
              <a:prstGeom prst="ellipse">
                <a:avLst/>
              </a:prstGeom>
              <a:solidFill>
                <a:srgbClr val="FFC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900" b="1" dirty="0"/>
              </a:p>
            </p:txBody>
          </p:sp>
          <p:sp>
            <p:nvSpPr>
              <p:cNvPr id="97" name="Rounded Rectangle 50">
                <a:extLst>
                  <a:ext uri="{FF2B5EF4-FFF2-40B4-BE49-F238E27FC236}">
                    <a16:creationId xmlns:a16="http://schemas.microsoft.com/office/drawing/2014/main" id="{D12287FC-015D-FD50-E1C9-877546AB4842}"/>
                  </a:ext>
                </a:extLst>
              </p:cNvPr>
              <p:cNvSpPr/>
              <p:nvPr/>
            </p:nvSpPr>
            <p:spPr>
              <a:xfrm>
                <a:off x="3499357" y="4283656"/>
                <a:ext cx="1262530" cy="890610"/>
              </a:xfrm>
              <a:prstGeom prst="roundRect">
                <a:avLst/>
              </a:prstGeom>
              <a:noFill/>
              <a:ln>
                <a:solidFill>
                  <a:srgbClr val="FFCC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 dirty="0">
                    <a:solidFill>
                      <a:schemeClr val="tx1"/>
                    </a:solidFill>
                  </a:rPr>
                  <a:t>Adoptarea </a:t>
                </a:r>
                <a:r>
                  <a:rPr lang="ro" sz="1100" b="1" dirty="0">
                    <a:solidFill>
                      <a:schemeClr val="tx1"/>
                    </a:solidFill>
                  </a:rPr>
                  <a:t>schimbărilor de reglementare</a:t>
                </a:r>
                <a:r>
                  <a:rPr lang="ro" sz="1100" dirty="0">
                    <a:solidFill>
                      <a:schemeClr val="tx1"/>
                    </a:solidFill>
                  </a:rPr>
                  <a:t> încă de la început</a:t>
                </a:r>
              </a:p>
            </p:txBody>
          </p:sp>
          <p:pic>
            <p:nvPicPr>
              <p:cNvPr id="98" name="Picture 68">
                <a:extLst>
                  <a:ext uri="{FF2B5EF4-FFF2-40B4-BE49-F238E27FC236}">
                    <a16:creationId xmlns:a16="http://schemas.microsoft.com/office/drawing/2014/main" id="{C7E25ED6-259B-0294-4BC5-DEDFBE44785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7" cstate="print">
                <a:lum brigh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3301099" y="5036611"/>
                <a:ext cx="412163" cy="381464"/>
              </a:xfrm>
              <a:prstGeom prst="rect">
                <a:avLst/>
              </a:prstGeom>
            </p:spPr>
          </p:pic>
        </p:grpSp>
        <p:grpSp>
          <p:nvGrpSpPr>
            <p:cNvPr id="25" name="Group 6">
              <a:extLst>
                <a:ext uri="{FF2B5EF4-FFF2-40B4-BE49-F238E27FC236}">
                  <a16:creationId xmlns:a16="http://schemas.microsoft.com/office/drawing/2014/main" id="{8F89E739-9AA0-C125-1116-BD7305E45961}"/>
                </a:ext>
              </a:extLst>
            </p:cNvPr>
            <p:cNvGrpSpPr/>
            <p:nvPr/>
          </p:nvGrpSpPr>
          <p:grpSpPr>
            <a:xfrm>
              <a:off x="1640784" y="1282617"/>
              <a:ext cx="2027827" cy="1152105"/>
              <a:chOff x="1502809" y="1597264"/>
              <a:chExt cx="1741961" cy="1152105"/>
            </a:xfrm>
          </p:grpSpPr>
          <p:sp>
            <p:nvSpPr>
              <p:cNvPr id="92" name="Rounded Rectangle 73">
                <a:extLst>
                  <a:ext uri="{FF2B5EF4-FFF2-40B4-BE49-F238E27FC236}">
                    <a16:creationId xmlns:a16="http://schemas.microsoft.com/office/drawing/2014/main" id="{FE338582-E57A-3B33-8482-166ED76CA795}"/>
                  </a:ext>
                </a:extLst>
              </p:cNvPr>
              <p:cNvSpPr/>
              <p:nvPr/>
            </p:nvSpPr>
            <p:spPr>
              <a:xfrm>
                <a:off x="1982240" y="1858759"/>
                <a:ext cx="1262530" cy="890610"/>
              </a:xfrm>
              <a:prstGeom prst="roundRect">
                <a:avLst/>
              </a:prstGeom>
              <a:noFill/>
              <a:ln>
                <a:solidFill>
                  <a:srgbClr val="005B9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 b="1">
                    <a:solidFill>
                      <a:schemeClr val="tx1"/>
                    </a:solidFill>
                  </a:rPr>
                  <a:t>Presiunea</a:t>
                </a:r>
                <a:r>
                  <a:rPr lang="ro" sz="1100">
                    <a:solidFill>
                      <a:schemeClr val="tx1"/>
                    </a:solidFill>
                  </a:rPr>
                  <a:t> din partea acționarilor, a părților interesate și a publicului</a:t>
                </a:r>
              </a:p>
            </p:txBody>
          </p:sp>
          <p:grpSp>
            <p:nvGrpSpPr>
              <p:cNvPr id="93" name="Group 3">
                <a:extLst>
                  <a:ext uri="{FF2B5EF4-FFF2-40B4-BE49-F238E27FC236}">
                    <a16:creationId xmlns:a16="http://schemas.microsoft.com/office/drawing/2014/main" id="{F384B0FB-7A54-4A3A-630A-3F74B6E56F9F}"/>
                  </a:ext>
                </a:extLst>
              </p:cNvPr>
              <p:cNvGrpSpPr/>
              <p:nvPr/>
            </p:nvGrpSpPr>
            <p:grpSpPr>
              <a:xfrm>
                <a:off x="1502809" y="1597264"/>
                <a:ext cx="618191" cy="720883"/>
                <a:chOff x="5498087" y="1885358"/>
                <a:chExt cx="618191" cy="720883"/>
              </a:xfrm>
            </p:grpSpPr>
            <p:sp>
              <p:nvSpPr>
                <p:cNvPr id="94" name="Oval 54">
                  <a:extLst>
                    <a:ext uri="{FF2B5EF4-FFF2-40B4-BE49-F238E27FC236}">
                      <a16:creationId xmlns:a16="http://schemas.microsoft.com/office/drawing/2014/main" id="{6F9ECBCD-818E-F5D6-6E54-038297A764CC}"/>
                    </a:ext>
                  </a:extLst>
                </p:cNvPr>
                <p:cNvSpPr/>
                <p:nvPr/>
              </p:nvSpPr>
              <p:spPr>
                <a:xfrm>
                  <a:off x="5498087" y="1885358"/>
                  <a:ext cx="618191" cy="720883"/>
                </a:xfrm>
                <a:prstGeom prst="ellipse">
                  <a:avLst/>
                </a:prstGeom>
                <a:solidFill>
                  <a:srgbClr val="005B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900" b="1"/>
                </a:p>
              </p:txBody>
            </p:sp>
            <p:pic>
              <p:nvPicPr>
                <p:cNvPr id="95" name="Picture 64">
                  <a:extLst>
                    <a:ext uri="{FF2B5EF4-FFF2-40B4-BE49-F238E27FC236}">
                      <a16:creationId xmlns:a16="http://schemas.microsoft.com/office/drawing/2014/main" id="{1091392F-F8D1-FF9D-69E3-65729910F65C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8"/>
                  </p:custDataLst>
                </p:nvPr>
              </p:nvPicPr>
              <p:blipFill>
                <a:blip r:embed="rId18" cstate="print">
                  <a:lum bright="100000"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5578237" y="1993371"/>
                  <a:ext cx="440660" cy="382609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7" name="Group 12">
              <a:extLst>
                <a:ext uri="{FF2B5EF4-FFF2-40B4-BE49-F238E27FC236}">
                  <a16:creationId xmlns:a16="http://schemas.microsoft.com/office/drawing/2014/main" id="{70F62FC5-F00A-6A0E-ACFA-91500602C3D1}"/>
                </a:ext>
              </a:extLst>
            </p:cNvPr>
            <p:cNvGrpSpPr/>
            <p:nvPr/>
          </p:nvGrpSpPr>
          <p:grpSpPr>
            <a:xfrm>
              <a:off x="5187252" y="4477404"/>
              <a:ext cx="1503254" cy="1226466"/>
              <a:chOff x="5030406" y="4283228"/>
              <a:chExt cx="1503254" cy="1226466"/>
            </a:xfrm>
          </p:grpSpPr>
          <p:sp>
            <p:nvSpPr>
              <p:cNvPr id="90" name="Rounded Rectangle 51">
                <a:extLst>
                  <a:ext uri="{FF2B5EF4-FFF2-40B4-BE49-F238E27FC236}">
                    <a16:creationId xmlns:a16="http://schemas.microsoft.com/office/drawing/2014/main" id="{11ECC58B-1C71-67A0-10FB-76BBEBD0CD7A}"/>
                  </a:ext>
                </a:extLst>
              </p:cNvPr>
              <p:cNvSpPr/>
              <p:nvPr/>
            </p:nvSpPr>
            <p:spPr>
              <a:xfrm>
                <a:off x="5030406" y="4283228"/>
                <a:ext cx="1262530" cy="890610"/>
              </a:xfrm>
              <a:prstGeom prst="roundRect">
                <a:avLst/>
              </a:prstGeom>
              <a:noFill/>
              <a:ln>
                <a:solidFill>
                  <a:srgbClr val="FFF4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>
                    <a:solidFill>
                      <a:schemeClr val="tx1"/>
                    </a:solidFill>
                  </a:rPr>
                  <a:t>Dorința de a fi </a:t>
                </a:r>
                <a:r>
                  <a:rPr lang="ro" sz="1100" b="1">
                    <a:solidFill>
                      <a:schemeClr val="tx1"/>
                    </a:solidFill>
                  </a:rPr>
                  <a:t>primii pe piață</a:t>
                </a:r>
              </a:p>
            </p:txBody>
          </p:sp>
          <p:sp>
            <p:nvSpPr>
              <p:cNvPr id="91" name="Oval 75">
                <a:extLst>
                  <a:ext uri="{FF2B5EF4-FFF2-40B4-BE49-F238E27FC236}">
                    <a16:creationId xmlns:a16="http://schemas.microsoft.com/office/drawing/2014/main" id="{CB31859A-9420-171B-B3C1-4500CEF741B8}"/>
                  </a:ext>
                </a:extLst>
              </p:cNvPr>
              <p:cNvSpPr/>
              <p:nvPr/>
            </p:nvSpPr>
            <p:spPr>
              <a:xfrm>
                <a:off x="5897181" y="4894828"/>
                <a:ext cx="636479" cy="614866"/>
              </a:xfrm>
              <a:prstGeom prst="ellipse">
                <a:avLst/>
              </a:prstGeom>
              <a:solidFill>
                <a:srgbClr val="FFF4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3600" b="1"/>
                  <a:t>1</a:t>
                </a:r>
                <a:endParaRPr lang="de-AT" sz="3600" b="1"/>
              </a:p>
            </p:txBody>
          </p:sp>
        </p:grpSp>
        <p:grpSp>
          <p:nvGrpSpPr>
            <p:cNvPr id="28" name="Group 7">
              <a:extLst>
                <a:ext uri="{FF2B5EF4-FFF2-40B4-BE49-F238E27FC236}">
                  <a16:creationId xmlns:a16="http://schemas.microsoft.com/office/drawing/2014/main" id="{3EBB0AD5-62B1-E15B-D63A-1EF86FF1816E}"/>
                </a:ext>
              </a:extLst>
            </p:cNvPr>
            <p:cNvGrpSpPr/>
            <p:nvPr/>
          </p:nvGrpSpPr>
          <p:grpSpPr>
            <a:xfrm>
              <a:off x="3919602" y="1156724"/>
              <a:ext cx="1675684" cy="1147219"/>
              <a:chOff x="3677296" y="1632689"/>
              <a:chExt cx="1675684" cy="1147219"/>
            </a:xfrm>
          </p:grpSpPr>
          <p:sp>
            <p:nvSpPr>
              <p:cNvPr id="86" name="Rounded Rectangle 19">
                <a:extLst>
                  <a:ext uri="{FF2B5EF4-FFF2-40B4-BE49-F238E27FC236}">
                    <a16:creationId xmlns:a16="http://schemas.microsoft.com/office/drawing/2014/main" id="{AE5EA2E4-44D9-12D0-6ECB-DBEF9C3F6791}"/>
                  </a:ext>
                </a:extLst>
              </p:cNvPr>
              <p:cNvSpPr/>
              <p:nvPr/>
            </p:nvSpPr>
            <p:spPr>
              <a:xfrm>
                <a:off x="4090450" y="1889298"/>
                <a:ext cx="1262530" cy="890610"/>
              </a:xfrm>
              <a:prstGeom prst="roundRect">
                <a:avLst/>
              </a:prstGeom>
              <a:noFill/>
              <a:ln>
                <a:solidFill>
                  <a:srgbClr val="0078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 dirty="0">
                    <a:solidFill>
                      <a:schemeClr val="tx1"/>
                    </a:solidFill>
                  </a:rPr>
                  <a:t>Credibilitate suplimentară, prin </a:t>
                </a:r>
                <a:r>
                  <a:rPr lang="ro" sz="1100" b="1" dirty="0">
                    <a:solidFill>
                      <a:schemeClr val="tx1"/>
                    </a:solidFill>
                  </a:rPr>
                  <a:t>validare de către terți</a:t>
                </a:r>
              </a:p>
            </p:txBody>
          </p:sp>
          <p:grpSp>
            <p:nvGrpSpPr>
              <p:cNvPr id="87" name="Group 5">
                <a:extLst>
                  <a:ext uri="{FF2B5EF4-FFF2-40B4-BE49-F238E27FC236}">
                    <a16:creationId xmlns:a16="http://schemas.microsoft.com/office/drawing/2014/main" id="{12987221-2F9A-A0FF-A67C-E1792F75158E}"/>
                  </a:ext>
                </a:extLst>
              </p:cNvPr>
              <p:cNvGrpSpPr/>
              <p:nvPr/>
            </p:nvGrpSpPr>
            <p:grpSpPr>
              <a:xfrm>
                <a:off x="3677296" y="1632689"/>
                <a:ext cx="636479" cy="638257"/>
                <a:chOff x="9428899" y="1758815"/>
                <a:chExt cx="636479" cy="638257"/>
              </a:xfrm>
            </p:grpSpPr>
            <p:sp>
              <p:nvSpPr>
                <p:cNvPr id="88" name="Oval 84">
                  <a:extLst>
                    <a:ext uri="{FF2B5EF4-FFF2-40B4-BE49-F238E27FC236}">
                      <a16:creationId xmlns:a16="http://schemas.microsoft.com/office/drawing/2014/main" id="{86D84489-1F9C-6282-1ADD-9B94A9287C57}"/>
                    </a:ext>
                  </a:extLst>
                </p:cNvPr>
                <p:cNvSpPr/>
                <p:nvPr/>
              </p:nvSpPr>
              <p:spPr>
                <a:xfrm>
                  <a:off x="9428899" y="1758815"/>
                  <a:ext cx="636479" cy="614866"/>
                </a:xfrm>
                <a:prstGeom prst="ellipse">
                  <a:avLst/>
                </a:prstGeom>
                <a:solidFill>
                  <a:srgbClr val="0078B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900" b="1">
                    <a:solidFill>
                      <a:srgbClr val="F39200"/>
                    </a:solidFill>
                  </a:endParaRPr>
                </a:p>
              </p:txBody>
            </p:sp>
            <p:sp>
              <p:nvSpPr>
                <p:cNvPr id="89" name="Text Box 4">
                  <a:extLst>
                    <a:ext uri="{FF2B5EF4-FFF2-40B4-BE49-F238E27FC236}">
                      <a16:creationId xmlns:a16="http://schemas.microsoft.com/office/drawing/2014/main" id="{EAD9F502-629F-8D73-974E-C608767E64B0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9534569" y="1781519"/>
                  <a:ext cx="139910" cy="615553"/>
                </a:xfrm>
                <a:prstGeom prst="rect">
                  <a:avLst/>
                </a:prstGeom>
                <a:noFill/>
                <a:ln w="6350" algn="ctr">
                  <a:noFill/>
                  <a:miter lim="800000"/>
                  <a:headEnd/>
                  <a:tailEnd/>
                </a:ln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ro" altLang="ja-JP" sz="4000" b="1" dirty="0">
                      <a:solidFill>
                        <a:schemeClr val="bg1"/>
                      </a:solidFill>
                      <a:ea typeface="ＭＳ Ｐゴシック" charset="-128"/>
                      <a:sym typeface="Wingdings" pitchFamily="2" charset="2"/>
                    </a:rPr>
                    <a:t></a:t>
                  </a:r>
                  <a:endParaRPr lang="ro" sz="4000" b="1" dirty="0">
                    <a:solidFill>
                      <a:schemeClr val="bg1"/>
                    </a:solidFill>
                    <a:ea typeface="ＭＳ Ｐゴシック" charset="-128"/>
                    <a:sym typeface="Wingdings" pitchFamily="2" charset="2"/>
                  </a:endParaRPr>
                </a:p>
              </p:txBody>
            </p:sp>
          </p:grpSp>
        </p:grpSp>
        <p:grpSp>
          <p:nvGrpSpPr>
            <p:cNvPr id="32" name="Gruppieren 76">
              <a:extLst>
                <a:ext uri="{FF2B5EF4-FFF2-40B4-BE49-F238E27FC236}">
                  <a16:creationId xmlns:a16="http://schemas.microsoft.com/office/drawing/2014/main" id="{5635DC7B-BF52-1976-9FC2-FAD76AD14598}"/>
                </a:ext>
              </a:extLst>
            </p:cNvPr>
            <p:cNvGrpSpPr/>
            <p:nvPr/>
          </p:nvGrpSpPr>
          <p:grpSpPr>
            <a:xfrm>
              <a:off x="7009278" y="2902398"/>
              <a:ext cx="1781677" cy="890610"/>
              <a:chOff x="6195743" y="3009640"/>
              <a:chExt cx="1781677" cy="890610"/>
            </a:xfrm>
          </p:grpSpPr>
          <p:pic>
            <p:nvPicPr>
              <p:cNvPr id="82" name="Picture 66">
                <a:extLst>
                  <a:ext uri="{FF2B5EF4-FFF2-40B4-BE49-F238E27FC236}">
                    <a16:creationId xmlns:a16="http://schemas.microsoft.com/office/drawing/2014/main" id="{244434DC-2CC8-765E-E7BA-4DEB11AEC46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17" cstate="print">
                <a:lum bright="10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7393523" y="3188283"/>
                <a:ext cx="442320" cy="409375"/>
              </a:xfrm>
              <a:prstGeom prst="rect">
                <a:avLst/>
              </a:prstGeom>
            </p:spPr>
          </p:pic>
          <p:sp>
            <p:nvSpPr>
              <p:cNvPr id="83" name="Rounded Rectangle 69">
                <a:extLst>
                  <a:ext uri="{FF2B5EF4-FFF2-40B4-BE49-F238E27FC236}">
                    <a16:creationId xmlns:a16="http://schemas.microsoft.com/office/drawing/2014/main" id="{09382FE1-5465-92CC-A0B0-FA8DAC0128E6}"/>
                  </a:ext>
                </a:extLst>
              </p:cNvPr>
              <p:cNvSpPr/>
              <p:nvPr/>
            </p:nvSpPr>
            <p:spPr>
              <a:xfrm>
                <a:off x="6195743" y="3009640"/>
                <a:ext cx="1262530" cy="890610"/>
              </a:xfrm>
              <a:prstGeom prst="roundRect">
                <a:avLst/>
              </a:prstGeom>
              <a:noFill/>
              <a:ln>
                <a:solidFill>
                  <a:srgbClr val="83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>
                    <a:solidFill>
                      <a:schemeClr val="tx1"/>
                    </a:solidFill>
                  </a:rPr>
                  <a:t>Corectitudine în materie de </a:t>
                </a:r>
                <a:r>
                  <a:rPr lang="ro" sz="1100" b="1">
                    <a:solidFill>
                      <a:schemeClr val="tx1"/>
                    </a:solidFill>
                  </a:rPr>
                  <a:t>etică</a:t>
                </a:r>
              </a:p>
            </p:txBody>
          </p:sp>
          <p:sp>
            <p:nvSpPr>
              <p:cNvPr id="84" name="Oval 97">
                <a:extLst>
                  <a:ext uri="{FF2B5EF4-FFF2-40B4-BE49-F238E27FC236}">
                    <a16:creationId xmlns:a16="http://schemas.microsoft.com/office/drawing/2014/main" id="{D1E67A64-4E51-7ED7-7162-A97999518969}"/>
                  </a:ext>
                </a:extLst>
              </p:cNvPr>
              <p:cNvSpPr/>
              <p:nvPr/>
            </p:nvSpPr>
            <p:spPr>
              <a:xfrm>
                <a:off x="7340941" y="3127842"/>
                <a:ext cx="636479" cy="614866"/>
              </a:xfrm>
              <a:prstGeom prst="ellipse">
                <a:avLst/>
              </a:prstGeom>
              <a:solidFill>
                <a:srgbClr val="83D0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900" b="1"/>
              </a:p>
            </p:txBody>
          </p:sp>
          <p:pic>
            <p:nvPicPr>
              <p:cNvPr id="85" name="Picture 13">
                <a:extLst>
                  <a:ext uri="{FF2B5EF4-FFF2-40B4-BE49-F238E27FC236}">
                    <a16:creationId xmlns:a16="http://schemas.microsoft.com/office/drawing/2014/main" id="{5FC52215-ED54-5F57-660B-C6BC942CCA8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19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10958" y="3207098"/>
                <a:ext cx="494370" cy="437926"/>
              </a:xfrm>
              <a:prstGeom prst="rect">
                <a:avLst/>
              </a:prstGeom>
            </p:spPr>
          </p:pic>
        </p:grpSp>
        <p:grpSp>
          <p:nvGrpSpPr>
            <p:cNvPr id="33" name="Gruppieren 81">
              <a:extLst>
                <a:ext uri="{FF2B5EF4-FFF2-40B4-BE49-F238E27FC236}">
                  <a16:creationId xmlns:a16="http://schemas.microsoft.com/office/drawing/2014/main" id="{73441D74-4246-A54E-E0BE-3EB01023CC16}"/>
                </a:ext>
              </a:extLst>
            </p:cNvPr>
            <p:cNvGrpSpPr/>
            <p:nvPr/>
          </p:nvGrpSpPr>
          <p:grpSpPr>
            <a:xfrm>
              <a:off x="7015961" y="4239456"/>
              <a:ext cx="1649820" cy="1196763"/>
              <a:chOff x="6615640" y="4287531"/>
              <a:chExt cx="1649820" cy="1196763"/>
            </a:xfrm>
          </p:grpSpPr>
          <p:sp>
            <p:nvSpPr>
              <p:cNvPr id="79" name="Rounded Rectangle 52">
                <a:extLst>
                  <a:ext uri="{FF2B5EF4-FFF2-40B4-BE49-F238E27FC236}">
                    <a16:creationId xmlns:a16="http://schemas.microsoft.com/office/drawing/2014/main" id="{2A6B041F-41EC-CC37-2AAC-DD57D3A7CABF}"/>
                  </a:ext>
                </a:extLst>
              </p:cNvPr>
              <p:cNvSpPr/>
              <p:nvPr/>
            </p:nvSpPr>
            <p:spPr>
              <a:xfrm>
                <a:off x="6615640" y="4287531"/>
                <a:ext cx="1262530" cy="890610"/>
              </a:xfrm>
              <a:prstGeom prst="roundRect">
                <a:avLst/>
              </a:prstGeom>
              <a:noFill/>
              <a:ln>
                <a:solidFill>
                  <a:srgbClr val="DFF2F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>
                    <a:solidFill>
                      <a:schemeClr val="tx1"/>
                    </a:solidFill>
                  </a:rPr>
                  <a:t>Contribuția la </a:t>
                </a:r>
                <a:r>
                  <a:rPr lang="ro" sz="1100" b="1">
                    <a:solidFill>
                      <a:schemeClr val="tx1"/>
                    </a:solidFill>
                  </a:rPr>
                  <a:t>schimbarea globală</a:t>
                </a:r>
              </a:p>
            </p:txBody>
          </p:sp>
          <p:sp>
            <p:nvSpPr>
              <p:cNvPr id="80" name="Oval 101">
                <a:extLst>
                  <a:ext uri="{FF2B5EF4-FFF2-40B4-BE49-F238E27FC236}">
                    <a16:creationId xmlns:a16="http://schemas.microsoft.com/office/drawing/2014/main" id="{DD435C8E-5AE2-3537-D384-ED047AA004FE}"/>
                  </a:ext>
                </a:extLst>
              </p:cNvPr>
              <p:cNvSpPr/>
              <p:nvPr/>
            </p:nvSpPr>
            <p:spPr>
              <a:xfrm>
                <a:off x="7628981" y="4869428"/>
                <a:ext cx="636479" cy="614866"/>
              </a:xfrm>
              <a:prstGeom prst="ellipse">
                <a:avLst/>
              </a:prstGeom>
              <a:solidFill>
                <a:srgbClr val="DFF2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900" b="1"/>
              </a:p>
            </p:txBody>
          </p:sp>
          <p:pic>
            <p:nvPicPr>
              <p:cNvPr id="81" name="Picture 14">
                <a:extLst>
                  <a:ext uri="{FF2B5EF4-FFF2-40B4-BE49-F238E27FC236}">
                    <a16:creationId xmlns:a16="http://schemas.microsoft.com/office/drawing/2014/main" id="{28A4037A-1D1A-F283-EAE1-CFEEA31AD20F}"/>
                  </a:ext>
                </a:extLst>
              </p:cNvPr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725308" y="4957265"/>
                <a:ext cx="476796" cy="449279"/>
              </a:xfrm>
              <a:prstGeom prst="rect">
                <a:avLst/>
              </a:prstGeom>
            </p:spPr>
          </p:pic>
        </p:grpSp>
        <p:grpSp>
          <p:nvGrpSpPr>
            <p:cNvPr id="34" name="Gruppieren 85">
              <a:extLst>
                <a:ext uri="{FF2B5EF4-FFF2-40B4-BE49-F238E27FC236}">
                  <a16:creationId xmlns:a16="http://schemas.microsoft.com/office/drawing/2014/main" id="{01E56A16-03A2-E921-6812-7FD01711236D}"/>
                </a:ext>
              </a:extLst>
            </p:cNvPr>
            <p:cNvGrpSpPr/>
            <p:nvPr/>
          </p:nvGrpSpPr>
          <p:grpSpPr>
            <a:xfrm>
              <a:off x="1117436" y="4263909"/>
              <a:ext cx="1629039" cy="1248344"/>
              <a:chOff x="1417315" y="4280294"/>
              <a:chExt cx="1629039" cy="1248344"/>
            </a:xfrm>
          </p:grpSpPr>
          <p:sp>
            <p:nvSpPr>
              <p:cNvPr id="76" name="Rounded Rectangle 48">
                <a:extLst>
                  <a:ext uri="{FF2B5EF4-FFF2-40B4-BE49-F238E27FC236}">
                    <a16:creationId xmlns:a16="http://schemas.microsoft.com/office/drawing/2014/main" id="{CB9C4A5E-D3E2-BBCB-D549-1025BA4A54C3}"/>
                  </a:ext>
                </a:extLst>
              </p:cNvPr>
              <p:cNvSpPr/>
              <p:nvPr/>
            </p:nvSpPr>
            <p:spPr>
              <a:xfrm>
                <a:off x="1783824" y="4280294"/>
                <a:ext cx="1262530" cy="890610"/>
              </a:xfrm>
              <a:prstGeom prst="roundRect">
                <a:avLst/>
              </a:prstGeom>
              <a:noFill/>
              <a:ln>
                <a:solidFill>
                  <a:srgbClr val="F392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>
                    <a:solidFill>
                      <a:schemeClr val="tx1"/>
                    </a:solidFill>
                  </a:rPr>
                  <a:t>Noi </a:t>
                </a:r>
                <a:r>
                  <a:rPr lang="ro" sz="1100" b="1">
                    <a:solidFill>
                      <a:schemeClr val="tx1"/>
                    </a:solidFill>
                  </a:rPr>
                  <a:t>oportunități de afaceri</a:t>
                </a:r>
              </a:p>
            </p:txBody>
          </p:sp>
          <p:sp>
            <p:nvSpPr>
              <p:cNvPr id="77" name="Oval 62">
                <a:extLst>
                  <a:ext uri="{FF2B5EF4-FFF2-40B4-BE49-F238E27FC236}">
                    <a16:creationId xmlns:a16="http://schemas.microsoft.com/office/drawing/2014/main" id="{3B56C17F-DD52-5EF8-3279-1B4C11508998}"/>
                  </a:ext>
                </a:extLst>
              </p:cNvPr>
              <p:cNvSpPr/>
              <p:nvPr/>
            </p:nvSpPr>
            <p:spPr>
              <a:xfrm>
                <a:off x="1417315" y="4913772"/>
                <a:ext cx="636479" cy="614866"/>
              </a:xfrm>
              <a:prstGeom prst="ellipse">
                <a:avLst/>
              </a:prstGeom>
              <a:solidFill>
                <a:srgbClr val="F39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900" b="1"/>
              </a:p>
            </p:txBody>
          </p:sp>
          <p:pic>
            <p:nvPicPr>
              <p:cNvPr id="78" name="Picture 15">
                <a:extLst>
                  <a:ext uri="{FF2B5EF4-FFF2-40B4-BE49-F238E27FC236}">
                    <a16:creationId xmlns:a16="http://schemas.microsoft.com/office/drawing/2014/main" id="{C65A3C9E-F5D1-FF77-4D0F-9430C9B75EF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21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 contrast="-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94997" y="5057534"/>
                <a:ext cx="481113" cy="347102"/>
              </a:xfrm>
              <a:prstGeom prst="rect">
                <a:avLst/>
              </a:prstGeom>
            </p:spPr>
          </p:pic>
        </p:grpSp>
        <p:grpSp>
          <p:nvGrpSpPr>
            <p:cNvPr id="35" name="Gruppieren 89">
              <a:extLst>
                <a:ext uri="{FF2B5EF4-FFF2-40B4-BE49-F238E27FC236}">
                  <a16:creationId xmlns:a16="http://schemas.microsoft.com/office/drawing/2014/main" id="{885FC976-9392-A235-2F1B-2D9024F20491}"/>
                </a:ext>
              </a:extLst>
            </p:cNvPr>
            <p:cNvGrpSpPr/>
            <p:nvPr/>
          </p:nvGrpSpPr>
          <p:grpSpPr>
            <a:xfrm>
              <a:off x="6209080" y="1332515"/>
              <a:ext cx="1687533" cy="1088157"/>
              <a:chOff x="6217877" y="1464688"/>
              <a:chExt cx="1687533" cy="1088157"/>
            </a:xfrm>
          </p:grpSpPr>
          <p:sp>
            <p:nvSpPr>
              <p:cNvPr id="73" name="Rounded Rectangle 70">
                <a:extLst>
                  <a:ext uri="{FF2B5EF4-FFF2-40B4-BE49-F238E27FC236}">
                    <a16:creationId xmlns:a16="http://schemas.microsoft.com/office/drawing/2014/main" id="{E2918D2A-0D07-608D-BCF9-1E777E23A274}"/>
                  </a:ext>
                </a:extLst>
              </p:cNvPr>
              <p:cNvSpPr/>
              <p:nvPr/>
            </p:nvSpPr>
            <p:spPr>
              <a:xfrm>
                <a:off x="6217877" y="1662235"/>
                <a:ext cx="1262530" cy="89061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o" sz="1100" b="1">
                    <a:solidFill>
                      <a:schemeClr val="tx1"/>
                    </a:solidFill>
                  </a:rPr>
                  <a:t>Poveste de marketing</a:t>
                </a:r>
                <a:r>
                  <a:rPr lang="ro" sz="1100">
                    <a:solidFill>
                      <a:schemeClr val="tx1"/>
                    </a:solidFill>
                  </a:rPr>
                  <a:t> pozitivă</a:t>
                </a:r>
              </a:p>
            </p:txBody>
          </p:sp>
          <p:sp>
            <p:nvSpPr>
              <p:cNvPr id="74" name="Oval 100">
                <a:extLst>
                  <a:ext uri="{FF2B5EF4-FFF2-40B4-BE49-F238E27FC236}">
                    <a16:creationId xmlns:a16="http://schemas.microsoft.com/office/drawing/2014/main" id="{46DAF550-8E19-9B7B-8080-04B383002D62}"/>
                  </a:ext>
                </a:extLst>
              </p:cNvPr>
              <p:cNvSpPr/>
              <p:nvPr/>
            </p:nvSpPr>
            <p:spPr>
              <a:xfrm>
                <a:off x="7268931" y="1464688"/>
                <a:ext cx="636479" cy="614866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sz="900" b="1"/>
              </a:p>
            </p:txBody>
          </p:sp>
          <p:pic>
            <p:nvPicPr>
              <p:cNvPr id="75" name="Picture 20">
                <a:extLst>
                  <a:ext uri="{FF2B5EF4-FFF2-40B4-BE49-F238E27FC236}">
                    <a16:creationId xmlns:a16="http://schemas.microsoft.com/office/drawing/2014/main" id="{736BA4C7-0954-0A3C-CDA0-EB9FA8A9FA7B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22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78802" y="1553381"/>
                <a:ext cx="409089" cy="419802"/>
              </a:xfrm>
              <a:prstGeom prst="rect">
                <a:avLst/>
              </a:prstGeom>
            </p:spPr>
          </p:pic>
        </p:grpSp>
        <p:grpSp>
          <p:nvGrpSpPr>
            <p:cNvPr id="36" name="Gruppieren 93">
              <a:extLst>
                <a:ext uri="{FF2B5EF4-FFF2-40B4-BE49-F238E27FC236}">
                  <a16:creationId xmlns:a16="http://schemas.microsoft.com/office/drawing/2014/main" id="{3883536C-FE08-6725-B582-97FC6137FA8F}"/>
                </a:ext>
              </a:extLst>
            </p:cNvPr>
            <p:cNvGrpSpPr/>
            <p:nvPr/>
          </p:nvGrpSpPr>
          <p:grpSpPr>
            <a:xfrm>
              <a:off x="918613" y="2879626"/>
              <a:ext cx="1825774" cy="890610"/>
              <a:chOff x="956556" y="2798288"/>
              <a:chExt cx="1825774" cy="890610"/>
            </a:xfrm>
          </p:grpSpPr>
          <p:grpSp>
            <p:nvGrpSpPr>
              <p:cNvPr id="49" name="Group 8">
                <a:extLst>
                  <a:ext uri="{FF2B5EF4-FFF2-40B4-BE49-F238E27FC236}">
                    <a16:creationId xmlns:a16="http://schemas.microsoft.com/office/drawing/2014/main" id="{ABD4BA63-BA93-E9DF-F939-9F3033B2ED86}"/>
                  </a:ext>
                </a:extLst>
              </p:cNvPr>
              <p:cNvGrpSpPr/>
              <p:nvPr/>
            </p:nvGrpSpPr>
            <p:grpSpPr>
              <a:xfrm>
                <a:off x="956556" y="2798288"/>
                <a:ext cx="1825774" cy="890610"/>
                <a:chOff x="1292334" y="3093652"/>
                <a:chExt cx="1825774" cy="890610"/>
              </a:xfrm>
            </p:grpSpPr>
            <p:sp>
              <p:nvSpPr>
                <p:cNvPr id="71" name="Rounded Rectangle 71">
                  <a:extLst>
                    <a:ext uri="{FF2B5EF4-FFF2-40B4-BE49-F238E27FC236}">
                      <a16:creationId xmlns:a16="http://schemas.microsoft.com/office/drawing/2014/main" id="{4C47623D-5AF5-4DB2-7735-59E110619848}"/>
                    </a:ext>
                  </a:extLst>
                </p:cNvPr>
                <p:cNvSpPr/>
                <p:nvPr/>
              </p:nvSpPr>
              <p:spPr>
                <a:xfrm>
                  <a:off x="1855578" y="3093652"/>
                  <a:ext cx="1262530" cy="890610"/>
                </a:xfrm>
                <a:prstGeom prst="roundRect">
                  <a:avLst/>
                </a:prstGeom>
                <a:noFill/>
                <a:ln>
                  <a:solidFill>
                    <a:srgbClr val="EA5B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o" sz="1100" b="1">
                      <a:solidFill>
                        <a:schemeClr val="tx1"/>
                      </a:solidFill>
                    </a:rPr>
                    <a:t>Diversificarea bazei de investitori</a:t>
                  </a:r>
                </a:p>
              </p:txBody>
            </p:sp>
            <p:sp>
              <p:nvSpPr>
                <p:cNvPr id="72" name="Oval 90">
                  <a:extLst>
                    <a:ext uri="{FF2B5EF4-FFF2-40B4-BE49-F238E27FC236}">
                      <a16:creationId xmlns:a16="http://schemas.microsoft.com/office/drawing/2014/main" id="{9D6751C4-C067-5318-9676-8874F9B7E558}"/>
                    </a:ext>
                  </a:extLst>
                </p:cNvPr>
                <p:cNvSpPr/>
                <p:nvPr/>
              </p:nvSpPr>
              <p:spPr>
                <a:xfrm>
                  <a:off x="1292334" y="3229327"/>
                  <a:ext cx="636479" cy="614866"/>
                </a:xfrm>
                <a:prstGeom prst="ellipse">
                  <a:avLst/>
                </a:prstGeom>
                <a:solidFill>
                  <a:srgbClr val="EA5B0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AT" sz="900" b="1"/>
                </a:p>
              </p:txBody>
            </p:sp>
          </p:grpSp>
          <p:pic>
            <p:nvPicPr>
              <p:cNvPr id="70" name="Picture 63">
                <a:extLst>
                  <a:ext uri="{FF2B5EF4-FFF2-40B4-BE49-F238E27FC236}">
                    <a16:creationId xmlns:a16="http://schemas.microsoft.com/office/drawing/2014/main" id="{57A629FD-AD36-ED7E-E8F6-8E0A6E82A411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3" cstate="print"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lum bright="40000" contrast="-2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2532" y="3105862"/>
                <a:ext cx="316564" cy="342001"/>
              </a:xfrm>
              <a:prstGeom prst="rect">
                <a:avLst/>
              </a:prstGeom>
              <a:noFill/>
            </p:spPr>
          </p:pic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98C576-A94C-12A6-5375-9983957255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000" y="2405807"/>
              <a:ext cx="0" cy="425163"/>
            </a:xfrm>
            <a:prstGeom prst="line">
              <a:avLst/>
            </a:prstGeom>
            <a:ln w="19050">
              <a:solidFill>
                <a:srgbClr val="92D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628D28-CC90-B738-210B-ADB401BA34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14778" y="2522236"/>
              <a:ext cx="905895" cy="498307"/>
            </a:xfrm>
            <a:prstGeom prst="line">
              <a:avLst/>
            </a:prstGeom>
            <a:ln w="19050">
              <a:solidFill>
                <a:srgbClr val="92D05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22530E2-78A2-DFBF-3CEA-F2945E3C4A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73292" y="2485622"/>
              <a:ext cx="684900" cy="448501"/>
            </a:xfrm>
            <a:prstGeom prst="line">
              <a:avLst/>
            </a:prstGeom>
            <a:ln w="19050">
              <a:solidFill>
                <a:srgbClr val="92D05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4669A9-2B56-B382-94C2-F3C4AF9B4B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981" y="3849027"/>
              <a:ext cx="881547" cy="573460"/>
            </a:xfrm>
            <a:prstGeom prst="line">
              <a:avLst/>
            </a:prstGeom>
            <a:ln w="19050">
              <a:solidFill>
                <a:srgbClr val="92D05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BCD1B3-71B9-3C28-0308-F05AE6269F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7755" y="3751326"/>
              <a:ext cx="886287" cy="671161"/>
            </a:xfrm>
            <a:prstGeom prst="line">
              <a:avLst/>
            </a:prstGeom>
            <a:ln w="19050">
              <a:solidFill>
                <a:srgbClr val="92D05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6FF5F6F-0C1C-0125-61BD-4DFAC8DAB19A}"/>
                </a:ext>
              </a:extLst>
            </p:cNvPr>
            <p:cNvCxnSpPr>
              <a:cxnSpLocks/>
            </p:cNvCxnSpPr>
            <p:nvPr/>
          </p:nvCxnSpPr>
          <p:spPr>
            <a:xfrm>
              <a:off x="2835091" y="3432960"/>
              <a:ext cx="713753" cy="0"/>
            </a:xfrm>
            <a:prstGeom prst="line">
              <a:avLst/>
            </a:prstGeom>
            <a:ln w="19050">
              <a:solidFill>
                <a:srgbClr val="92D05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4D3570CC-9B0E-C59C-4AD7-F9C62CDD3B52}"/>
                </a:ext>
              </a:extLst>
            </p:cNvPr>
            <p:cNvCxnSpPr>
              <a:cxnSpLocks/>
            </p:cNvCxnSpPr>
            <p:nvPr/>
          </p:nvCxnSpPr>
          <p:spPr>
            <a:xfrm>
              <a:off x="6035263" y="3413650"/>
              <a:ext cx="903624" cy="19310"/>
            </a:xfrm>
            <a:prstGeom prst="line">
              <a:avLst/>
            </a:prstGeom>
            <a:ln w="19050">
              <a:solidFill>
                <a:srgbClr val="92D050"/>
              </a:solidFill>
              <a:headEnd type="oval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0507230-860E-C19B-1927-0A714E2F3E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47877" y="3793008"/>
              <a:ext cx="1372796" cy="395275"/>
            </a:xfrm>
            <a:prstGeom prst="line">
              <a:avLst/>
            </a:prstGeom>
            <a:ln w="19050">
              <a:solidFill>
                <a:srgbClr val="92D050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292E4BF8-1A97-8D41-803C-AB5880F4C381}"/>
                </a:ext>
              </a:extLst>
            </p:cNvPr>
            <p:cNvCxnSpPr>
              <a:cxnSpLocks/>
            </p:cNvCxnSpPr>
            <p:nvPr/>
          </p:nvCxnSpPr>
          <p:spPr>
            <a:xfrm>
              <a:off x="6054027" y="3803951"/>
              <a:ext cx="1450853" cy="346665"/>
            </a:xfrm>
            <a:prstGeom prst="line">
              <a:avLst/>
            </a:prstGeom>
            <a:ln w="19050">
              <a:solidFill>
                <a:srgbClr val="92D05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572D3AE4-4764-90CE-9B63-0706D295FBE0}"/>
              </a:ext>
            </a:extLst>
          </p:cNvPr>
          <p:cNvSpPr txBox="1"/>
          <p:nvPr/>
        </p:nvSpPr>
        <p:spPr>
          <a:xfrm>
            <a:off x="1629695" y="1745092"/>
            <a:ext cx="1613033" cy="7271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 defTabSz="685800">
              <a:defRPr sz="825" b="1">
                <a:solidFill>
                  <a:srgbClr val="000000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just"/>
            <a:r>
              <a:rPr lang="en-US" b="0" dirty="0" err="1"/>
              <a:t>Dovezile</a:t>
            </a:r>
            <a:r>
              <a:rPr lang="en-US" b="0" dirty="0"/>
              <a:t> sunt </a:t>
            </a:r>
            <a:r>
              <a:rPr lang="en-US" b="0" dirty="0" err="1"/>
              <a:t>clare</a:t>
            </a:r>
            <a:r>
              <a:rPr lang="en-US" b="0" dirty="0"/>
              <a:t>: </a:t>
            </a:r>
            <a:r>
              <a:rPr lang="en-US" b="0" dirty="0" err="1"/>
              <a:t>raportul</a:t>
            </a:r>
            <a:r>
              <a:rPr lang="en-US" b="0" dirty="0"/>
              <a:t> IPCC – </a:t>
            </a:r>
            <a:r>
              <a:rPr lang="en-US" b="0" dirty="0" err="1"/>
              <a:t>trebuie</a:t>
            </a:r>
            <a:r>
              <a:rPr lang="en-US" b="0" dirty="0"/>
              <a:t> </a:t>
            </a:r>
            <a:r>
              <a:rPr lang="en-US" b="0" dirty="0" err="1"/>
              <a:t>să</a:t>
            </a:r>
            <a:r>
              <a:rPr lang="en-US" b="0" dirty="0"/>
              <a:t> </a:t>
            </a:r>
            <a:r>
              <a:rPr lang="en-US" b="0" dirty="0" err="1"/>
              <a:t>menținem</a:t>
            </a:r>
            <a:r>
              <a:rPr lang="en-US" b="0" dirty="0"/>
              <a:t> </a:t>
            </a:r>
            <a:r>
              <a:rPr lang="en-US" b="0" dirty="0" err="1"/>
              <a:t>încălzirea</a:t>
            </a:r>
            <a:r>
              <a:rPr lang="en-US" b="0" dirty="0"/>
              <a:t> </a:t>
            </a:r>
            <a:r>
              <a:rPr lang="en-US" b="0" dirty="0" err="1"/>
              <a:t>globală</a:t>
            </a:r>
            <a:r>
              <a:rPr lang="en-US" b="0" dirty="0"/>
              <a:t> sub 2 grade, </a:t>
            </a:r>
            <a:r>
              <a:rPr lang="en-US" b="0" dirty="0" err="1"/>
              <a:t>iar</a:t>
            </a:r>
            <a:r>
              <a:rPr lang="en-US" b="0" dirty="0"/>
              <a:t> </a:t>
            </a:r>
            <a:r>
              <a:rPr lang="en-US" b="0" dirty="0" err="1"/>
              <a:t>acest</a:t>
            </a:r>
            <a:r>
              <a:rPr lang="en-US" b="0" dirty="0"/>
              <a:t> </a:t>
            </a:r>
            <a:r>
              <a:rPr lang="en-US" b="0" dirty="0" err="1"/>
              <a:t>lucru</a:t>
            </a:r>
            <a:r>
              <a:rPr lang="en-US" b="0" dirty="0"/>
              <a:t> se </a:t>
            </a:r>
            <a:r>
              <a:rPr lang="en-US" b="0" dirty="0" err="1"/>
              <a:t>va</a:t>
            </a:r>
            <a:r>
              <a:rPr lang="en-US" b="0" dirty="0"/>
              <a:t> </a:t>
            </a:r>
            <a:r>
              <a:rPr lang="en-US" b="0" dirty="0" err="1"/>
              <a:t>întâmpla</a:t>
            </a:r>
            <a:r>
              <a:rPr lang="en-US" b="0" dirty="0"/>
              <a:t> </a:t>
            </a:r>
            <a:r>
              <a:rPr lang="en-US" b="0" dirty="0" err="1"/>
              <a:t>în</a:t>
            </a:r>
            <a:r>
              <a:rPr lang="en-US" b="0" dirty="0"/>
              <a:t> </a:t>
            </a:r>
            <a:r>
              <a:rPr lang="en-US" b="0" dirty="0" err="1"/>
              <a:t>următorii</a:t>
            </a:r>
            <a:r>
              <a:rPr lang="en-US" b="0" dirty="0"/>
              <a:t> 10 ani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F9D8ED-67D3-DA13-71EB-7841F39F4ABB}"/>
              </a:ext>
            </a:extLst>
          </p:cNvPr>
          <p:cNvSpPr txBox="1"/>
          <p:nvPr/>
        </p:nvSpPr>
        <p:spPr>
          <a:xfrm>
            <a:off x="1629695" y="2714630"/>
            <a:ext cx="1613033" cy="34624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just" defTabSz="685800">
              <a:defRPr sz="825" b="1">
                <a:solidFill>
                  <a:srgbClr val="000000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 err="1"/>
              <a:t>Creștere</a:t>
            </a:r>
            <a:r>
              <a:rPr lang="en-US" dirty="0"/>
              <a:t> </a:t>
            </a:r>
            <a:r>
              <a:rPr lang="en-US" dirty="0" err="1"/>
              <a:t>considerabilă</a:t>
            </a:r>
            <a:r>
              <a:rPr lang="en-US" dirty="0"/>
              <a:t> a </a:t>
            </a:r>
            <a:r>
              <a:rPr lang="en-US" dirty="0" err="1"/>
              <a:t>integrării</a:t>
            </a:r>
            <a:r>
              <a:rPr lang="en-US" dirty="0"/>
              <a:t> ESG la </a:t>
            </a:r>
            <a:r>
              <a:rPr lang="en-US" dirty="0" err="1"/>
              <a:t>nivel</a:t>
            </a:r>
            <a:r>
              <a:rPr lang="en-US" dirty="0"/>
              <a:t> global</a:t>
            </a:r>
            <a:endParaRPr lang="en-US" b="0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B3D9ACC-0220-396B-4E78-A3B6E0C45635}"/>
              </a:ext>
            </a:extLst>
          </p:cNvPr>
          <p:cNvSpPr txBox="1"/>
          <p:nvPr/>
        </p:nvSpPr>
        <p:spPr>
          <a:xfrm>
            <a:off x="1629695" y="3384422"/>
            <a:ext cx="1613033" cy="7271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just" defTabSz="685800">
              <a:defRPr sz="825" b="1">
                <a:solidFill>
                  <a:srgbClr val="000000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0" dirty="0" err="1"/>
              <a:t>Investitorii</a:t>
            </a:r>
            <a:r>
              <a:rPr lang="en-US" b="0" dirty="0"/>
              <a:t> </a:t>
            </a:r>
            <a:r>
              <a:rPr lang="en-US" b="0" dirty="0" err="1"/>
              <a:t>recunosc</a:t>
            </a:r>
            <a:r>
              <a:rPr lang="en-US" b="0" dirty="0"/>
              <a:t> </a:t>
            </a:r>
            <a:r>
              <a:rPr lang="en-US" b="0" dirty="0" err="1"/>
              <a:t>că</a:t>
            </a:r>
            <a:r>
              <a:rPr lang="en-US" b="0" dirty="0"/>
              <a:t> ESG </a:t>
            </a:r>
            <a:r>
              <a:rPr lang="en-US" b="0" dirty="0" err="1"/>
              <a:t>asigură</a:t>
            </a:r>
            <a:r>
              <a:rPr lang="en-US" b="0" dirty="0"/>
              <a:t> </a:t>
            </a:r>
            <a:r>
              <a:rPr lang="en-US" b="0" dirty="0" err="1"/>
              <a:t>randamente</a:t>
            </a:r>
            <a:r>
              <a:rPr lang="en-US" b="0" dirty="0"/>
              <a:t> </a:t>
            </a:r>
            <a:r>
              <a:rPr lang="en-US" b="0" dirty="0" err="1"/>
              <a:t>mai</a:t>
            </a:r>
            <a:r>
              <a:rPr lang="en-US" b="0" dirty="0"/>
              <a:t> </a:t>
            </a:r>
            <a:r>
              <a:rPr lang="en-US" b="0" dirty="0" err="1"/>
              <a:t>bune</a:t>
            </a:r>
            <a:r>
              <a:rPr lang="en-US" b="0" dirty="0"/>
              <a:t> pe termen lung, precum </a:t>
            </a:r>
            <a:r>
              <a:rPr lang="en-US" b="0" dirty="0" err="1"/>
              <a:t>și</a:t>
            </a:r>
            <a:r>
              <a:rPr lang="en-US" b="0" dirty="0"/>
              <a:t> </a:t>
            </a:r>
            <a:r>
              <a:rPr lang="en-US" b="0" dirty="0" err="1"/>
              <a:t>rezistență</a:t>
            </a:r>
            <a:r>
              <a:rPr lang="en-US" b="0" dirty="0"/>
              <a:t> la </a:t>
            </a:r>
            <a:r>
              <a:rPr lang="en-US" b="0" dirty="0" err="1"/>
              <a:t>perturbări</a:t>
            </a:r>
            <a:endParaRPr lang="en-US" b="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52DE71AC-FD70-EBE6-4A5B-9942AC0503F3}"/>
              </a:ext>
            </a:extLst>
          </p:cNvPr>
          <p:cNvSpPr txBox="1"/>
          <p:nvPr/>
        </p:nvSpPr>
        <p:spPr>
          <a:xfrm>
            <a:off x="1629695" y="4406068"/>
            <a:ext cx="1613033" cy="9584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just" defTabSz="685800">
              <a:defRPr sz="825" b="1">
                <a:solidFill>
                  <a:srgbClr val="000000"/>
                </a:solidFill>
                <a:latin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0" dirty="0"/>
              <a:t>ESG nu </a:t>
            </a:r>
            <a:r>
              <a:rPr lang="en-US" b="0" dirty="0" err="1"/>
              <a:t>este</a:t>
            </a:r>
            <a:r>
              <a:rPr lang="en-US" b="0" dirty="0"/>
              <a:t> o </a:t>
            </a:r>
            <a:r>
              <a:rPr lang="en-US" b="0" dirty="0" err="1"/>
              <a:t>solutie</a:t>
            </a:r>
            <a:r>
              <a:rPr lang="en-US" b="0" dirty="0"/>
              <a:t> </a:t>
            </a:r>
            <a:r>
              <a:rPr lang="en-US" b="0" dirty="0" err="1"/>
              <a:t>unică</a:t>
            </a:r>
            <a:r>
              <a:rPr lang="en-US" b="0" dirty="0"/>
              <a:t> </a:t>
            </a:r>
            <a:r>
              <a:rPr lang="en-US" b="0" dirty="0" err="1"/>
              <a:t>pentru</a:t>
            </a:r>
            <a:r>
              <a:rPr lang="en-US" b="0" dirty="0"/>
              <a:t> </a:t>
            </a:r>
            <a:r>
              <a:rPr lang="en-US" b="0" dirty="0" err="1"/>
              <a:t>toate</a:t>
            </a:r>
            <a:r>
              <a:rPr lang="en-US" b="0" dirty="0"/>
              <a:t> </a:t>
            </a:r>
            <a:r>
              <a:rPr lang="en-US" b="0" dirty="0" err="1"/>
              <a:t>industriile</a:t>
            </a:r>
            <a:r>
              <a:rPr lang="en-US" b="0" dirty="0"/>
              <a:t>, </a:t>
            </a:r>
            <a:r>
              <a:rPr lang="en-US" b="0" dirty="0" err="1"/>
              <a:t>dar</a:t>
            </a:r>
            <a:r>
              <a:rPr lang="en-US" b="0" dirty="0"/>
              <a:t> </a:t>
            </a:r>
            <a:r>
              <a:rPr lang="en-US" b="0" dirty="0" err="1"/>
              <a:t>poate</a:t>
            </a:r>
            <a:r>
              <a:rPr lang="en-US" b="0" dirty="0"/>
              <a:t> fi </a:t>
            </a:r>
            <a:r>
              <a:rPr lang="en-US" b="0" dirty="0" err="1"/>
              <a:t>implementat</a:t>
            </a:r>
            <a:r>
              <a:rPr lang="en-US" b="0" dirty="0"/>
              <a:t> </a:t>
            </a:r>
            <a:r>
              <a:rPr lang="en-US" b="0" dirty="0" err="1"/>
              <a:t>aliniat</a:t>
            </a:r>
            <a:r>
              <a:rPr lang="en-US" b="0" dirty="0"/>
              <a:t> cu </a:t>
            </a:r>
            <a:r>
              <a:rPr lang="en-US" b="0" dirty="0" err="1"/>
              <a:t>prioritățile</a:t>
            </a:r>
            <a:r>
              <a:rPr lang="en-US" b="0" dirty="0"/>
              <a:t> </a:t>
            </a:r>
            <a:r>
              <a:rPr lang="en-US" b="0" dirty="0" err="1"/>
              <a:t>țării</a:t>
            </a:r>
            <a:r>
              <a:rPr lang="en-US" b="0" dirty="0"/>
              <a:t> </a:t>
            </a:r>
            <a:r>
              <a:rPr lang="en-US" b="0" dirty="0" err="1"/>
              <a:t>și</a:t>
            </a:r>
            <a:r>
              <a:rPr lang="en-US" b="0" dirty="0"/>
              <a:t> ale </a:t>
            </a:r>
            <a:r>
              <a:rPr lang="en-US" b="0" dirty="0" err="1"/>
              <a:t>afacerilor</a:t>
            </a:r>
            <a:r>
              <a:rPr lang="en-US" b="0" dirty="0"/>
              <a:t>, </a:t>
            </a:r>
            <a:r>
              <a:rPr lang="en-US" b="0" dirty="0" err="1"/>
              <a:t>ținând</a:t>
            </a:r>
            <a:r>
              <a:rPr lang="en-US" b="0" dirty="0"/>
              <a:t> </a:t>
            </a:r>
            <a:r>
              <a:rPr lang="en-US" b="0" dirty="0" err="1"/>
              <a:t>cont</a:t>
            </a:r>
            <a:r>
              <a:rPr lang="en-US" b="0" dirty="0"/>
              <a:t> de mega </a:t>
            </a:r>
            <a:r>
              <a:rPr lang="en-US" b="0" dirty="0" err="1"/>
              <a:t>tendințe</a:t>
            </a:r>
            <a:r>
              <a:rPr lang="en-US" b="0" dirty="0"/>
              <a:t> </a:t>
            </a:r>
            <a:r>
              <a:rPr lang="en-US" b="0" dirty="0" err="1"/>
              <a:t>și</a:t>
            </a:r>
            <a:r>
              <a:rPr lang="en-US" b="0" dirty="0"/>
              <a:t> cu </a:t>
            </a:r>
            <a:r>
              <a:rPr lang="en-US" b="0" dirty="0" err="1"/>
              <a:t>diferite</a:t>
            </a:r>
            <a:r>
              <a:rPr lang="en-US" b="0" dirty="0"/>
              <a:t> grade de </a:t>
            </a:r>
            <a:r>
              <a:rPr lang="en-US" b="0" dirty="0" err="1"/>
              <a:t>adoptare</a:t>
            </a:r>
            <a:r>
              <a:rPr lang="en-US" b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775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itle 2">
            <a:extLst>
              <a:ext uri="{FF2B5EF4-FFF2-40B4-BE49-F238E27FC236}">
                <a16:creationId xmlns:a16="http://schemas.microsoft.com/office/drawing/2014/main" id="{76A0C3AC-529E-1E2A-8EC2-B03BE1A8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003" y="1180910"/>
            <a:ext cx="9884887" cy="37665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Finantarea</a:t>
            </a:r>
            <a:r>
              <a:rPr lang="en-US" dirty="0"/>
              <a:t> </a:t>
            </a:r>
            <a:r>
              <a:rPr lang="en-US" dirty="0" err="1"/>
              <a:t>tranzitiei</a:t>
            </a:r>
            <a:r>
              <a:rPr lang="en-US" dirty="0"/>
              <a:t> la </a:t>
            </a:r>
            <a:r>
              <a:rPr lang="en-US" dirty="0" err="1"/>
              <a:t>economia</a:t>
            </a:r>
            <a:r>
              <a:rPr lang="en-US" dirty="0"/>
              <a:t> </a:t>
            </a:r>
            <a:r>
              <a:rPr lang="en-US" dirty="0" err="1"/>
              <a:t>verde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6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A11B9F-D643-EC9B-B7CC-70050B514C58}"/>
              </a:ext>
            </a:extLst>
          </p:cNvPr>
          <p:cNvSpPr txBox="1"/>
          <p:nvPr/>
        </p:nvSpPr>
        <p:spPr>
          <a:xfrm>
            <a:off x="696256" y="1943474"/>
            <a:ext cx="2879464" cy="329845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900" dirty="0" err="1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Planul</a:t>
            </a:r>
            <a:r>
              <a:rPr lang="en-US" sz="1900" dirty="0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900" dirty="0" err="1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investitii</a:t>
            </a:r>
            <a:r>
              <a:rPr lang="en-US" sz="1900" dirty="0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 EU  = </a:t>
            </a:r>
            <a:r>
              <a:rPr lang="it-IT" sz="1900" dirty="0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 1,000 bn in </a:t>
            </a:r>
            <a:r>
              <a:rPr lang="it-IT" sz="1900" dirty="0" err="1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finantari</a:t>
            </a:r>
            <a:r>
              <a:rPr lang="it-IT" sz="1900" dirty="0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900" dirty="0" err="1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sustenabile</a:t>
            </a:r>
            <a:endParaRPr lang="it-IT" sz="1900" dirty="0">
              <a:solidFill>
                <a:srgbClr val="00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900" dirty="0">
              <a:solidFill>
                <a:srgbClr val="00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900" dirty="0">
                <a:solidFill>
                  <a:srgbClr val="002F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Romania are la dispozitie approx 100 bn EUR pentru proiecte la nivel local, cu focus pe digitalizare, tranzactia la economia verde, agricultura.</a:t>
            </a:r>
          </a:p>
          <a:p>
            <a:pPr algn="just"/>
            <a:endParaRPr lang="it-IT" sz="1900" dirty="0">
              <a:solidFill>
                <a:srgbClr val="002F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Financing of European Green Deal Investment Plan">
            <a:extLst>
              <a:ext uri="{FF2B5EF4-FFF2-40B4-BE49-F238E27FC236}">
                <a16:creationId xmlns:a16="http://schemas.microsoft.com/office/drawing/2014/main" id="{5C58A43C-B8FD-F643-0B57-314A4F269E79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920" y="1551555"/>
            <a:ext cx="7416824" cy="45015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2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7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sp>
        <p:nvSpPr>
          <p:cNvPr id="51" name="Title 2">
            <a:extLst>
              <a:ext uri="{FF2B5EF4-FFF2-40B4-BE49-F238E27FC236}">
                <a16:creationId xmlns:a16="http://schemas.microsoft.com/office/drawing/2014/main" id="{23DBACB8-DE1C-5B50-06EC-65423A6AED68}"/>
              </a:ext>
            </a:extLst>
          </p:cNvPr>
          <p:cNvSpPr txBox="1">
            <a:spLocks/>
          </p:cNvSpPr>
          <p:nvPr/>
        </p:nvSpPr>
        <p:spPr>
          <a:xfrm>
            <a:off x="1679510" y="1209946"/>
            <a:ext cx="9889229" cy="3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0" i="0" u="none" kern="1200">
                <a:solidFill>
                  <a:srgbClr val="00497B"/>
                </a:solidFill>
                <a:latin typeface="Arial"/>
                <a:ea typeface="+mj-ea"/>
                <a:cs typeface="Arial" pitchFamily="34" charset="0"/>
              </a:defRPr>
            </a:lvl1pPr>
          </a:lstStyle>
          <a:p>
            <a:pPr defTabSz="914377"/>
            <a:r>
              <a:rPr lang="en-US" dirty="0" err="1"/>
              <a:t>Factorii</a:t>
            </a:r>
            <a:r>
              <a:rPr lang="en-US" dirty="0"/>
              <a:t> ESG sunt din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mai</a:t>
            </a:r>
            <a:r>
              <a:rPr lang="en-US" dirty="0"/>
              <a:t> </a:t>
            </a:r>
            <a:r>
              <a:rPr lang="en-US" dirty="0" err="1"/>
              <a:t>relevanți</a:t>
            </a:r>
            <a:r>
              <a:rPr lang="en-US" dirty="0"/>
              <a:t> </a:t>
            </a:r>
            <a:r>
              <a:rPr lang="en-US" dirty="0" err="1"/>
              <a:t>atât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„</a:t>
            </a:r>
            <a:r>
              <a:rPr lang="en-US" dirty="0" err="1"/>
              <a:t>dacă</a:t>
            </a:r>
            <a:r>
              <a:rPr lang="en-US" dirty="0"/>
              <a:t>” </a:t>
            </a:r>
            <a:r>
              <a:rPr lang="en-US" dirty="0" err="1"/>
              <a:t>cât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„cum”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furnizată</a:t>
            </a:r>
            <a:r>
              <a:rPr lang="en-US" dirty="0"/>
              <a:t> </a:t>
            </a:r>
            <a:r>
              <a:rPr lang="en-US" dirty="0" err="1"/>
              <a:t>finanțarea</a:t>
            </a:r>
            <a:endParaRPr lang="en-GB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8D3EFD6-D1A8-EE43-BDFA-27E8BEE81043}"/>
              </a:ext>
            </a:extLst>
          </p:cNvPr>
          <p:cNvGrpSpPr/>
          <p:nvPr/>
        </p:nvGrpSpPr>
        <p:grpSpPr>
          <a:xfrm>
            <a:off x="1485126" y="2133600"/>
            <a:ext cx="10213388" cy="3565226"/>
            <a:chOff x="1486635" y="1451061"/>
            <a:chExt cx="9313888" cy="4247765"/>
          </a:xfrm>
        </p:grpSpPr>
        <p:sp>
          <p:nvSpPr>
            <p:cNvPr id="53" name="Rechteck 8">
              <a:extLst>
                <a:ext uri="{FF2B5EF4-FFF2-40B4-BE49-F238E27FC236}">
                  <a16:creationId xmlns:a16="http://schemas.microsoft.com/office/drawing/2014/main" id="{A9EB07E3-3C69-F763-09BE-6BF32E4F9677}"/>
                </a:ext>
              </a:extLst>
            </p:cNvPr>
            <p:cNvSpPr/>
            <p:nvPr/>
          </p:nvSpPr>
          <p:spPr>
            <a:xfrm>
              <a:off x="4740965" y="2995131"/>
              <a:ext cx="6059556" cy="11771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de-DE" sz="2800" dirty="0" err="1">
                  <a:solidFill>
                    <a:srgbClr val="000000"/>
                  </a:solidFill>
                  <a:latin typeface="Arial"/>
                </a:rPr>
                <a:t>Evaluarea</a:t>
              </a:r>
              <a:r>
                <a:rPr lang="de-DE" sz="2800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800" dirty="0" err="1">
                  <a:solidFill>
                    <a:srgbClr val="000000"/>
                  </a:solidFill>
                  <a:latin typeface="Arial"/>
                </a:rPr>
                <a:t>riscurilor</a:t>
              </a:r>
              <a:r>
                <a:rPr lang="de-DE" sz="2800" dirty="0">
                  <a:solidFill>
                    <a:srgbClr val="000000"/>
                  </a:solidFill>
                  <a:latin typeface="Arial"/>
                </a:rPr>
                <a:t> ESG</a:t>
              </a:r>
            </a:p>
            <a:p>
              <a:pPr algn="ctr" defTabSz="914377"/>
              <a:r>
                <a:rPr lang="de-DE" sz="2133" b="1" u="sng" dirty="0" err="1">
                  <a:solidFill>
                    <a:srgbClr val="000000"/>
                  </a:solidFill>
                  <a:latin typeface="Arial"/>
                </a:rPr>
                <a:t>Protejarea</a:t>
              </a:r>
              <a:r>
                <a:rPr lang="de-DE" sz="2133" b="1" u="sng" dirty="0">
                  <a:solidFill>
                    <a:srgbClr val="000000"/>
                  </a:solidFill>
                  <a:latin typeface="Arial"/>
                </a:rPr>
                <a:t> </a:t>
              </a:r>
              <a:r>
                <a:rPr lang="de-DE" sz="2133" b="1" u="sng" dirty="0" err="1">
                  <a:solidFill>
                    <a:srgbClr val="000000"/>
                  </a:solidFill>
                  <a:latin typeface="Arial"/>
                </a:rPr>
                <a:t>bilanțului</a:t>
              </a:r>
              <a:r>
                <a:rPr lang="de-DE" sz="2133" b="1" u="sng" dirty="0">
                  <a:solidFill>
                    <a:srgbClr val="000000"/>
                  </a:solidFill>
                  <a:latin typeface="Arial"/>
                </a:rPr>
                <a:t> de </a:t>
              </a:r>
              <a:r>
                <a:rPr lang="de-DE" sz="2133" b="1" u="sng" dirty="0" err="1">
                  <a:solidFill>
                    <a:srgbClr val="000000"/>
                  </a:solidFill>
                  <a:latin typeface="Arial"/>
                </a:rPr>
                <a:t>incertitudine</a:t>
              </a:r>
              <a:endParaRPr lang="de-DE" sz="2133" b="1" u="sng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4" name="Rechteck 10">
              <a:extLst>
                <a:ext uri="{FF2B5EF4-FFF2-40B4-BE49-F238E27FC236}">
                  <a16:creationId xmlns:a16="http://schemas.microsoft.com/office/drawing/2014/main" id="{5123462C-2680-1CAB-E585-BE9E08DF93D6}"/>
                </a:ext>
              </a:extLst>
            </p:cNvPr>
            <p:cNvSpPr/>
            <p:nvPr/>
          </p:nvSpPr>
          <p:spPr>
            <a:xfrm>
              <a:off x="4740965" y="4510083"/>
              <a:ext cx="6059555" cy="1177159"/>
            </a:xfrm>
            <a:prstGeom prst="rect">
              <a:avLst/>
            </a:prstGeom>
            <a:solidFill>
              <a:srgbClr val="E306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de-DE" sz="2800" dirty="0">
                  <a:solidFill>
                    <a:srgbClr val="FFFFFF"/>
                  </a:solidFill>
                  <a:latin typeface="Arial"/>
                </a:rPr>
                <a:t>Zone de </a:t>
              </a:r>
              <a:r>
                <a:rPr lang="de-DE" sz="2800" dirty="0" err="1">
                  <a:solidFill>
                    <a:srgbClr val="FFFFFF"/>
                  </a:solidFill>
                  <a:latin typeface="Arial"/>
                </a:rPr>
                <a:t>finanțare</a:t>
              </a:r>
              <a:r>
                <a:rPr lang="de-DE" sz="28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de-DE" sz="2800" dirty="0" err="1">
                  <a:solidFill>
                    <a:srgbClr val="FFFFFF"/>
                  </a:solidFill>
                  <a:latin typeface="Arial"/>
                </a:rPr>
                <a:t>controversate</a:t>
              </a:r>
              <a:endParaRPr lang="de-DE" sz="2800" dirty="0">
                <a:solidFill>
                  <a:srgbClr val="FFFFFF"/>
                </a:solidFill>
                <a:latin typeface="Arial"/>
              </a:endParaRPr>
            </a:p>
            <a:p>
              <a:pPr algn="ctr" defTabSz="914377"/>
              <a:r>
                <a:rPr lang="de-DE" sz="2133" b="1" u="sng" dirty="0" err="1">
                  <a:solidFill>
                    <a:srgbClr val="FFFFFF"/>
                  </a:solidFill>
                  <a:latin typeface="Arial"/>
                </a:rPr>
                <a:t>Finantare</a:t>
              </a:r>
              <a:r>
                <a:rPr lang="de-DE" sz="2133" b="1" u="sng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de-DE" sz="2133" b="1" u="sng" dirty="0" err="1">
                  <a:solidFill>
                    <a:srgbClr val="FFFFFF"/>
                  </a:solidFill>
                  <a:latin typeface="Arial"/>
                </a:rPr>
                <a:t>responsabila</a:t>
              </a:r>
              <a:endParaRPr lang="de-DE" sz="2133" b="1" u="sng" dirty="0">
                <a:solidFill>
                  <a:srgbClr val="FFFFFF"/>
                </a:solidFill>
                <a:latin typeface="Arial"/>
              </a:endParaRPr>
            </a:p>
          </p:txBody>
        </p:sp>
        <p:cxnSp>
          <p:nvCxnSpPr>
            <p:cNvPr id="55" name="Gerader Verbinder 16">
              <a:extLst>
                <a:ext uri="{FF2B5EF4-FFF2-40B4-BE49-F238E27FC236}">
                  <a16:creationId xmlns:a16="http://schemas.microsoft.com/office/drawing/2014/main" id="{0762D809-59AD-B4A8-2012-25F90A818E07}"/>
                </a:ext>
              </a:extLst>
            </p:cNvPr>
            <p:cNvCxnSpPr>
              <a:cxnSpLocks/>
            </p:cNvCxnSpPr>
            <p:nvPr/>
          </p:nvCxnSpPr>
          <p:spPr>
            <a:xfrm>
              <a:off x="1581151" y="4389087"/>
              <a:ext cx="8961451" cy="0"/>
            </a:xfrm>
            <a:prstGeom prst="line">
              <a:avLst/>
            </a:prstGeom>
            <a:ln w="38100">
              <a:solidFill>
                <a:srgbClr val="C000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feld 12">
              <a:extLst>
                <a:ext uri="{FF2B5EF4-FFF2-40B4-BE49-F238E27FC236}">
                  <a16:creationId xmlns:a16="http://schemas.microsoft.com/office/drawing/2014/main" id="{4145457D-0D11-0E75-1752-96811BD41AB4}"/>
                </a:ext>
              </a:extLst>
            </p:cNvPr>
            <p:cNvSpPr txBox="1"/>
            <p:nvPr/>
          </p:nvSpPr>
          <p:spPr>
            <a:xfrm>
              <a:off x="1502258" y="1451061"/>
              <a:ext cx="3129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1200" b="1" dirty="0" err="1">
                  <a:solidFill>
                    <a:srgbClr val="004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Finanțarea</a:t>
              </a:r>
              <a:r>
                <a:rPr lang="en-US" sz="1200" b="1" dirty="0">
                  <a:solidFill>
                    <a:srgbClr val="004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b="1" dirty="0" err="1">
                  <a:solidFill>
                    <a:srgbClr val="004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durabilă</a:t>
              </a:r>
              <a:r>
                <a:rPr lang="en-US" sz="1200" b="1" dirty="0">
                  <a:solidFill>
                    <a:srgbClr val="00497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se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referă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integrarea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aspectelor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mediu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sociale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guvernanță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instrumentele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permite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investițiile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activități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proiecte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economice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durabile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tranziția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către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afaceri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durabile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DE" sz="1200" dirty="0">
                <a:latin typeface="Arial"/>
              </a:endParaRPr>
            </a:p>
          </p:txBody>
        </p:sp>
        <p:sp>
          <p:nvSpPr>
            <p:cNvPr id="57" name="Textfeld 23">
              <a:extLst>
                <a:ext uri="{FF2B5EF4-FFF2-40B4-BE49-F238E27FC236}">
                  <a16:creationId xmlns:a16="http://schemas.microsoft.com/office/drawing/2014/main" id="{B2C26E11-6149-5D63-251C-1E2E1E8321FA}"/>
                </a:ext>
              </a:extLst>
            </p:cNvPr>
            <p:cNvSpPr txBox="1"/>
            <p:nvPr/>
          </p:nvSpPr>
          <p:spPr>
            <a:xfrm>
              <a:off x="1486635" y="2932106"/>
              <a:ext cx="31294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finanțarea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„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clasică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”,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accentul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pus pe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randament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risc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Cu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toate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acestea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datorită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liniilor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directoare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definite de EBA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autorități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reglementare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băncile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trebuie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să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își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evalueze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clienții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cu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privire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riscurile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ESG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pentru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activitățile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58" name="Textfeld 26">
              <a:extLst>
                <a:ext uri="{FF2B5EF4-FFF2-40B4-BE49-F238E27FC236}">
                  <a16:creationId xmlns:a16="http://schemas.microsoft.com/office/drawing/2014/main" id="{CFC80C20-4C31-9E00-06F5-93CB96A1C949}"/>
                </a:ext>
              </a:extLst>
            </p:cNvPr>
            <p:cNvSpPr txBox="1"/>
            <p:nvPr/>
          </p:nvSpPr>
          <p:spPr>
            <a:xfrm>
              <a:off x="1502258" y="4498497"/>
              <a:ext cx="31294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914377"/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precum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producția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arme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energia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nucleară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și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cărbunele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sunt considerate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controversate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scopuri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calitate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Erste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Group, am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definit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industrii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nu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vom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finanța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în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Politica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noastră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finanțare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responsabilă</a:t>
              </a:r>
              <a:r>
                <a:rPr lang="en-US" sz="12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de-DE" sz="1200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59" name="Gerader Verbinder 27">
              <a:extLst>
                <a:ext uri="{FF2B5EF4-FFF2-40B4-BE49-F238E27FC236}">
                  <a16:creationId xmlns:a16="http://schemas.microsoft.com/office/drawing/2014/main" id="{0ED8D7D2-BE90-D368-A5D0-169C1616B71F}"/>
                </a:ext>
              </a:extLst>
            </p:cNvPr>
            <p:cNvCxnSpPr>
              <a:cxnSpLocks/>
            </p:cNvCxnSpPr>
            <p:nvPr/>
          </p:nvCxnSpPr>
          <p:spPr>
            <a:xfrm>
              <a:off x="1600201" y="2881784"/>
              <a:ext cx="8942401" cy="0"/>
            </a:xfrm>
            <a:prstGeom prst="line">
              <a:avLst/>
            </a:prstGeom>
            <a:ln w="19050">
              <a:solidFill>
                <a:srgbClr val="92D050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hteck 17">
              <a:extLst>
                <a:ext uri="{FF2B5EF4-FFF2-40B4-BE49-F238E27FC236}">
                  <a16:creationId xmlns:a16="http://schemas.microsoft.com/office/drawing/2014/main" id="{BE949A7F-A960-DE9C-A476-94144BCF483E}"/>
                </a:ext>
              </a:extLst>
            </p:cNvPr>
            <p:cNvSpPr/>
            <p:nvPr/>
          </p:nvSpPr>
          <p:spPr>
            <a:xfrm>
              <a:off x="4740966" y="1554982"/>
              <a:ext cx="6059557" cy="117715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r>
                <a:rPr lang="de-DE" sz="2800" dirty="0" err="1">
                  <a:solidFill>
                    <a:srgbClr val="FFFFFF"/>
                  </a:solidFill>
                  <a:latin typeface="Arial"/>
                </a:rPr>
                <a:t>Finantare</a:t>
              </a:r>
              <a:r>
                <a:rPr lang="de-DE" sz="28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de-DE" sz="2800" dirty="0" err="1">
                  <a:solidFill>
                    <a:srgbClr val="FFFFFF"/>
                  </a:solidFill>
                  <a:latin typeface="Arial"/>
                </a:rPr>
                <a:t>sustenabila</a:t>
              </a:r>
              <a:endParaRPr lang="de-DE" sz="2800" dirty="0">
                <a:solidFill>
                  <a:srgbClr val="FFFFFF"/>
                </a:solidFill>
                <a:latin typeface="Arial"/>
              </a:endParaRPr>
            </a:p>
            <a:p>
              <a:pPr algn="ctr" defTabSz="914377"/>
              <a:r>
                <a:rPr lang="de-DE" sz="2133" b="1" u="sng" dirty="0" err="1">
                  <a:solidFill>
                    <a:srgbClr val="FFFFFF"/>
                  </a:solidFill>
                  <a:latin typeface="Arial"/>
                </a:rPr>
                <a:t>Oportunitati</a:t>
              </a:r>
              <a:r>
                <a:rPr lang="de-DE" sz="2133" b="1" u="sng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de-DE" sz="2133" b="1" u="sng" dirty="0" err="1">
                  <a:solidFill>
                    <a:srgbClr val="FFFFFF"/>
                  </a:solidFill>
                  <a:latin typeface="Arial"/>
                </a:rPr>
                <a:t>pentru</a:t>
              </a:r>
              <a:r>
                <a:rPr lang="de-DE" sz="2133" b="1" u="sng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de-DE" sz="2133" b="1" u="sng" dirty="0" err="1">
                  <a:solidFill>
                    <a:srgbClr val="FFFFFF"/>
                  </a:solidFill>
                  <a:latin typeface="Arial"/>
                </a:rPr>
                <a:t>finantare</a:t>
              </a:r>
              <a:endParaRPr lang="de-DE" sz="2133" b="1" u="sng" dirty="0">
                <a:solidFill>
                  <a:srgbClr val="FFFFFF"/>
                </a:solidFill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09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80" name="Title 2">
            <a:extLst>
              <a:ext uri="{FF2B5EF4-FFF2-40B4-BE49-F238E27FC236}">
                <a16:creationId xmlns:a16="http://schemas.microsoft.com/office/drawing/2014/main" id="{A4B6712B-110A-6C6C-935B-211CEE155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22" y="1354869"/>
            <a:ext cx="8031471" cy="376651"/>
          </a:xfrm>
        </p:spPr>
        <p:txBody>
          <a:bodyPr>
            <a:normAutofit fontScale="90000"/>
          </a:bodyPr>
          <a:lstStyle/>
          <a:p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Finanțarea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sustenabilă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de-DE" sz="2200" dirty="0" err="1">
                <a:latin typeface="Arial" panose="020B0604020202020204" pitchFamily="34" charset="0"/>
                <a:cs typeface="Arial" panose="020B0604020202020204" pitchFamily="34" charset="0"/>
              </a:rPr>
              <a:t>definitie</a:t>
            </a:r>
            <a:endParaRPr lang="de-A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8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95BF09-36FD-A9E7-880E-B57B97882DA3}"/>
              </a:ext>
            </a:extLst>
          </p:cNvPr>
          <p:cNvGrpSpPr/>
          <p:nvPr/>
        </p:nvGrpSpPr>
        <p:grpSpPr>
          <a:xfrm>
            <a:off x="635479" y="1220787"/>
            <a:ext cx="7713487" cy="4664173"/>
            <a:chOff x="1549883" y="836641"/>
            <a:chExt cx="8938606" cy="504832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87054CD-DAC0-7E56-46E0-2DC2FCA33D18}"/>
                </a:ext>
              </a:extLst>
            </p:cNvPr>
            <p:cNvSpPr/>
            <p:nvPr/>
          </p:nvSpPr>
          <p:spPr>
            <a:xfrm>
              <a:off x="7766629" y="2003055"/>
              <a:ext cx="2721859" cy="3624064"/>
            </a:xfrm>
            <a:prstGeom prst="rect">
              <a:avLst/>
            </a:prstGeom>
            <a:solidFill>
              <a:srgbClr val="E1F2CE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ro" sz="1351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7E6EBFD-316F-FE5A-D205-4656C329D186}"/>
                </a:ext>
              </a:extLst>
            </p:cNvPr>
            <p:cNvSpPr/>
            <p:nvPr/>
          </p:nvSpPr>
          <p:spPr>
            <a:xfrm>
              <a:off x="4687706" y="3943307"/>
              <a:ext cx="2640911" cy="7566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451"/>
                </a:spcBef>
                <a:buClr>
                  <a:schemeClr val="tx2"/>
                </a:buClr>
              </a:pPr>
              <a:r>
                <a:rPr lang="de-DE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Taxonomia UE pentru activitățile sustenabile</a:t>
              </a:r>
            </a:p>
            <a:p>
              <a:pPr algn="ctr">
                <a:spcBef>
                  <a:spcPts val="451"/>
                </a:spcBef>
                <a:buClr>
                  <a:schemeClr val="tx2"/>
                </a:buClr>
              </a:pPr>
              <a:r>
                <a:rPr lang="de-DE" sz="1100" dirty="0">
                  <a:latin typeface="Arial" panose="020B0604020202020204" pitchFamily="34" charset="0"/>
                  <a:cs typeface="Arial" panose="020B0604020202020204" pitchFamily="34" charset="0"/>
                </a:rPr>
                <a:t>Sistem de clasificare a „Sustenabilității” 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7D10395-2F62-969C-2B27-9C544C9420E8}"/>
                </a:ext>
              </a:extLst>
            </p:cNvPr>
            <p:cNvGrpSpPr/>
            <p:nvPr/>
          </p:nvGrpSpPr>
          <p:grpSpPr>
            <a:xfrm>
              <a:off x="1549883" y="836641"/>
              <a:ext cx="3009191" cy="5048320"/>
              <a:chOff x="231950" y="10833"/>
              <a:chExt cx="4970233" cy="5048319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4491994-5C01-6C0A-1054-6947B3987490}"/>
                  </a:ext>
                </a:extLst>
              </p:cNvPr>
              <p:cNvSpPr/>
              <p:nvPr/>
            </p:nvSpPr>
            <p:spPr>
              <a:xfrm>
                <a:off x="448970" y="827733"/>
                <a:ext cx="4524216" cy="3453981"/>
              </a:xfrm>
              <a:prstGeom prst="rect">
                <a:avLst/>
              </a:prstGeom>
              <a:solidFill>
                <a:srgbClr val="DFF2FD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o" sz="1351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36330A7-3904-ACC6-85A6-71890A737B10}"/>
                  </a:ext>
                </a:extLst>
              </p:cNvPr>
              <p:cNvSpPr/>
              <p:nvPr/>
            </p:nvSpPr>
            <p:spPr>
              <a:xfrm>
                <a:off x="794419" y="1387645"/>
                <a:ext cx="3784415" cy="1803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451"/>
                  </a:spcBef>
                  <a:buClr>
                    <a:schemeClr val="tx2"/>
                  </a:buClr>
                </a:pPr>
                <a:r>
                  <a:rPr lang="ro" sz="16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Asigurarea finanțării pentru investiții, ținând cont de aspectele de mediu, sociale și de guvernanță (ESG)</a:t>
                </a:r>
              </a:p>
              <a:p>
                <a:pPr algn="ctr">
                  <a:spcBef>
                    <a:spcPts val="451"/>
                  </a:spcBef>
                  <a:buClr>
                    <a:schemeClr val="tx2"/>
                  </a:buClr>
                </a:pPr>
                <a:r>
                  <a:rPr lang="de-DE" sz="11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Comisia Europeană (2018)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093617E-AF66-DDE7-2099-4828E195A686}"/>
                  </a:ext>
                </a:extLst>
              </p:cNvPr>
              <p:cNvSpPr txBox="1"/>
              <p:nvPr/>
            </p:nvSpPr>
            <p:spPr>
              <a:xfrm>
                <a:off x="231950" y="10833"/>
                <a:ext cx="12241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9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„</a:t>
                </a:r>
                <a:endParaRPr lang="de-AT" sz="96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92D9A1A3-9629-29E9-9C09-176F28249F41}"/>
                  </a:ext>
                </a:extLst>
              </p:cNvPr>
              <p:cNvSpPr txBox="1"/>
              <p:nvPr/>
            </p:nvSpPr>
            <p:spPr>
              <a:xfrm>
                <a:off x="3978014" y="3489492"/>
                <a:ext cx="1224169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96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endParaRPr lang="de-AT" sz="9600" dirty="0" err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267BBA8-7F21-9311-CB1F-F9882B7DC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4233" y="2146477"/>
              <a:ext cx="1288640" cy="1734819"/>
            </a:xfrm>
            <a:prstGeom prst="rect">
              <a:avLst/>
            </a:prstGeom>
          </p:spPr>
        </p:pic>
        <p:grpSp>
          <p:nvGrpSpPr>
            <p:cNvPr id="28" name="Gruppieren 36">
              <a:extLst>
                <a:ext uri="{FF2B5EF4-FFF2-40B4-BE49-F238E27FC236}">
                  <a16:creationId xmlns:a16="http://schemas.microsoft.com/office/drawing/2014/main" id="{AD70C261-5243-DCB0-2417-8DD8BA654EA9}"/>
                </a:ext>
              </a:extLst>
            </p:cNvPr>
            <p:cNvGrpSpPr/>
            <p:nvPr/>
          </p:nvGrpSpPr>
          <p:grpSpPr>
            <a:xfrm>
              <a:off x="9318933" y="2932356"/>
              <a:ext cx="1141639" cy="633051"/>
              <a:chOff x="7854744" y="2123074"/>
              <a:chExt cx="1511327" cy="838046"/>
            </a:xfrm>
          </p:grpSpPr>
          <p:pic>
            <p:nvPicPr>
              <p:cNvPr id="74" name="Picture 38" descr="Bildergebnis für water icon png">
                <a:hlinkClick r:id="rId9"/>
                <a:extLst>
                  <a:ext uri="{FF2B5EF4-FFF2-40B4-BE49-F238E27FC236}">
                    <a16:creationId xmlns:a16="http://schemas.microsoft.com/office/drawing/2014/main" id="{BE854678-588E-154E-0A0C-12E0328CFD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7289" y="2123074"/>
                <a:ext cx="432060" cy="4320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Rectangle 5">
                <a:extLst>
                  <a:ext uri="{FF2B5EF4-FFF2-40B4-BE49-F238E27FC236}">
                    <a16:creationId xmlns:a16="http://schemas.microsoft.com/office/drawing/2014/main" id="{BE37ED15-367D-CA85-B1F6-C441BA7E6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4744" y="2555134"/>
                <a:ext cx="1511327" cy="405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171450" indent="-171450">
                  <a:spcBef>
                    <a:spcPct val="20000"/>
                  </a:spcBef>
                  <a:buFont typeface="Arial" charset="0"/>
                  <a:defRPr sz="2400">
                    <a:solidFill>
                      <a:srgbClr val="00497B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2"/>
                  </a:buClr>
                </a:pPr>
                <a:r>
                  <a:rPr lang="ro" sz="1100" dirty="0">
                    <a:solidFill>
                      <a:schemeClr val="tx1"/>
                    </a:solidFill>
                  </a:rPr>
                  <a:t>Gestionarea durabilă a apelor</a:t>
                </a:r>
              </a:p>
              <a:p>
                <a:pPr algn="just"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endParaRPr lang="ro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uppieren 39">
              <a:extLst>
                <a:ext uri="{FF2B5EF4-FFF2-40B4-BE49-F238E27FC236}">
                  <a16:creationId xmlns:a16="http://schemas.microsoft.com/office/drawing/2014/main" id="{82D4DCE1-BBEF-B024-F605-1A6A14DFD4B7}"/>
                </a:ext>
              </a:extLst>
            </p:cNvPr>
            <p:cNvGrpSpPr/>
            <p:nvPr/>
          </p:nvGrpSpPr>
          <p:grpSpPr>
            <a:xfrm>
              <a:off x="7863449" y="2290690"/>
              <a:ext cx="1561027" cy="400295"/>
              <a:chOff x="7617370" y="1256158"/>
              <a:chExt cx="2066524" cy="529919"/>
            </a:xfrm>
          </p:grpSpPr>
          <p:pic>
            <p:nvPicPr>
              <p:cNvPr id="72" name="Picture 26" descr="Bildergebnis für wind energy icon">
                <a:extLst>
                  <a:ext uri="{FF2B5EF4-FFF2-40B4-BE49-F238E27FC236}">
                    <a16:creationId xmlns:a16="http://schemas.microsoft.com/office/drawing/2014/main" id="{64B18482-2DD6-6392-F572-083384466A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7370" y="1256158"/>
                <a:ext cx="529919" cy="529919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73" name="Rectangle 5">
                <a:extLst>
                  <a:ext uri="{FF2B5EF4-FFF2-40B4-BE49-F238E27FC236}">
                    <a16:creationId xmlns:a16="http://schemas.microsoft.com/office/drawing/2014/main" id="{9A4F20DD-03F7-78B0-BFCF-6313BD9CE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4503" y="1297726"/>
                <a:ext cx="1469391" cy="405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171450" indent="-171450">
                  <a:spcBef>
                    <a:spcPct val="20000"/>
                  </a:spcBef>
                  <a:buFont typeface="Arial" charset="0"/>
                  <a:defRPr sz="2400">
                    <a:solidFill>
                      <a:srgbClr val="00497B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2"/>
                  </a:buClr>
                </a:pPr>
                <a:r>
                  <a:rPr lang="ro" sz="1100" dirty="0">
                    <a:solidFill>
                      <a:schemeClr val="tx1"/>
                    </a:solidFill>
                  </a:rPr>
                  <a:t>Energie din surse regenerabile și alternative</a:t>
                </a:r>
              </a:p>
              <a:p>
                <a:pPr algn="just">
                  <a:spcBef>
                    <a:spcPts val="6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§"/>
                </a:pPr>
                <a:endParaRPr lang="ro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uppieren 42">
              <a:extLst>
                <a:ext uri="{FF2B5EF4-FFF2-40B4-BE49-F238E27FC236}">
                  <a16:creationId xmlns:a16="http://schemas.microsoft.com/office/drawing/2014/main" id="{BC8E4FA9-BDE0-9142-254B-5263D555AE9F}"/>
                </a:ext>
              </a:extLst>
            </p:cNvPr>
            <p:cNvGrpSpPr/>
            <p:nvPr/>
          </p:nvGrpSpPr>
          <p:grpSpPr>
            <a:xfrm>
              <a:off x="8023835" y="2924547"/>
              <a:ext cx="1306732" cy="408363"/>
              <a:chOff x="6143515" y="2004616"/>
              <a:chExt cx="1729883" cy="540599"/>
            </a:xfrm>
          </p:grpSpPr>
          <p:pic>
            <p:nvPicPr>
              <p:cNvPr id="70" name="Picture 28" descr="Bildergebnis für energy efficiency icon">
                <a:extLst>
                  <a:ext uri="{FF2B5EF4-FFF2-40B4-BE49-F238E27FC236}">
                    <a16:creationId xmlns:a16="http://schemas.microsoft.com/office/drawing/2014/main" id="{CEE5192A-9E0B-C325-AD36-8649F56FF9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3515" y="2004616"/>
                <a:ext cx="540599" cy="5405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Rectangle 5">
                <a:extLst>
                  <a:ext uri="{FF2B5EF4-FFF2-40B4-BE49-F238E27FC236}">
                    <a16:creationId xmlns:a16="http://schemas.microsoft.com/office/drawing/2014/main" id="{8F511CA4-C4F1-F26F-B605-A6EEFF6659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9297" y="2103568"/>
                <a:ext cx="1204101" cy="40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171450" indent="-171450">
                  <a:spcBef>
                    <a:spcPct val="20000"/>
                  </a:spcBef>
                  <a:buFont typeface="Arial" charset="0"/>
                  <a:defRPr sz="2400">
                    <a:solidFill>
                      <a:srgbClr val="00497B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2"/>
                  </a:buClr>
                </a:pPr>
                <a:r>
                  <a:rPr lang="ro" sz="1100" dirty="0">
                    <a:solidFill>
                      <a:schemeClr val="tx1"/>
                    </a:solidFill>
                  </a:rPr>
                  <a:t>Eficiență energetică</a:t>
                </a:r>
              </a:p>
            </p:txBody>
          </p:sp>
        </p:grpSp>
        <p:grpSp>
          <p:nvGrpSpPr>
            <p:cNvPr id="34" name="Gruppieren 45">
              <a:extLst>
                <a:ext uri="{FF2B5EF4-FFF2-40B4-BE49-F238E27FC236}">
                  <a16:creationId xmlns:a16="http://schemas.microsoft.com/office/drawing/2014/main" id="{AABD2572-E5D6-C943-B948-E2A2D693D968}"/>
                </a:ext>
              </a:extLst>
            </p:cNvPr>
            <p:cNvGrpSpPr/>
            <p:nvPr/>
          </p:nvGrpSpPr>
          <p:grpSpPr>
            <a:xfrm>
              <a:off x="8895691" y="4051599"/>
              <a:ext cx="1403540" cy="437925"/>
              <a:chOff x="5566187" y="1231249"/>
              <a:chExt cx="1858039" cy="579736"/>
            </a:xfrm>
          </p:grpSpPr>
          <p:pic>
            <p:nvPicPr>
              <p:cNvPr id="48" name="Picture 24" descr="Bildergebnis für rail icon">
                <a:extLst>
                  <a:ext uri="{FF2B5EF4-FFF2-40B4-BE49-F238E27FC236}">
                    <a16:creationId xmlns:a16="http://schemas.microsoft.com/office/drawing/2014/main" id="{062C0AD5-7A99-D267-BAAF-08E330A4CD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6187" y="1231249"/>
                <a:ext cx="579737" cy="579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" name="Rectangle 5">
                <a:extLst>
                  <a:ext uri="{FF2B5EF4-FFF2-40B4-BE49-F238E27FC236}">
                    <a16:creationId xmlns:a16="http://schemas.microsoft.com/office/drawing/2014/main" id="{1181A2C1-EB77-7427-883D-283484EA0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2008" y="1258472"/>
                <a:ext cx="1202218" cy="4059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171450" indent="-171450">
                  <a:spcBef>
                    <a:spcPct val="20000"/>
                  </a:spcBef>
                  <a:buFont typeface="Arial" charset="0"/>
                  <a:defRPr sz="2400">
                    <a:solidFill>
                      <a:srgbClr val="00497B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2"/>
                  </a:buClr>
                </a:pPr>
                <a:r>
                  <a:rPr lang="ro" sz="1100" dirty="0">
                    <a:solidFill>
                      <a:schemeClr val="tx1"/>
                    </a:solidFill>
                  </a:rPr>
                  <a:t>Transport cu emisii scăzute de carbon</a:t>
                </a:r>
              </a:p>
            </p:txBody>
          </p:sp>
        </p:grpSp>
        <p:grpSp>
          <p:nvGrpSpPr>
            <p:cNvPr id="35" name="Gruppieren 48">
              <a:extLst>
                <a:ext uri="{FF2B5EF4-FFF2-40B4-BE49-F238E27FC236}">
                  <a16:creationId xmlns:a16="http://schemas.microsoft.com/office/drawing/2014/main" id="{1C582446-6452-EC4E-AED2-D758912C3BA8}"/>
                </a:ext>
              </a:extLst>
            </p:cNvPr>
            <p:cNvGrpSpPr/>
            <p:nvPr/>
          </p:nvGrpSpPr>
          <p:grpSpPr>
            <a:xfrm>
              <a:off x="8228016" y="4595615"/>
              <a:ext cx="2167331" cy="438445"/>
              <a:chOff x="6474820" y="2799167"/>
              <a:chExt cx="2095263" cy="580423"/>
            </a:xfrm>
          </p:grpSpPr>
          <p:pic>
            <p:nvPicPr>
              <p:cNvPr id="44" name="Picture 30" descr="Bildergebnis für weather icon">
                <a:extLst>
                  <a:ext uri="{FF2B5EF4-FFF2-40B4-BE49-F238E27FC236}">
                    <a16:creationId xmlns:a16="http://schemas.microsoft.com/office/drawing/2014/main" id="{5BA2AEC5-F7CE-949A-D61D-B4EE385FB1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474820" y="2799167"/>
                <a:ext cx="580423" cy="58042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Rectangle 5">
                <a:extLst>
                  <a:ext uri="{FF2B5EF4-FFF2-40B4-BE49-F238E27FC236}">
                    <a16:creationId xmlns:a16="http://schemas.microsoft.com/office/drawing/2014/main" id="{7E9066DA-1411-FA1E-25D4-32A4688C0A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0037" y="2892398"/>
                <a:ext cx="1390046" cy="405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171450" indent="-171450">
                  <a:spcBef>
                    <a:spcPct val="20000"/>
                  </a:spcBef>
                  <a:buFont typeface="Arial" charset="0"/>
                  <a:defRPr sz="2400">
                    <a:solidFill>
                      <a:srgbClr val="00497B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2"/>
                  </a:buClr>
                </a:pPr>
                <a:r>
                  <a:rPr lang="ro" sz="1100" dirty="0">
                    <a:solidFill>
                      <a:schemeClr val="tx1"/>
                    </a:solidFill>
                  </a:rPr>
                  <a:t>Adaptare la efectele schimbărilor climatice</a:t>
                </a:r>
              </a:p>
            </p:txBody>
          </p:sp>
        </p:grpSp>
        <p:grpSp>
          <p:nvGrpSpPr>
            <p:cNvPr id="36" name="Gruppieren 51">
              <a:extLst>
                <a:ext uri="{FF2B5EF4-FFF2-40B4-BE49-F238E27FC236}">
                  <a16:creationId xmlns:a16="http://schemas.microsoft.com/office/drawing/2014/main" id="{A5FDD06F-434C-6683-D274-A66FB9BFB059}"/>
                </a:ext>
              </a:extLst>
            </p:cNvPr>
            <p:cNvGrpSpPr/>
            <p:nvPr/>
          </p:nvGrpSpPr>
          <p:grpSpPr>
            <a:xfrm>
              <a:off x="7809551" y="3544016"/>
              <a:ext cx="1399735" cy="573605"/>
              <a:chOff x="6096249" y="4512625"/>
              <a:chExt cx="1853001" cy="759352"/>
            </a:xfrm>
          </p:grpSpPr>
          <p:pic>
            <p:nvPicPr>
              <p:cNvPr id="42" name="Picture 41" descr="Bildergebnis für pollution icon">
                <a:extLst>
                  <a:ext uri="{FF2B5EF4-FFF2-40B4-BE49-F238E27FC236}">
                    <a16:creationId xmlns:a16="http://schemas.microsoft.com/office/drawing/2014/main" id="{DAE0EAE2-CF7A-6F9B-8B3A-7B31C5EC0C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249" y="4512625"/>
                <a:ext cx="802736" cy="7593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Rectangle 5">
                <a:extLst>
                  <a:ext uri="{FF2B5EF4-FFF2-40B4-BE49-F238E27FC236}">
                    <a16:creationId xmlns:a16="http://schemas.microsoft.com/office/drawing/2014/main" id="{53FA77ED-3847-5576-37D0-0BB947C11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9457" y="4669441"/>
                <a:ext cx="999793" cy="4059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/>
              <a:lstStyle>
                <a:lvl1pPr marL="171450" indent="-171450">
                  <a:spcBef>
                    <a:spcPct val="20000"/>
                  </a:spcBef>
                  <a:buFont typeface="Arial" charset="0"/>
                  <a:defRPr sz="2400">
                    <a:solidFill>
                      <a:srgbClr val="00497B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E30613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defRPr sz="9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marL="0" indent="0">
                  <a:spcBef>
                    <a:spcPts val="600"/>
                  </a:spcBef>
                  <a:buClr>
                    <a:schemeClr val="tx2"/>
                  </a:buClr>
                </a:pPr>
                <a:r>
                  <a:rPr lang="ro" sz="1100" dirty="0">
                    <a:solidFill>
                      <a:schemeClr val="tx1"/>
                    </a:solidFill>
                  </a:rPr>
                  <a:t>Prevenirea poluării</a:t>
                </a:r>
              </a:p>
            </p:txBody>
          </p:sp>
        </p:grpSp>
        <p:pic>
          <p:nvPicPr>
            <p:cNvPr id="37" name="Picture 50" descr="Image result for sdg">
              <a:extLst>
                <a:ext uri="{FF2B5EF4-FFF2-40B4-BE49-F238E27FC236}">
                  <a16:creationId xmlns:a16="http://schemas.microsoft.com/office/drawing/2014/main" id="{40C4A6C2-CFC8-C106-CB01-ABD753E0F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712688" y="2277008"/>
              <a:ext cx="632283" cy="5224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49">
              <a:extLst>
                <a:ext uri="{FF2B5EF4-FFF2-40B4-BE49-F238E27FC236}">
                  <a16:creationId xmlns:a16="http://schemas.microsoft.com/office/drawing/2014/main" id="{14E0C2F1-1447-0392-E94D-E5CEF62EB836}"/>
                </a:ext>
              </a:extLst>
            </p:cNvPr>
            <p:cNvSpPr txBox="1"/>
            <p:nvPr/>
          </p:nvSpPr>
          <p:spPr>
            <a:xfrm>
              <a:off x="7766628" y="1671681"/>
              <a:ext cx="2721861" cy="306467"/>
            </a:xfrm>
            <a:prstGeom prst="roundRect">
              <a:avLst/>
            </a:prstGeom>
            <a:solidFill>
              <a:schemeClr val="tx2"/>
            </a:solidFill>
          </p:spPr>
          <p:txBody>
            <a:bodyPr wrap="square" rtlCol="0" anchor="ctr">
              <a:spAutoFit/>
            </a:bodyPr>
            <a:lstStyle>
              <a:defPPr>
                <a:defRPr lang="de-DE"/>
              </a:defPPr>
              <a:lvl1pPr algn="ctr"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de-DE" dirty="0" err="1"/>
                <a:t>Exemple pentru categoriile de proiect</a:t>
              </a:r>
              <a:endParaRPr lang="de-DE" dirty="0"/>
            </a:p>
          </p:txBody>
        </p:sp>
        <p:sp>
          <p:nvSpPr>
            <p:cNvPr id="40" name="Gleichschenkliges Dreieck 3">
              <a:extLst>
                <a:ext uri="{FF2B5EF4-FFF2-40B4-BE49-F238E27FC236}">
                  <a16:creationId xmlns:a16="http://schemas.microsoft.com/office/drawing/2014/main" id="{225E8619-F7A7-3BD3-FCD8-C2C812F77A1A}"/>
                </a:ext>
              </a:extLst>
            </p:cNvPr>
            <p:cNvSpPr/>
            <p:nvPr/>
          </p:nvSpPr>
          <p:spPr>
            <a:xfrm rot="16200000" flipH="1" flipV="1">
              <a:off x="3479672" y="3290039"/>
              <a:ext cx="2527945" cy="283448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" sz="900" dirty="0"/>
            </a:p>
          </p:txBody>
        </p:sp>
        <p:sp>
          <p:nvSpPr>
            <p:cNvPr id="41" name="Gleichschenkliges Dreieck 3">
              <a:extLst>
                <a:ext uri="{FF2B5EF4-FFF2-40B4-BE49-F238E27FC236}">
                  <a16:creationId xmlns:a16="http://schemas.microsoft.com/office/drawing/2014/main" id="{D907651C-185C-C083-EB6D-5E9CEA09D837}"/>
                </a:ext>
              </a:extLst>
            </p:cNvPr>
            <p:cNvSpPr/>
            <p:nvPr/>
          </p:nvSpPr>
          <p:spPr>
            <a:xfrm rot="16200000" flipH="1" flipV="1">
              <a:off x="6229684" y="3294152"/>
              <a:ext cx="2527945" cy="283448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" sz="900" dirty="0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91C611-3C81-4D9D-A0AF-134653216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23" y="1093818"/>
            <a:ext cx="3830345" cy="46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8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714397A-B426-4EF1-B196-286CEE2AE7D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96770" cy="6858000"/>
            <a:chOff x="0" y="0"/>
            <a:chExt cx="402336" cy="678128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5E337D-DE03-431D-9BA2-64395D4FD894}"/>
                </a:ext>
              </a:extLst>
            </p:cNvPr>
            <p:cNvSpPr/>
            <p:nvPr/>
          </p:nvSpPr>
          <p:spPr>
            <a:xfrm>
              <a:off x="0" y="0"/>
              <a:ext cx="402336" cy="401854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3A46C0D-ABE2-4C3C-A5D5-62D7485793D3}"/>
                </a:ext>
              </a:extLst>
            </p:cNvPr>
            <p:cNvSpPr/>
            <p:nvPr/>
          </p:nvSpPr>
          <p:spPr>
            <a:xfrm>
              <a:off x="0" y="401854"/>
              <a:ext cx="402336" cy="403424"/>
            </a:xfrm>
            <a:prstGeom prst="rect">
              <a:avLst/>
            </a:prstGeom>
            <a:solidFill>
              <a:srgbClr val="D3A0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808B728-83B2-4091-AF6E-6F78A5EBD4EB}"/>
                </a:ext>
              </a:extLst>
            </p:cNvPr>
            <p:cNvSpPr/>
            <p:nvPr/>
          </p:nvSpPr>
          <p:spPr>
            <a:xfrm>
              <a:off x="0" y="1601137"/>
              <a:ext cx="402336" cy="403424"/>
            </a:xfrm>
            <a:prstGeom prst="rect">
              <a:avLst/>
            </a:prstGeom>
            <a:solidFill>
              <a:srgbClr val="EF4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24E14B-F929-4591-B3A5-E53FF50CB3A1}"/>
                </a:ext>
              </a:extLst>
            </p:cNvPr>
            <p:cNvSpPr/>
            <p:nvPr/>
          </p:nvSpPr>
          <p:spPr>
            <a:xfrm>
              <a:off x="0" y="805278"/>
              <a:ext cx="402336" cy="401854"/>
            </a:xfrm>
            <a:prstGeom prst="rect">
              <a:avLst/>
            </a:prstGeom>
            <a:solidFill>
              <a:srgbClr val="279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28DB700-59C6-45BA-B8ED-B9DDDF9C00DE}"/>
                </a:ext>
              </a:extLst>
            </p:cNvPr>
            <p:cNvSpPr/>
            <p:nvPr/>
          </p:nvSpPr>
          <p:spPr>
            <a:xfrm>
              <a:off x="0" y="1199283"/>
              <a:ext cx="402336" cy="401854"/>
            </a:xfrm>
            <a:prstGeom prst="rect">
              <a:avLst/>
            </a:prstGeom>
            <a:solidFill>
              <a:srgbClr val="C31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86C339C-3190-4E3F-A895-499162B0A8C1}"/>
                </a:ext>
              </a:extLst>
            </p:cNvPr>
            <p:cNvSpPr/>
            <p:nvPr/>
          </p:nvSpPr>
          <p:spPr>
            <a:xfrm>
              <a:off x="0" y="2004562"/>
              <a:ext cx="402336" cy="401854"/>
            </a:xfrm>
            <a:prstGeom prst="rect">
              <a:avLst/>
            </a:prstGeom>
            <a:solidFill>
              <a:srgbClr val="00AE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FAD3C4-B832-4F1A-8F4B-B56E2299DC78}"/>
                </a:ext>
              </a:extLst>
            </p:cNvPr>
            <p:cNvSpPr/>
            <p:nvPr/>
          </p:nvSpPr>
          <p:spPr>
            <a:xfrm>
              <a:off x="0" y="2398567"/>
              <a:ext cx="402336" cy="403424"/>
            </a:xfrm>
            <a:prstGeom prst="rect">
              <a:avLst/>
            </a:prstGeom>
            <a:solidFill>
              <a:srgbClr val="FDB7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A4FDBF1-471F-4FB2-9BBD-85EACBB02012}"/>
                </a:ext>
              </a:extLst>
            </p:cNvPr>
            <p:cNvSpPr/>
            <p:nvPr/>
          </p:nvSpPr>
          <p:spPr>
            <a:xfrm>
              <a:off x="0" y="2801991"/>
              <a:ext cx="402336" cy="401854"/>
            </a:xfrm>
            <a:prstGeom prst="rect">
              <a:avLst/>
            </a:prstGeom>
            <a:solidFill>
              <a:srgbClr val="8F18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7A51180-2250-4EE5-811D-ED757F891736}"/>
                </a:ext>
              </a:extLst>
            </p:cNvPr>
            <p:cNvSpPr/>
            <p:nvPr/>
          </p:nvSpPr>
          <p:spPr>
            <a:xfrm>
              <a:off x="0" y="3195996"/>
              <a:ext cx="402336" cy="401854"/>
            </a:xfrm>
            <a:prstGeom prst="rect">
              <a:avLst/>
            </a:prstGeom>
            <a:solidFill>
              <a:srgbClr val="F36D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AF8C61-3F1B-467E-A7F7-7662B8F7854F}"/>
                </a:ext>
              </a:extLst>
            </p:cNvPr>
            <p:cNvSpPr/>
            <p:nvPr/>
          </p:nvSpPr>
          <p:spPr>
            <a:xfrm>
              <a:off x="0" y="4387431"/>
              <a:ext cx="402336" cy="403423"/>
            </a:xfrm>
            <a:prstGeom prst="rect">
              <a:avLst/>
            </a:prstGeom>
            <a:solidFill>
              <a:srgbClr val="CF8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3D7E3-3B53-455B-A659-43F2985FABC8}"/>
                </a:ext>
              </a:extLst>
            </p:cNvPr>
            <p:cNvSpPr/>
            <p:nvPr/>
          </p:nvSpPr>
          <p:spPr>
            <a:xfrm>
              <a:off x="0" y="3597850"/>
              <a:ext cx="402336" cy="403424"/>
            </a:xfrm>
            <a:prstGeom prst="rect">
              <a:avLst/>
            </a:prstGeom>
            <a:solidFill>
              <a:srgbClr val="E114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E50884F-161F-4747-B4A1-5B47BD6E8759}"/>
                </a:ext>
              </a:extLst>
            </p:cNvPr>
            <p:cNvSpPr/>
            <p:nvPr/>
          </p:nvSpPr>
          <p:spPr>
            <a:xfrm>
              <a:off x="0" y="3993425"/>
              <a:ext cx="402336" cy="401854"/>
            </a:xfrm>
            <a:prstGeom prst="rect">
              <a:avLst/>
            </a:prstGeom>
            <a:solidFill>
              <a:srgbClr val="F99D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71F2950-B1F7-4696-BFBD-32838BE7F726}"/>
                </a:ext>
              </a:extLst>
            </p:cNvPr>
            <p:cNvSpPr/>
            <p:nvPr/>
          </p:nvSpPr>
          <p:spPr>
            <a:xfrm>
              <a:off x="0" y="4783006"/>
              <a:ext cx="402336" cy="401854"/>
            </a:xfrm>
            <a:prstGeom prst="rect">
              <a:avLst/>
            </a:prstGeom>
            <a:solidFill>
              <a:srgbClr val="4877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4A368BD-0173-4265-8BD1-CBBA1D084A8E}"/>
                </a:ext>
              </a:extLst>
            </p:cNvPr>
            <p:cNvSpPr/>
            <p:nvPr/>
          </p:nvSpPr>
          <p:spPr>
            <a:xfrm>
              <a:off x="0" y="5183290"/>
              <a:ext cx="402336" cy="401854"/>
            </a:xfrm>
            <a:prstGeom prst="rect">
              <a:avLst/>
            </a:prstGeom>
            <a:solidFill>
              <a:srgbClr val="007D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E31DEE1-B57F-4049-8438-4E638B13D6F0}"/>
                </a:ext>
              </a:extLst>
            </p:cNvPr>
            <p:cNvSpPr/>
            <p:nvPr/>
          </p:nvSpPr>
          <p:spPr>
            <a:xfrm>
              <a:off x="0" y="5583575"/>
              <a:ext cx="402336" cy="401854"/>
            </a:xfrm>
            <a:prstGeom prst="rect">
              <a:avLst/>
            </a:prstGeom>
            <a:solidFill>
              <a:srgbClr val="3EB0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A92AC18-F7A9-4B26-BD99-23B59D66B129}"/>
                </a:ext>
              </a:extLst>
            </p:cNvPr>
            <p:cNvSpPr/>
            <p:nvPr/>
          </p:nvSpPr>
          <p:spPr>
            <a:xfrm>
              <a:off x="0" y="5979150"/>
              <a:ext cx="402336" cy="401854"/>
            </a:xfrm>
            <a:prstGeom prst="rect">
              <a:avLst/>
            </a:prstGeom>
            <a:solidFill>
              <a:srgbClr val="0255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8EE99A-6B0D-4E7E-B46E-F324ACE9208A}"/>
                </a:ext>
              </a:extLst>
            </p:cNvPr>
            <p:cNvSpPr/>
            <p:nvPr/>
          </p:nvSpPr>
          <p:spPr>
            <a:xfrm>
              <a:off x="0" y="6379434"/>
              <a:ext cx="402336" cy="401854"/>
            </a:xfrm>
            <a:prstGeom prst="rect">
              <a:avLst/>
            </a:prstGeom>
            <a:solidFill>
              <a:srgbClr val="1836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FB6D188-85D5-4F17-A485-598D4EEE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1541" y="6084210"/>
            <a:ext cx="2798806" cy="462606"/>
          </a:xfrm>
        </p:spPr>
        <p:txBody>
          <a:bodyPr/>
          <a:lstStyle/>
          <a:p>
            <a:fld id="{A5D5AB56-1E4A-481A-852F-43BD6287DAF7}" type="slidenum">
              <a:rPr lang="en-US" sz="1400" b="1" smtClean="0">
                <a:solidFill>
                  <a:srgbClr val="003399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9</a:t>
            </a:fld>
            <a:endParaRPr lang="en-US" sz="1400" b="1" dirty="0">
              <a:solidFill>
                <a:srgbClr val="003399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922" y="410944"/>
            <a:ext cx="7720743" cy="80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03923" y="5906856"/>
            <a:ext cx="7713487" cy="870927"/>
            <a:chOff x="503923" y="5906856"/>
            <a:chExt cx="7713487" cy="870927"/>
          </a:xfrm>
        </p:grpSpPr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503923" y="5906856"/>
              <a:ext cx="4513721" cy="359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Proiect cofinanțat din Fondul Social European prin </a:t>
              </a:r>
              <a:b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</a:br>
              <a:r>
                <a:rPr kumimoji="0" lang="ro-RO" altLang="en-US" sz="900" b="0" i="1" u="none" strike="noStrike" cap="none" normalizeH="0" baseline="0" dirty="0">
                  <a:ln>
                    <a:noFill/>
                  </a:ln>
                  <a:solidFill>
                    <a:srgbClr val="003399"/>
                  </a:solidFill>
                  <a:effectLst/>
                  <a:latin typeface="Trebuchet MS" panose="020B0603020202020204" pitchFamily="34" charset="0"/>
                </a:rPr>
                <a:t>Programul Operațional Capacitate Administrativă 2014-2020, SIPOCA 613     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923" y="6084210"/>
              <a:ext cx="7713487" cy="6935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  <p:pic>
        <p:nvPicPr>
          <p:cNvPr id="31" name="Picture 2" descr="romania durabi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716" y="6103757"/>
            <a:ext cx="2996333" cy="347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38" name="Picture 11" descr="LOGO BCR-RGB.png">
            <a:extLst>
              <a:ext uri="{FF2B5EF4-FFF2-40B4-BE49-F238E27FC236}">
                <a16:creationId xmlns:a16="http://schemas.microsoft.com/office/drawing/2014/main" id="{3AF7A3F3-8E1E-4063-87CE-415483FDC486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30" y="416682"/>
            <a:ext cx="1415024" cy="60090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0F3D888-2EA1-42AF-8C1B-BD3DD9CE5C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1189" y="414227"/>
            <a:ext cx="844811" cy="800321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8FE0A7A4-1A04-693D-4DE3-5A1C1244AF73}"/>
              </a:ext>
            </a:extLst>
          </p:cNvPr>
          <p:cNvGrpSpPr/>
          <p:nvPr/>
        </p:nvGrpSpPr>
        <p:grpSpPr>
          <a:xfrm>
            <a:off x="1330846" y="1444895"/>
            <a:ext cx="9573277" cy="4286688"/>
            <a:chOff x="1747346" y="960202"/>
            <a:chExt cx="6100692" cy="3215016"/>
          </a:xfrm>
        </p:grpSpPr>
        <p:sp>
          <p:nvSpPr>
            <p:cNvPr id="50" name="Hexagon 18">
              <a:extLst>
                <a:ext uri="{FF2B5EF4-FFF2-40B4-BE49-F238E27FC236}">
                  <a16:creationId xmlns:a16="http://schemas.microsoft.com/office/drawing/2014/main" id="{65566293-B166-287F-46C4-29FF4BAAD0A4}"/>
                </a:ext>
              </a:extLst>
            </p:cNvPr>
            <p:cNvSpPr/>
            <p:nvPr/>
          </p:nvSpPr>
          <p:spPr>
            <a:xfrm>
              <a:off x="1982963" y="1665392"/>
              <a:ext cx="971920" cy="314829"/>
            </a:xfrm>
            <a:prstGeom prst="hexago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sz="1100" b="1" dirty="0">
                <a:solidFill>
                  <a:srgbClr val="FFFFFF"/>
                </a:solidFill>
                <a:latin typeface="Arial"/>
              </a:endParaRPr>
            </a:p>
            <a:p>
              <a:pPr algn="ctr" defTabSz="914377">
                <a:defRPr/>
              </a:pPr>
              <a:r>
                <a:rPr lang="de-DE" sz="1100" b="1" dirty="0">
                  <a:solidFill>
                    <a:srgbClr val="FFFFFF"/>
                  </a:solidFill>
                  <a:latin typeface="Arial"/>
                </a:rPr>
                <a:t>Verde</a:t>
              </a:r>
            </a:p>
            <a:p>
              <a:pPr algn="ctr" defTabSz="914377">
                <a:defRPr/>
              </a:pPr>
              <a:endParaRPr lang="de-AT" sz="11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1" name="Hexagon 18">
              <a:extLst>
                <a:ext uri="{FF2B5EF4-FFF2-40B4-BE49-F238E27FC236}">
                  <a16:creationId xmlns:a16="http://schemas.microsoft.com/office/drawing/2014/main" id="{47869179-AF89-1047-9DED-76D2C2C58BF4}"/>
                </a:ext>
              </a:extLst>
            </p:cNvPr>
            <p:cNvSpPr/>
            <p:nvPr/>
          </p:nvSpPr>
          <p:spPr>
            <a:xfrm>
              <a:off x="1982963" y="2664503"/>
              <a:ext cx="968230" cy="308319"/>
            </a:xfrm>
            <a:prstGeom prst="hexagon">
              <a:avLst/>
            </a:prstGeom>
            <a:solidFill>
              <a:srgbClr val="83D0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sz="1100" b="1" dirty="0">
                <a:solidFill>
                  <a:srgbClr val="000000"/>
                </a:solidFill>
                <a:latin typeface="Arial"/>
              </a:endParaRPr>
            </a:p>
            <a:p>
              <a:pPr algn="ctr" defTabSz="914377">
                <a:defRPr/>
              </a:pPr>
              <a:r>
                <a:rPr lang="de-DE" sz="1100" b="1" dirty="0" err="1">
                  <a:solidFill>
                    <a:srgbClr val="000000"/>
                  </a:solidFill>
                  <a:latin typeface="Arial"/>
                </a:rPr>
                <a:t>Social</a:t>
              </a:r>
              <a:endParaRPr lang="de-DE" sz="1100" b="1" dirty="0">
                <a:solidFill>
                  <a:srgbClr val="000000"/>
                </a:solidFill>
                <a:latin typeface="Arial"/>
              </a:endParaRPr>
            </a:p>
            <a:p>
              <a:pPr algn="ctr" defTabSz="914377">
                <a:defRPr/>
              </a:pPr>
              <a:endParaRPr lang="de-AT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2" name="Hexagon 18">
              <a:extLst>
                <a:ext uri="{FF2B5EF4-FFF2-40B4-BE49-F238E27FC236}">
                  <a16:creationId xmlns:a16="http://schemas.microsoft.com/office/drawing/2014/main" id="{7FFEA949-824E-B831-0BD0-92D260312390}"/>
                </a:ext>
              </a:extLst>
            </p:cNvPr>
            <p:cNvSpPr/>
            <p:nvPr/>
          </p:nvSpPr>
          <p:spPr>
            <a:xfrm>
              <a:off x="1982963" y="3555602"/>
              <a:ext cx="972408" cy="317852"/>
            </a:xfrm>
            <a:prstGeom prst="hexagon">
              <a:avLst/>
            </a:prstGeom>
            <a:solidFill>
              <a:srgbClr val="BCE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de-DE" sz="1100" b="1" dirty="0" err="1">
                  <a:solidFill>
                    <a:srgbClr val="000000"/>
                  </a:solidFill>
                  <a:latin typeface="Arial"/>
                </a:rPr>
                <a:t>Sustenabil</a:t>
              </a:r>
              <a:endParaRPr lang="de-DE" sz="1100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3" name="Rectangle 5">
              <a:extLst>
                <a:ext uri="{FF2B5EF4-FFF2-40B4-BE49-F238E27FC236}">
                  <a16:creationId xmlns:a16="http://schemas.microsoft.com/office/drawing/2014/main" id="{E7728A82-5DD3-517C-07D0-9481D4B2D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1910" y="2100471"/>
              <a:ext cx="1928495" cy="14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71450" indent="-171450">
                <a:spcBef>
                  <a:spcPct val="20000"/>
                </a:spcBef>
                <a:buFont typeface="Arial" charset="0"/>
                <a:defRPr sz="2400">
                  <a:solidFill>
                    <a:srgbClr val="00497B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46" indent="-171446" algn="just" defTabSz="914377"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o" sz="1100" dirty="0">
                  <a:solidFill>
                    <a:srgbClr val="000000"/>
                  </a:solidFill>
                </a:rPr>
                <a:t>Concentrare asupra impactului </a:t>
              </a:r>
              <a:r>
                <a:rPr lang="ro" sz="1100" b="1" dirty="0">
                  <a:solidFill>
                    <a:srgbClr val="000000"/>
                  </a:solidFill>
                </a:rPr>
                <a:t>durabil asupra mediului</a:t>
              </a:r>
            </a:p>
          </p:txBody>
        </p:sp>
        <p:sp>
          <p:nvSpPr>
            <p:cNvPr id="54" name="Rectangle 5">
              <a:extLst>
                <a:ext uri="{FF2B5EF4-FFF2-40B4-BE49-F238E27FC236}">
                  <a16:creationId xmlns:a16="http://schemas.microsoft.com/office/drawing/2014/main" id="{E57B4212-8D46-8CC9-8613-82BA7EC8C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7659" y="3096551"/>
              <a:ext cx="1942746" cy="1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71450" indent="-171450">
                <a:spcBef>
                  <a:spcPct val="20000"/>
                </a:spcBef>
                <a:buFont typeface="Arial" charset="0"/>
                <a:defRPr sz="2400">
                  <a:solidFill>
                    <a:srgbClr val="00497B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46" indent="-171446" algn="just" defTabSz="914377"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o" sz="1100" dirty="0">
                  <a:solidFill>
                    <a:srgbClr val="000000"/>
                  </a:solidFill>
                </a:rPr>
                <a:t>Concentrare asupra impactului </a:t>
              </a:r>
              <a:r>
                <a:rPr lang="ro" sz="1100" b="1" dirty="0">
                  <a:solidFill>
                    <a:srgbClr val="000000"/>
                  </a:solidFill>
                </a:rPr>
                <a:t>social</a:t>
              </a:r>
            </a:p>
          </p:txBody>
        </p:sp>
        <p:sp>
          <p:nvSpPr>
            <p:cNvPr id="55" name="Rectangle 5">
              <a:extLst>
                <a:ext uri="{FF2B5EF4-FFF2-40B4-BE49-F238E27FC236}">
                  <a16:creationId xmlns:a16="http://schemas.microsoft.com/office/drawing/2014/main" id="{220571B0-018A-C530-910E-81C91CF72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6392" y="3987650"/>
              <a:ext cx="1834763" cy="187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71450" indent="-171450">
                <a:spcBef>
                  <a:spcPct val="20000"/>
                </a:spcBef>
                <a:buFont typeface="Arial" charset="0"/>
                <a:defRPr sz="2400">
                  <a:solidFill>
                    <a:srgbClr val="00497B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46" indent="-171446" algn="just" defTabSz="914377"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o" sz="1100" dirty="0">
                  <a:solidFill>
                    <a:srgbClr val="000000"/>
                  </a:solidFill>
                </a:rPr>
                <a:t>Amalgam de </a:t>
              </a:r>
              <a:r>
                <a:rPr lang="ro" sz="1100" b="1" dirty="0">
                  <a:solidFill>
                    <a:srgbClr val="000000"/>
                  </a:solidFill>
                </a:rPr>
                <a:t>aspecte </a:t>
              </a:r>
              <a:r>
                <a:rPr lang="en-US" sz="1100" b="1" dirty="0" err="1">
                  <a:solidFill>
                    <a:srgbClr val="000000"/>
                  </a:solidFill>
                </a:rPr>
                <a:t>verzi</a:t>
              </a:r>
              <a:r>
                <a:rPr lang="ro" sz="1100" b="1" dirty="0">
                  <a:solidFill>
                    <a:srgbClr val="000000"/>
                  </a:solidFill>
                </a:rPr>
                <a:t> și sociale</a:t>
              </a:r>
              <a:r>
                <a:rPr lang="ro" sz="1100" dirty="0">
                  <a:solidFill>
                    <a:srgbClr val="000000"/>
                  </a:solidFill>
                </a:rPr>
                <a:t> în finanțare</a:t>
              </a:r>
            </a:p>
          </p:txBody>
        </p:sp>
        <p:pic>
          <p:nvPicPr>
            <p:cNvPr id="56" name="Picture 4" descr="Image result for health">
              <a:extLst>
                <a:ext uri="{FF2B5EF4-FFF2-40B4-BE49-F238E27FC236}">
                  <a16:creationId xmlns:a16="http://schemas.microsoft.com/office/drawing/2014/main" id="{44BE0AF2-7736-36B3-86FB-4AB2F81ACC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131677" y="2577811"/>
              <a:ext cx="585286" cy="596329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6" descr="Image result for sustainability clipart">
              <a:extLst>
                <a:ext uri="{FF2B5EF4-FFF2-40B4-BE49-F238E27FC236}">
                  <a16:creationId xmlns:a16="http://schemas.microsoft.com/office/drawing/2014/main" id="{1291B3E7-79CB-8089-0A0D-F0853A2CB7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1825" y="1656381"/>
              <a:ext cx="812419" cy="66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8" descr="Image result for sustainability clipart">
              <a:extLst>
                <a:ext uri="{FF2B5EF4-FFF2-40B4-BE49-F238E27FC236}">
                  <a16:creationId xmlns:a16="http://schemas.microsoft.com/office/drawing/2014/main" id="{E94A9E37-DDEC-1B9B-0E31-293BE1A225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444" y="3630414"/>
              <a:ext cx="882353" cy="495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Hexagon 18">
              <a:extLst>
                <a:ext uri="{FF2B5EF4-FFF2-40B4-BE49-F238E27FC236}">
                  <a16:creationId xmlns:a16="http://schemas.microsoft.com/office/drawing/2014/main" id="{5C0BB705-680F-FBA9-A237-F6B1A3D8406B}"/>
                </a:ext>
              </a:extLst>
            </p:cNvPr>
            <p:cNvSpPr/>
            <p:nvPr/>
          </p:nvSpPr>
          <p:spPr>
            <a:xfrm>
              <a:off x="5435985" y="2356197"/>
              <a:ext cx="968230" cy="308319"/>
            </a:xfrm>
            <a:prstGeom prst="hexagon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sz="1100" b="1" dirty="0">
                <a:solidFill>
                  <a:srgbClr val="000000"/>
                </a:solidFill>
                <a:latin typeface="Arial"/>
              </a:endParaRPr>
            </a:p>
            <a:p>
              <a:pPr algn="ctr" defTabSz="914377">
                <a:defRPr/>
              </a:pPr>
              <a:r>
                <a:rPr lang="de-DE" sz="1100" b="1" dirty="0">
                  <a:solidFill>
                    <a:srgbClr val="000000"/>
                  </a:solidFill>
                  <a:latin typeface="Arial"/>
                </a:rPr>
                <a:t>Rating ESG</a:t>
              </a:r>
            </a:p>
            <a:p>
              <a:pPr algn="ctr" defTabSz="914377">
                <a:defRPr/>
              </a:pPr>
              <a:endParaRPr lang="de-AT" sz="11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0" name="Hexagon 18">
              <a:extLst>
                <a:ext uri="{FF2B5EF4-FFF2-40B4-BE49-F238E27FC236}">
                  <a16:creationId xmlns:a16="http://schemas.microsoft.com/office/drawing/2014/main" id="{A7AEB2D9-9D76-5D4C-650F-07051E5DEA83}"/>
                </a:ext>
              </a:extLst>
            </p:cNvPr>
            <p:cNvSpPr/>
            <p:nvPr/>
          </p:nvSpPr>
          <p:spPr>
            <a:xfrm>
              <a:off x="5435984" y="3244267"/>
              <a:ext cx="1377219" cy="308610"/>
            </a:xfrm>
            <a:prstGeom prst="hexagon">
              <a:avLst/>
            </a:prstGeom>
            <a:solidFill>
              <a:srgbClr val="FFF4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sz="1100" b="1" dirty="0">
                <a:solidFill>
                  <a:srgbClr val="000000"/>
                </a:solidFill>
                <a:latin typeface="Arial"/>
              </a:endParaRPr>
            </a:p>
            <a:p>
              <a:pPr algn="ctr" defTabSz="914377">
                <a:defRPr/>
              </a:pPr>
              <a:r>
                <a:rPr lang="de-DE" sz="1100" b="1" dirty="0">
                  <a:solidFill>
                    <a:srgbClr val="000000"/>
                  </a:solidFill>
                  <a:latin typeface="Arial"/>
                </a:rPr>
                <a:t>KPI (Indici de performanta)</a:t>
              </a:r>
            </a:p>
            <a:p>
              <a:pPr algn="ctr" defTabSz="914377">
                <a:defRPr/>
              </a:pPr>
              <a:endParaRPr lang="de-AT" sz="1100" dirty="0">
                <a:solidFill>
                  <a:srgbClr val="000000"/>
                </a:solidFill>
                <a:latin typeface="Arial"/>
              </a:endParaRPr>
            </a:p>
          </p:txBody>
        </p:sp>
        <p:pic>
          <p:nvPicPr>
            <p:cNvPr id="61" name="Picture 10" descr="Image result for rating report clipart">
              <a:extLst>
                <a:ext uri="{FF2B5EF4-FFF2-40B4-BE49-F238E27FC236}">
                  <a16:creationId xmlns:a16="http://schemas.microsoft.com/office/drawing/2014/main" id="{951DEBB7-E4D7-44B6-3578-E29863086E7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0304" t="36" r="7648" b="1"/>
            <a:stretch/>
          </p:blipFill>
          <p:spPr bwMode="auto">
            <a:xfrm>
              <a:off x="6813203" y="2178449"/>
              <a:ext cx="648090" cy="596795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12" descr="Image result for performance clipart">
              <a:extLst>
                <a:ext uri="{FF2B5EF4-FFF2-40B4-BE49-F238E27FC236}">
                  <a16:creationId xmlns:a16="http://schemas.microsoft.com/office/drawing/2014/main" id="{6D317E2A-C230-303E-4379-2FE545C2B1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print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7635" t="4149" r="8363" b="5130"/>
            <a:stretch/>
          </p:blipFill>
          <p:spPr bwMode="auto">
            <a:xfrm>
              <a:off x="6950413" y="3111810"/>
              <a:ext cx="510881" cy="551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Hexagon 18">
              <a:extLst>
                <a:ext uri="{FF2B5EF4-FFF2-40B4-BE49-F238E27FC236}">
                  <a16:creationId xmlns:a16="http://schemas.microsoft.com/office/drawing/2014/main" id="{D7C0C7E8-9B18-4DAF-DA5B-EC1021176D1A}"/>
                </a:ext>
              </a:extLst>
            </p:cNvPr>
            <p:cNvSpPr/>
            <p:nvPr/>
          </p:nvSpPr>
          <p:spPr>
            <a:xfrm>
              <a:off x="5220069" y="1665392"/>
              <a:ext cx="1890047" cy="314829"/>
            </a:xfrm>
            <a:prstGeom prst="hexagon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de-DE" sz="1100" b="1" dirty="0">
                <a:solidFill>
                  <a:srgbClr val="FFFFFF"/>
                </a:solidFill>
                <a:latin typeface="Arial"/>
              </a:endParaRPr>
            </a:p>
            <a:p>
              <a:pPr algn="ctr" defTabSz="914377">
                <a:defRPr/>
              </a:pPr>
              <a:r>
                <a:rPr lang="de-DE" sz="1100" b="1" dirty="0" err="1">
                  <a:solidFill>
                    <a:srgbClr val="FFFFFF"/>
                  </a:solidFill>
                  <a:latin typeface="Arial"/>
                </a:rPr>
                <a:t>Legată de sustenabilitate</a:t>
              </a:r>
              <a:endParaRPr lang="de-DE" sz="1100" b="1" dirty="0">
                <a:solidFill>
                  <a:srgbClr val="FFFFFF"/>
                </a:solidFill>
                <a:latin typeface="Arial"/>
              </a:endParaRPr>
            </a:p>
            <a:p>
              <a:pPr algn="ctr" defTabSz="914377">
                <a:defRPr/>
              </a:pPr>
              <a:endParaRPr lang="de-AT" sz="11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4" name="Rectangle 5">
              <a:extLst>
                <a:ext uri="{FF2B5EF4-FFF2-40B4-BE49-F238E27FC236}">
                  <a16:creationId xmlns:a16="http://schemas.microsoft.com/office/drawing/2014/main" id="{85A11751-B2FD-F4D9-AC87-9A3D25C84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8415" y="2787774"/>
              <a:ext cx="2354628" cy="161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71450" indent="-171450">
                <a:spcBef>
                  <a:spcPct val="20000"/>
                </a:spcBef>
                <a:buFont typeface="Arial" charset="0"/>
                <a:defRPr sz="2400">
                  <a:solidFill>
                    <a:srgbClr val="00497B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46" indent="-171446" algn="just" defTabSz="914377"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o" sz="1100" dirty="0">
                  <a:solidFill>
                    <a:srgbClr val="000000"/>
                  </a:solidFill>
                </a:rPr>
                <a:t>Plata dobânzilor/cupoanelor este </a:t>
              </a:r>
              <a:r>
                <a:rPr lang="ro" sz="1100" b="1" dirty="0">
                  <a:solidFill>
                    <a:srgbClr val="000000"/>
                  </a:solidFill>
                </a:rPr>
                <a:t>legată de punctajul obținut la evaluarea </a:t>
              </a:r>
              <a:r>
                <a:rPr lang="en-US" sz="1100" b="1" dirty="0">
                  <a:solidFill>
                    <a:srgbClr val="000000"/>
                  </a:solidFill>
                </a:rPr>
                <a:t>rating-</a:t>
              </a:r>
              <a:r>
                <a:rPr lang="en-US" sz="1100" b="1" dirty="0" err="1">
                  <a:solidFill>
                    <a:srgbClr val="000000"/>
                  </a:solidFill>
                </a:rPr>
                <a:t>ului</a:t>
              </a:r>
              <a:r>
                <a:rPr lang="ro" sz="1100" b="1" dirty="0">
                  <a:solidFill>
                    <a:srgbClr val="000000"/>
                  </a:solidFill>
                </a:rPr>
                <a:t> ESG</a:t>
              </a:r>
            </a:p>
          </p:txBody>
        </p:sp>
        <p:sp>
          <p:nvSpPr>
            <p:cNvPr id="65" name="Rectangle 5">
              <a:extLst>
                <a:ext uri="{FF2B5EF4-FFF2-40B4-BE49-F238E27FC236}">
                  <a16:creationId xmlns:a16="http://schemas.microsoft.com/office/drawing/2014/main" id="{A717E725-93FF-1BA4-AC45-8C2CB34540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984" y="3705876"/>
              <a:ext cx="2412054" cy="338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marL="171450" indent="-171450">
                <a:spcBef>
                  <a:spcPct val="20000"/>
                </a:spcBef>
                <a:buFont typeface="Arial" charset="0"/>
                <a:defRPr sz="2400">
                  <a:solidFill>
                    <a:srgbClr val="00497B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E30613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defRPr sz="9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171446" indent="-171446" algn="just" defTabSz="914377">
                <a:spcBef>
                  <a:spcPts val="600"/>
                </a:spcBef>
                <a:buFont typeface="Wingdings" panose="05000000000000000000" pitchFamily="2" charset="2"/>
                <a:buChar char="§"/>
                <a:defRPr/>
              </a:pPr>
              <a:r>
                <a:rPr lang="ro" sz="1100" dirty="0">
                  <a:solidFill>
                    <a:srgbClr val="000000"/>
                  </a:solidFill>
                </a:rPr>
                <a:t>Plata dobânzilor/cupoanelor este legată de </a:t>
              </a:r>
              <a:r>
                <a:rPr lang="en-US" sz="1100" dirty="0" err="1">
                  <a:solidFill>
                    <a:srgbClr val="000000"/>
                  </a:solidFill>
                </a:rPr>
                <a:t>indeplinirea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</a:rPr>
                <a:t>obiectivelor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</a:rPr>
                <a:t>privind</a:t>
              </a:r>
              <a:r>
                <a:rPr lang="en-US" sz="1100" dirty="0">
                  <a:solidFill>
                    <a:srgbClr val="000000"/>
                  </a:solidFill>
                </a:rPr>
                <a:t> </a:t>
              </a:r>
              <a:r>
                <a:rPr lang="en-US" sz="1100" dirty="0" err="1">
                  <a:solidFill>
                    <a:srgbClr val="000000"/>
                  </a:solidFill>
                </a:rPr>
                <a:t>performanta</a:t>
              </a:r>
              <a:r>
                <a:rPr lang="en-US" sz="1100" dirty="0">
                  <a:solidFill>
                    <a:srgbClr val="000000"/>
                  </a:solidFill>
                </a:rPr>
                <a:t> de </a:t>
              </a:r>
              <a:r>
                <a:rPr lang="en-US" sz="1100" dirty="0" err="1">
                  <a:solidFill>
                    <a:srgbClr val="000000"/>
                  </a:solidFill>
                </a:rPr>
                <a:t>sustenabilitate</a:t>
              </a:r>
              <a:endParaRPr lang="ro" sz="1100" dirty="0">
                <a:solidFill>
                  <a:srgbClr val="000000"/>
                </a:solidFill>
              </a:endParaRPr>
            </a:p>
          </p:txBody>
        </p:sp>
        <p:cxnSp>
          <p:nvCxnSpPr>
            <p:cNvPr id="66" name="Gewinkelte Verbindung 99">
              <a:extLst>
                <a:ext uri="{FF2B5EF4-FFF2-40B4-BE49-F238E27FC236}">
                  <a16:creationId xmlns:a16="http://schemas.microsoft.com/office/drawing/2014/main" id="{B36A7213-F0DF-0DED-E0EA-26BD08089E9D}"/>
                </a:ext>
              </a:extLst>
            </p:cNvPr>
            <p:cNvCxnSpPr>
              <a:cxnSpLocks/>
              <a:stCxn id="63" idx="2"/>
              <a:endCxn id="60" idx="3"/>
            </p:cNvCxnSpPr>
            <p:nvPr/>
          </p:nvCxnSpPr>
          <p:spPr>
            <a:xfrm rot="16200000" flipH="1">
              <a:off x="4658205" y="2620791"/>
              <a:ext cx="1418351" cy="137209"/>
            </a:xfrm>
            <a:prstGeom prst="bentConnector2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mit Pfeil 100">
              <a:extLst>
                <a:ext uri="{FF2B5EF4-FFF2-40B4-BE49-F238E27FC236}">
                  <a16:creationId xmlns:a16="http://schemas.microsoft.com/office/drawing/2014/main" id="{773D7F1A-DBFF-A3B4-395C-3BA366A6E81B}"/>
                </a:ext>
              </a:extLst>
            </p:cNvPr>
            <p:cNvCxnSpPr>
              <a:endCxn id="59" idx="3"/>
            </p:cNvCxnSpPr>
            <p:nvPr/>
          </p:nvCxnSpPr>
          <p:spPr>
            <a:xfrm>
              <a:off x="5298776" y="2502485"/>
              <a:ext cx="137209" cy="787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bgerundetes Rechteck 101">
              <a:extLst>
                <a:ext uri="{FF2B5EF4-FFF2-40B4-BE49-F238E27FC236}">
                  <a16:creationId xmlns:a16="http://schemas.microsoft.com/office/drawing/2014/main" id="{DBBC3D53-A2EB-4C24-A4DB-C6A09F1C1326}"/>
                </a:ext>
              </a:extLst>
            </p:cNvPr>
            <p:cNvSpPr/>
            <p:nvPr/>
          </p:nvSpPr>
          <p:spPr>
            <a:xfrm>
              <a:off x="1747346" y="962820"/>
              <a:ext cx="2949874" cy="474773"/>
            </a:xfrm>
            <a:prstGeom prst="roundRect">
              <a:avLst/>
            </a:prstGeom>
            <a:solidFill>
              <a:srgbClr val="0078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r>
                <a:rPr lang="ro" sz="1400" b="1" dirty="0">
                  <a:solidFill>
                    <a:srgbClr val="FFFFFF"/>
                  </a:solidFill>
                  <a:latin typeface="Arial"/>
                </a:rPr>
                <a:t>Finanțare bazată pe activități</a:t>
              </a:r>
            </a:p>
            <a:p>
              <a:pPr algn="ctr" defTabSz="914377">
                <a:spcBef>
                  <a:spcPts val="200"/>
                </a:spcBef>
                <a:defRPr/>
              </a:pPr>
              <a:r>
                <a:rPr lang="ro" sz="1000" b="1" dirty="0">
                  <a:solidFill>
                    <a:srgbClr val="FFFFFF"/>
                  </a:solidFill>
                  <a:latin typeface="Arial"/>
                </a:rPr>
                <a:t>Definirea</a:t>
              </a:r>
              <a:r>
                <a:rPr lang="ro" sz="1000" dirty="0">
                  <a:solidFill>
                    <a:srgbClr val="FFFFFF"/>
                  </a:solidFill>
                  <a:latin typeface="Arial"/>
                </a:rPr>
                <a:t> utilizării sumelor solicitate este </a:t>
              </a:r>
              <a:r>
                <a:rPr lang="ro" sz="1000" b="1" dirty="0">
                  <a:solidFill>
                    <a:srgbClr val="FFFFFF"/>
                  </a:solidFill>
                  <a:latin typeface="Arial"/>
                </a:rPr>
                <a:t>obligatorie</a:t>
              </a:r>
              <a:endParaRPr lang="de-AT" sz="10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69" name="Abgerundetes Rechteck 102">
              <a:extLst>
                <a:ext uri="{FF2B5EF4-FFF2-40B4-BE49-F238E27FC236}">
                  <a16:creationId xmlns:a16="http://schemas.microsoft.com/office/drawing/2014/main" id="{D98AE542-1A9F-CAEA-7AE1-D9E70038701B}"/>
                </a:ext>
              </a:extLst>
            </p:cNvPr>
            <p:cNvSpPr/>
            <p:nvPr/>
          </p:nvSpPr>
          <p:spPr>
            <a:xfrm>
              <a:off x="4891639" y="960202"/>
              <a:ext cx="2900751" cy="458228"/>
            </a:xfrm>
            <a:prstGeom prst="roundRect">
              <a:avLst/>
            </a:prstGeom>
            <a:solidFill>
              <a:srgbClr val="F39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spcBef>
                  <a:spcPts val="200"/>
                </a:spcBef>
                <a:defRPr/>
              </a:pPr>
              <a:r>
                <a:rPr lang="ro" sz="1400" b="1" dirty="0">
                  <a:solidFill>
                    <a:srgbClr val="FFFFFF"/>
                  </a:solidFill>
                  <a:latin typeface="Arial"/>
                </a:rPr>
                <a:t>Finanțare bazată pe comportament</a:t>
              </a:r>
            </a:p>
            <a:p>
              <a:pPr algn="ctr" defTabSz="914377">
                <a:spcBef>
                  <a:spcPts val="200"/>
                </a:spcBef>
                <a:defRPr/>
              </a:pPr>
              <a:r>
                <a:rPr lang="ro" sz="1000" b="1" dirty="0">
                  <a:solidFill>
                    <a:srgbClr val="FFFFFF"/>
                  </a:solidFill>
                  <a:latin typeface="Arial"/>
                </a:rPr>
                <a:t>Definirea</a:t>
              </a:r>
              <a:r>
                <a:rPr lang="ro" sz="1000" dirty="0">
                  <a:solidFill>
                    <a:srgbClr val="FFFFFF"/>
                  </a:solidFill>
                  <a:latin typeface="Arial"/>
                </a:rPr>
                <a:t> utilizării sumelor solicitate nu este </a:t>
              </a:r>
              <a:r>
                <a:rPr lang="ro" sz="1000" b="1" dirty="0">
                  <a:solidFill>
                    <a:srgbClr val="FFFFFF"/>
                  </a:solidFill>
                  <a:latin typeface="Arial"/>
                </a:rPr>
                <a:t>obligatorie</a:t>
              </a:r>
            </a:p>
            <a:p>
              <a:pPr algn="ctr" defTabSz="914377">
                <a:spcBef>
                  <a:spcPts val="200"/>
                </a:spcBef>
                <a:defRPr/>
              </a:pPr>
              <a:r>
                <a:rPr lang="ro" sz="1000" dirty="0">
                  <a:solidFill>
                    <a:srgbClr val="FFFFFF"/>
                  </a:solidFill>
                  <a:latin typeface="Arial"/>
                </a:rPr>
                <a:t>Plata dobânzii/cupoanelor </a:t>
              </a:r>
              <a:r>
                <a:rPr lang="en-US" sz="1000" dirty="0" err="1">
                  <a:solidFill>
                    <a:srgbClr val="FFFFFF"/>
                  </a:solidFill>
                  <a:latin typeface="Arial"/>
                </a:rPr>
                <a:t>este</a:t>
              </a:r>
              <a:r>
                <a:rPr lang="en-US" sz="1000" dirty="0">
                  <a:solidFill>
                    <a:srgbClr val="FFFFFF"/>
                  </a:solidFill>
                  <a:latin typeface="Arial"/>
                </a:rPr>
                <a:t> </a:t>
              </a:r>
              <a:r>
                <a:rPr lang="ro" sz="1000" dirty="0">
                  <a:solidFill>
                    <a:srgbClr val="FFFFFF"/>
                  </a:solidFill>
                  <a:latin typeface="Arial"/>
                </a:rPr>
                <a:t>legată de anumiți indicatori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526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18.25;119.875;299.75;311.625"/>
  <p:tag name="JPM_OBJECT_NAME" val="jpmObject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CONVERT_POSITION" val="18.25;119.875;299.75;311.625"/>
  <p:tag name="JPM_OBJECT_NAME" val="jpmObject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qVmyh_6Em0eLwtchsP9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ACHE" val="Tru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3731</TotalTime>
  <Words>2315</Words>
  <Application>Microsoft Macintosh PowerPoint</Application>
  <PresentationFormat>Widescreen</PresentationFormat>
  <Paragraphs>258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Helvetica</vt:lpstr>
      <vt:lpstr>Segoe UI Black</vt:lpstr>
      <vt:lpstr>Segoe UI Light</vt:lpstr>
      <vt:lpstr>Segoe UI Semibold</vt:lpstr>
      <vt:lpstr>Symbol</vt:lpstr>
      <vt:lpstr>Tahoma</vt:lpstr>
      <vt:lpstr>Times New Roman</vt:lpstr>
      <vt:lpstr>Trebuchet MS</vt:lpstr>
      <vt:lpstr>Wingdings</vt:lpstr>
      <vt:lpstr>Office Theme</vt:lpstr>
      <vt:lpstr>PowerPoint Presentation</vt:lpstr>
      <vt:lpstr>PowerPoint Presentation</vt:lpstr>
      <vt:lpstr>Acordul de la Paris &amp; Pactul Verde European</vt:lpstr>
      <vt:lpstr>PowerPoint Presentation</vt:lpstr>
      <vt:lpstr>PowerPoint Presentation</vt:lpstr>
      <vt:lpstr>Finantarea tranzitiei la economia verde</vt:lpstr>
      <vt:lpstr>PowerPoint Presentation</vt:lpstr>
      <vt:lpstr>Finanțarea sustenabilă – o definitie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Cornel BERTEA HANGANU</dc:creator>
  <cp:lastModifiedBy>Ioana Voinescu</cp:lastModifiedBy>
  <cp:revision>183</cp:revision>
  <dcterms:created xsi:type="dcterms:W3CDTF">2019-04-23T07:02:21Z</dcterms:created>
  <dcterms:modified xsi:type="dcterms:W3CDTF">2022-11-23T15:15:20Z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939b85-7e40-4a1d-91e1-0e84c3b219d7_Enabled">
    <vt:lpwstr>True</vt:lpwstr>
  </property>
  <property fmtid="{D5CDD505-2E9C-101B-9397-08002B2CF9AE}" pid="3" name="MSIP_Label_38939b85-7e40-4a1d-91e1-0e84c3b219d7_SiteId">
    <vt:lpwstr>3ad0376a-54d3-49a6-9e20-52de0a92fc89</vt:lpwstr>
  </property>
  <property fmtid="{D5CDD505-2E9C-101B-9397-08002B2CF9AE}" pid="4" name="MSIP_Label_38939b85-7e40-4a1d-91e1-0e84c3b219d7_Owner">
    <vt:lpwstr>Cristina.Daina@bcr.ro</vt:lpwstr>
  </property>
  <property fmtid="{D5CDD505-2E9C-101B-9397-08002B2CF9AE}" pid="5" name="MSIP_Label_38939b85-7e40-4a1d-91e1-0e84c3b219d7_SetDate">
    <vt:lpwstr>2022-11-02T10:26:13.5769365Z</vt:lpwstr>
  </property>
  <property fmtid="{D5CDD505-2E9C-101B-9397-08002B2CF9AE}" pid="6" name="MSIP_Label_38939b85-7e40-4a1d-91e1-0e84c3b219d7_Name">
    <vt:lpwstr>Internal</vt:lpwstr>
  </property>
  <property fmtid="{D5CDD505-2E9C-101B-9397-08002B2CF9AE}" pid="7" name="MSIP_Label_38939b85-7e40-4a1d-91e1-0e84c3b219d7_Application">
    <vt:lpwstr>Microsoft Azure Information Protection</vt:lpwstr>
  </property>
  <property fmtid="{D5CDD505-2E9C-101B-9397-08002B2CF9AE}" pid="8" name="MSIP_Label_38939b85-7e40-4a1d-91e1-0e84c3b219d7_ActionId">
    <vt:lpwstr>e0f4d977-c73c-4959-9d0b-de2b25896dfb</vt:lpwstr>
  </property>
  <property fmtid="{D5CDD505-2E9C-101B-9397-08002B2CF9AE}" pid="9" name="MSIP_Label_38939b85-7e40-4a1d-91e1-0e84c3b219d7_Extended_MSFT_Method">
    <vt:lpwstr>Automatic</vt:lpwstr>
  </property>
  <property fmtid="{D5CDD505-2E9C-101B-9397-08002B2CF9AE}" pid="10" name="Sensitivity">
    <vt:lpwstr>Internal</vt:lpwstr>
  </property>
</Properties>
</file>