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363" r:id="rId3"/>
    <p:sldId id="269" r:id="rId4"/>
    <p:sldId id="368" r:id="rId5"/>
    <p:sldId id="367" r:id="rId6"/>
    <p:sldId id="369" r:id="rId7"/>
    <p:sldId id="362" r:id="rId8"/>
    <p:sldId id="373" r:id="rId9"/>
    <p:sldId id="380" r:id="rId10"/>
    <p:sldId id="384" r:id="rId11"/>
    <p:sldId id="387" r:id="rId12"/>
    <p:sldId id="385" r:id="rId13"/>
    <p:sldId id="35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5EB"/>
    <a:srgbClr val="003399"/>
    <a:srgbClr val="CE1126"/>
    <a:srgbClr val="1B458F"/>
    <a:srgbClr val="00AED9"/>
    <a:srgbClr val="4C9F38"/>
    <a:srgbClr val="183668"/>
    <a:srgbClr val="EB1C2D"/>
    <a:srgbClr val="D3A029"/>
    <a:srgbClr val="CF8D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4130BC-0CC5-4993-9862-FE72FAF43C3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EC592097-90C6-4C80-AA3F-6674EA8F5147}">
      <dgm:prSet phldrT="[Text]"/>
      <dgm:spPr>
        <a:solidFill>
          <a:srgbClr val="003399"/>
        </a:solidFill>
      </dgm:spPr>
      <dgm:t>
        <a:bodyPr/>
        <a:lstStyle/>
        <a:p>
          <a:r>
            <a:rPr lang="ro-RO" dirty="0">
              <a:latin typeface="Segoe UI Black" panose="020B0A02040204020203" pitchFamily="34" charset="0"/>
              <a:ea typeface="Segoe UI Black" panose="020B0A02040204020203" pitchFamily="34" charset="0"/>
            </a:rPr>
            <a:t>Secretariatul General al Guvernului</a:t>
          </a:r>
          <a:endParaRPr lang="en-US" dirty="0"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EA1A24DD-EEFB-4F8C-BF10-80D556113B89}" type="parTrans" cxnId="{3B8C3FAB-3F07-4645-B136-93E0C3A7099D}">
      <dgm:prSet/>
      <dgm:spPr/>
      <dgm:t>
        <a:bodyPr/>
        <a:lstStyle/>
        <a:p>
          <a:endParaRPr lang="en-US"/>
        </a:p>
      </dgm:t>
    </dgm:pt>
    <dgm:pt modelId="{F00B6677-32A5-4A6C-8721-254112153455}" type="sibTrans" cxnId="{3B8C3FAB-3F07-4645-B136-93E0C3A7099D}">
      <dgm:prSet/>
      <dgm:spPr/>
      <dgm:t>
        <a:bodyPr/>
        <a:lstStyle/>
        <a:p>
          <a:endParaRPr lang="en-US"/>
        </a:p>
      </dgm:t>
    </dgm:pt>
    <dgm:pt modelId="{75AA18FA-4472-4B05-BC07-4926750172B6}">
      <dgm:prSet phldrT="[Text]"/>
      <dgm:spPr>
        <a:solidFill>
          <a:srgbClr val="003399"/>
        </a:solidFill>
      </dgm:spPr>
      <dgm:t>
        <a:bodyPr/>
        <a:lstStyle/>
        <a:p>
          <a:r>
            <a:rPr lang="ro-RO" dirty="0">
              <a:latin typeface="Segoe UI Black" panose="020B0A02040204020203" pitchFamily="34" charset="0"/>
              <a:ea typeface="Segoe UI Black" panose="020B0A02040204020203" pitchFamily="34" charset="0"/>
            </a:rPr>
            <a:t>Institutul Național de Statistică</a:t>
          </a:r>
          <a:endParaRPr lang="en-US" dirty="0"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27655AF6-2F91-434B-B6CE-F41C5982C0EA}" type="parTrans" cxnId="{485E350B-D3F6-4788-AEF4-DF67F4F70E3C}">
      <dgm:prSet/>
      <dgm:spPr/>
      <dgm:t>
        <a:bodyPr/>
        <a:lstStyle/>
        <a:p>
          <a:endParaRPr lang="en-US"/>
        </a:p>
      </dgm:t>
    </dgm:pt>
    <dgm:pt modelId="{63C6B8A8-704B-4462-A58E-636833BFB593}" type="sibTrans" cxnId="{485E350B-D3F6-4788-AEF4-DF67F4F70E3C}">
      <dgm:prSet/>
      <dgm:spPr/>
      <dgm:t>
        <a:bodyPr/>
        <a:lstStyle/>
        <a:p>
          <a:endParaRPr lang="en-US"/>
        </a:p>
      </dgm:t>
    </dgm:pt>
    <dgm:pt modelId="{40470D42-DC5C-4E82-982C-7A02DA6169A5}">
      <dgm:prSet phldrT="[Text]"/>
      <dgm:spPr>
        <a:solidFill>
          <a:srgbClr val="003399"/>
        </a:solidFill>
      </dgm:spPr>
      <dgm:t>
        <a:bodyPr/>
        <a:lstStyle/>
        <a:p>
          <a:r>
            <a:rPr lang="en-US" dirty="0" err="1">
              <a:latin typeface="Segoe UI Black" panose="020B0A02040204020203" pitchFamily="34" charset="0"/>
              <a:ea typeface="Segoe UI Black" panose="020B0A02040204020203" pitchFamily="34" charset="0"/>
            </a:rPr>
            <a:t>Asociația</a:t>
          </a:r>
          <a:r>
            <a:rPr lang="en-US" dirty="0">
              <a:latin typeface="Segoe UI Black" panose="020B0A02040204020203" pitchFamily="34" charset="0"/>
              <a:ea typeface="Segoe UI Black" panose="020B0A02040204020203" pitchFamily="34" charset="0"/>
            </a:rPr>
            <a:t> </a:t>
          </a:r>
          <a:r>
            <a:rPr lang="en-US" dirty="0" err="1">
              <a:latin typeface="Segoe UI Black" panose="020B0A02040204020203" pitchFamily="34" charset="0"/>
              <a:ea typeface="Segoe UI Black" panose="020B0A02040204020203" pitchFamily="34" charset="0"/>
            </a:rPr>
            <a:t>Regională</a:t>
          </a:r>
          <a:r>
            <a:rPr lang="en-US" dirty="0">
              <a:latin typeface="Segoe UI Black" panose="020B0A02040204020203" pitchFamily="34" charset="0"/>
              <a:ea typeface="Segoe UI Black" panose="020B0A02040204020203" pitchFamily="34" charset="0"/>
            </a:rPr>
            <a:t> </a:t>
          </a:r>
          <a:r>
            <a:rPr lang="en-US" dirty="0" err="1">
              <a:latin typeface="Segoe UI Black" panose="020B0A02040204020203" pitchFamily="34" charset="0"/>
              <a:ea typeface="Segoe UI Black" panose="020B0A02040204020203" pitchFamily="34" charset="0"/>
            </a:rPr>
            <a:t>pentru</a:t>
          </a:r>
          <a:r>
            <a:rPr lang="en-US" dirty="0">
              <a:latin typeface="Segoe UI Black" panose="020B0A02040204020203" pitchFamily="34" charset="0"/>
              <a:ea typeface="Segoe UI Black" panose="020B0A02040204020203" pitchFamily="34" charset="0"/>
            </a:rPr>
            <a:t> </a:t>
          </a:r>
          <a:r>
            <a:rPr lang="en-US" dirty="0" err="1">
              <a:latin typeface="Segoe UI Black" panose="020B0A02040204020203" pitchFamily="34" charset="0"/>
              <a:ea typeface="Segoe UI Black" panose="020B0A02040204020203" pitchFamily="34" charset="0"/>
            </a:rPr>
            <a:t>Dezvoltare</a:t>
          </a:r>
          <a:r>
            <a:rPr lang="en-US" dirty="0">
              <a:latin typeface="Segoe UI Black" panose="020B0A02040204020203" pitchFamily="34" charset="0"/>
              <a:ea typeface="Segoe UI Black" panose="020B0A02040204020203" pitchFamily="34" charset="0"/>
            </a:rPr>
            <a:t> </a:t>
          </a:r>
          <a:r>
            <a:rPr lang="en-US" dirty="0" err="1">
              <a:latin typeface="Segoe UI Black" panose="020B0A02040204020203" pitchFamily="34" charset="0"/>
              <a:ea typeface="Segoe UI Black" panose="020B0A02040204020203" pitchFamily="34" charset="0"/>
            </a:rPr>
            <a:t>Antreprenorială</a:t>
          </a:r>
          <a:r>
            <a:rPr lang="en-US" dirty="0">
              <a:latin typeface="Segoe UI Black" panose="020B0A02040204020203" pitchFamily="34" charset="0"/>
              <a:ea typeface="Segoe UI Black" panose="020B0A02040204020203" pitchFamily="34" charset="0"/>
            </a:rPr>
            <a:t> </a:t>
          </a:r>
          <a:r>
            <a:rPr lang="en-US" dirty="0" err="1">
              <a:latin typeface="Segoe UI Black" panose="020B0A02040204020203" pitchFamily="34" charset="0"/>
              <a:ea typeface="Segoe UI Black" panose="020B0A02040204020203" pitchFamily="34" charset="0"/>
            </a:rPr>
            <a:t>Oltenia</a:t>
          </a:r>
          <a:endParaRPr lang="en-US" dirty="0"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F53D4862-C277-4512-9969-5E6510C70F4D}" type="parTrans" cxnId="{8D8095EF-7D54-4DB7-BFF5-F7BF2F15EFB7}">
      <dgm:prSet/>
      <dgm:spPr/>
      <dgm:t>
        <a:bodyPr/>
        <a:lstStyle/>
        <a:p>
          <a:endParaRPr lang="en-US"/>
        </a:p>
      </dgm:t>
    </dgm:pt>
    <dgm:pt modelId="{396C995D-843A-4918-9C06-3A3D01496E18}" type="sibTrans" cxnId="{8D8095EF-7D54-4DB7-BFF5-F7BF2F15EFB7}">
      <dgm:prSet/>
      <dgm:spPr/>
      <dgm:t>
        <a:bodyPr/>
        <a:lstStyle/>
        <a:p>
          <a:endParaRPr lang="en-US"/>
        </a:p>
      </dgm:t>
    </dgm:pt>
    <dgm:pt modelId="{64B5D63F-98C1-4491-8876-BF3B26F19DE7}" type="pres">
      <dgm:prSet presAssocID="{A74130BC-0CC5-4993-9862-FE72FAF43C3B}" presName="linearFlow" presStyleCnt="0">
        <dgm:presLayoutVars>
          <dgm:dir/>
          <dgm:resizeHandles val="exact"/>
        </dgm:presLayoutVars>
      </dgm:prSet>
      <dgm:spPr/>
    </dgm:pt>
    <dgm:pt modelId="{E1129C12-A911-4C65-AA2B-5FF163F97BC7}" type="pres">
      <dgm:prSet presAssocID="{EC592097-90C6-4C80-AA3F-6674EA8F5147}" presName="composite" presStyleCnt="0"/>
      <dgm:spPr/>
    </dgm:pt>
    <dgm:pt modelId="{5183BEDD-1C7D-4F91-8955-6F0664E2562C}" type="pres">
      <dgm:prSet presAssocID="{EC592097-90C6-4C80-AA3F-6674EA8F5147}" presName="imgShp" presStyleLbl="fgImgPlace1" presStyleIdx="0" presStyleCnt="3"/>
      <dgm:spPr/>
    </dgm:pt>
    <dgm:pt modelId="{79210F17-9E5C-4A29-8C5E-3F5767983CBC}" type="pres">
      <dgm:prSet presAssocID="{EC592097-90C6-4C80-AA3F-6674EA8F5147}" presName="txShp" presStyleLbl="node1" presStyleIdx="0" presStyleCnt="3" custLinFactNeighborX="745" custLinFactNeighborY="2352">
        <dgm:presLayoutVars>
          <dgm:bulletEnabled val="1"/>
        </dgm:presLayoutVars>
      </dgm:prSet>
      <dgm:spPr/>
    </dgm:pt>
    <dgm:pt modelId="{3CDA54B5-0487-46FF-B097-A80E37E3DDAE}" type="pres">
      <dgm:prSet presAssocID="{F00B6677-32A5-4A6C-8721-254112153455}" presName="spacing" presStyleCnt="0"/>
      <dgm:spPr/>
    </dgm:pt>
    <dgm:pt modelId="{91E121E8-7A66-4A45-8F86-515561A76B12}" type="pres">
      <dgm:prSet presAssocID="{75AA18FA-4472-4B05-BC07-4926750172B6}" presName="composite" presStyleCnt="0"/>
      <dgm:spPr/>
    </dgm:pt>
    <dgm:pt modelId="{978319C6-B88E-4BB4-97DE-65B35632FBA6}" type="pres">
      <dgm:prSet presAssocID="{75AA18FA-4472-4B05-BC07-4926750172B6}" presName="imgShp" presStyleLbl="fgImgPlace1" presStyleIdx="1" presStyleCnt="3"/>
      <dgm:spPr/>
    </dgm:pt>
    <dgm:pt modelId="{3C574A37-D0A9-4E60-B160-5334A5549E9A}" type="pres">
      <dgm:prSet presAssocID="{75AA18FA-4472-4B05-BC07-4926750172B6}" presName="txShp" presStyleLbl="node1" presStyleIdx="1" presStyleCnt="3">
        <dgm:presLayoutVars>
          <dgm:bulletEnabled val="1"/>
        </dgm:presLayoutVars>
      </dgm:prSet>
      <dgm:spPr/>
    </dgm:pt>
    <dgm:pt modelId="{AB068173-08A9-433A-95E1-D595B9A351D9}" type="pres">
      <dgm:prSet presAssocID="{63C6B8A8-704B-4462-A58E-636833BFB593}" presName="spacing" presStyleCnt="0"/>
      <dgm:spPr/>
    </dgm:pt>
    <dgm:pt modelId="{00A5B428-1F58-4C82-A9C5-45334865551A}" type="pres">
      <dgm:prSet presAssocID="{40470D42-DC5C-4E82-982C-7A02DA6169A5}" presName="composite" presStyleCnt="0"/>
      <dgm:spPr/>
    </dgm:pt>
    <dgm:pt modelId="{2AC41841-2F80-4B80-A853-683491A84989}" type="pres">
      <dgm:prSet presAssocID="{40470D42-DC5C-4E82-982C-7A02DA6169A5}" presName="imgShp" presStyleLbl="fgImgPlace1" presStyleIdx="2" presStyleCnt="3"/>
      <dgm:spPr/>
    </dgm:pt>
    <dgm:pt modelId="{04C2F44F-7D86-44B9-AF48-A1BF246EFBCD}" type="pres">
      <dgm:prSet presAssocID="{40470D42-DC5C-4E82-982C-7A02DA6169A5}" presName="txShp" presStyleLbl="node1" presStyleIdx="2" presStyleCnt="3" custAng="0" custScaleY="100261">
        <dgm:presLayoutVars>
          <dgm:bulletEnabled val="1"/>
        </dgm:presLayoutVars>
      </dgm:prSet>
      <dgm:spPr/>
    </dgm:pt>
  </dgm:ptLst>
  <dgm:cxnLst>
    <dgm:cxn modelId="{485E350B-D3F6-4788-AEF4-DF67F4F70E3C}" srcId="{A74130BC-0CC5-4993-9862-FE72FAF43C3B}" destId="{75AA18FA-4472-4B05-BC07-4926750172B6}" srcOrd="1" destOrd="0" parTransId="{27655AF6-2F91-434B-B6CE-F41C5982C0EA}" sibTransId="{63C6B8A8-704B-4462-A58E-636833BFB593}"/>
    <dgm:cxn modelId="{2EFE954C-817B-4B37-8E1C-A63551A7789B}" type="presOf" srcId="{75AA18FA-4472-4B05-BC07-4926750172B6}" destId="{3C574A37-D0A9-4E60-B160-5334A5549E9A}" srcOrd="0" destOrd="0" presId="urn:microsoft.com/office/officeart/2005/8/layout/vList3"/>
    <dgm:cxn modelId="{1295C893-DF1A-4E9F-82DE-ACEA921FC2B2}" type="presOf" srcId="{EC592097-90C6-4C80-AA3F-6674EA8F5147}" destId="{79210F17-9E5C-4A29-8C5E-3F5767983CBC}" srcOrd="0" destOrd="0" presId="urn:microsoft.com/office/officeart/2005/8/layout/vList3"/>
    <dgm:cxn modelId="{3B8C3FAB-3F07-4645-B136-93E0C3A7099D}" srcId="{A74130BC-0CC5-4993-9862-FE72FAF43C3B}" destId="{EC592097-90C6-4C80-AA3F-6674EA8F5147}" srcOrd="0" destOrd="0" parTransId="{EA1A24DD-EEFB-4F8C-BF10-80D556113B89}" sibTransId="{F00B6677-32A5-4A6C-8721-254112153455}"/>
    <dgm:cxn modelId="{424A20E5-1863-432B-BCFE-123B4DD8980F}" type="presOf" srcId="{40470D42-DC5C-4E82-982C-7A02DA6169A5}" destId="{04C2F44F-7D86-44B9-AF48-A1BF246EFBCD}" srcOrd="0" destOrd="0" presId="urn:microsoft.com/office/officeart/2005/8/layout/vList3"/>
    <dgm:cxn modelId="{8D8095EF-7D54-4DB7-BFF5-F7BF2F15EFB7}" srcId="{A74130BC-0CC5-4993-9862-FE72FAF43C3B}" destId="{40470D42-DC5C-4E82-982C-7A02DA6169A5}" srcOrd="2" destOrd="0" parTransId="{F53D4862-C277-4512-9969-5E6510C70F4D}" sibTransId="{396C995D-843A-4918-9C06-3A3D01496E18}"/>
    <dgm:cxn modelId="{F99126F8-C60F-41B8-8B9B-BC65B32FE7D3}" type="presOf" srcId="{A74130BC-0CC5-4993-9862-FE72FAF43C3B}" destId="{64B5D63F-98C1-4491-8876-BF3B26F19DE7}" srcOrd="0" destOrd="0" presId="urn:microsoft.com/office/officeart/2005/8/layout/vList3"/>
    <dgm:cxn modelId="{74C948D8-986C-405F-9E2A-B9D3D95E57F4}" type="presParOf" srcId="{64B5D63F-98C1-4491-8876-BF3B26F19DE7}" destId="{E1129C12-A911-4C65-AA2B-5FF163F97BC7}" srcOrd="0" destOrd="0" presId="urn:microsoft.com/office/officeart/2005/8/layout/vList3"/>
    <dgm:cxn modelId="{DCCD0EE8-E5A7-4073-8F0E-0ACC085819FF}" type="presParOf" srcId="{E1129C12-A911-4C65-AA2B-5FF163F97BC7}" destId="{5183BEDD-1C7D-4F91-8955-6F0664E2562C}" srcOrd="0" destOrd="0" presId="urn:microsoft.com/office/officeart/2005/8/layout/vList3"/>
    <dgm:cxn modelId="{A7F4520D-7EBB-49F7-AB7D-897DB16D6162}" type="presParOf" srcId="{E1129C12-A911-4C65-AA2B-5FF163F97BC7}" destId="{79210F17-9E5C-4A29-8C5E-3F5767983CBC}" srcOrd="1" destOrd="0" presId="urn:microsoft.com/office/officeart/2005/8/layout/vList3"/>
    <dgm:cxn modelId="{EC06BA7D-B304-488F-A295-46C3DB125130}" type="presParOf" srcId="{64B5D63F-98C1-4491-8876-BF3B26F19DE7}" destId="{3CDA54B5-0487-46FF-B097-A80E37E3DDAE}" srcOrd="1" destOrd="0" presId="urn:microsoft.com/office/officeart/2005/8/layout/vList3"/>
    <dgm:cxn modelId="{FD999ACA-FAA7-43F0-8887-6DDA32E456C7}" type="presParOf" srcId="{64B5D63F-98C1-4491-8876-BF3B26F19DE7}" destId="{91E121E8-7A66-4A45-8F86-515561A76B12}" srcOrd="2" destOrd="0" presId="urn:microsoft.com/office/officeart/2005/8/layout/vList3"/>
    <dgm:cxn modelId="{2225B86B-95C3-4380-96B6-FC6A6EBF1DB3}" type="presParOf" srcId="{91E121E8-7A66-4A45-8F86-515561A76B12}" destId="{978319C6-B88E-4BB4-97DE-65B35632FBA6}" srcOrd="0" destOrd="0" presId="urn:microsoft.com/office/officeart/2005/8/layout/vList3"/>
    <dgm:cxn modelId="{2F7A63A6-3B13-411B-B6B2-139561673275}" type="presParOf" srcId="{91E121E8-7A66-4A45-8F86-515561A76B12}" destId="{3C574A37-D0A9-4E60-B160-5334A5549E9A}" srcOrd="1" destOrd="0" presId="urn:microsoft.com/office/officeart/2005/8/layout/vList3"/>
    <dgm:cxn modelId="{6201D99C-B6E6-4CF3-993A-31CEBC81E8B4}" type="presParOf" srcId="{64B5D63F-98C1-4491-8876-BF3B26F19DE7}" destId="{AB068173-08A9-433A-95E1-D595B9A351D9}" srcOrd="3" destOrd="0" presId="urn:microsoft.com/office/officeart/2005/8/layout/vList3"/>
    <dgm:cxn modelId="{69AB7A37-8241-4343-B85B-F363FB0C52E5}" type="presParOf" srcId="{64B5D63F-98C1-4491-8876-BF3B26F19DE7}" destId="{00A5B428-1F58-4C82-A9C5-45334865551A}" srcOrd="4" destOrd="0" presId="urn:microsoft.com/office/officeart/2005/8/layout/vList3"/>
    <dgm:cxn modelId="{9CCE304A-974C-4406-B67A-DC4FA7A3B8EE}" type="presParOf" srcId="{00A5B428-1F58-4C82-A9C5-45334865551A}" destId="{2AC41841-2F80-4B80-A853-683491A84989}" srcOrd="0" destOrd="0" presId="urn:microsoft.com/office/officeart/2005/8/layout/vList3"/>
    <dgm:cxn modelId="{B9F92D4D-070C-49D3-A73C-E096DA1D59F5}" type="presParOf" srcId="{00A5B428-1F58-4C82-A9C5-45334865551A}" destId="{04C2F44F-7D86-44B9-AF48-A1BF246EFBC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10F17-9E5C-4A29-8C5E-3F5767983CBC}">
      <dsp:nvSpPr>
        <dsp:cNvPr id="0" name=""/>
        <dsp:cNvSpPr/>
      </dsp:nvSpPr>
      <dsp:spPr>
        <a:xfrm rot="10800000">
          <a:off x="1190646" y="24647"/>
          <a:ext cx="3633218" cy="993778"/>
        </a:xfrm>
        <a:prstGeom prst="homePlate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229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Secretariatul General al Guvernului</a:t>
          </a:r>
          <a:endParaRPr lang="en-US" sz="1800" kern="1200" dirty="0">
            <a:latin typeface="Segoe UI Black" panose="020B0A02040204020203" pitchFamily="34" charset="0"/>
            <a:ea typeface="Segoe UI Black" panose="020B0A02040204020203" pitchFamily="34" charset="0"/>
          </a:endParaRPr>
        </a:p>
      </dsp:txBody>
      <dsp:txXfrm rot="10800000">
        <a:off x="1439090" y="24647"/>
        <a:ext cx="3384774" cy="993778"/>
      </dsp:txXfrm>
    </dsp:sp>
    <dsp:sp modelId="{5183BEDD-1C7D-4F91-8955-6F0664E2562C}">
      <dsp:nvSpPr>
        <dsp:cNvPr id="0" name=""/>
        <dsp:cNvSpPr/>
      </dsp:nvSpPr>
      <dsp:spPr>
        <a:xfrm>
          <a:off x="666689" y="1274"/>
          <a:ext cx="993778" cy="99377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574A37-D0A9-4E60-B160-5334A5549E9A}">
      <dsp:nvSpPr>
        <dsp:cNvPr id="0" name=""/>
        <dsp:cNvSpPr/>
      </dsp:nvSpPr>
      <dsp:spPr>
        <a:xfrm rot="10800000">
          <a:off x="1163578" y="1291702"/>
          <a:ext cx="3633218" cy="993778"/>
        </a:xfrm>
        <a:prstGeom prst="homePlate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229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Institutul Național de Statistică</a:t>
          </a:r>
          <a:endParaRPr lang="en-US" sz="1800" kern="1200" dirty="0">
            <a:latin typeface="Segoe UI Black" panose="020B0A02040204020203" pitchFamily="34" charset="0"/>
            <a:ea typeface="Segoe UI Black" panose="020B0A02040204020203" pitchFamily="34" charset="0"/>
          </a:endParaRPr>
        </a:p>
      </dsp:txBody>
      <dsp:txXfrm rot="10800000">
        <a:off x="1412022" y="1291702"/>
        <a:ext cx="3384774" cy="993778"/>
      </dsp:txXfrm>
    </dsp:sp>
    <dsp:sp modelId="{978319C6-B88E-4BB4-97DE-65B35632FBA6}">
      <dsp:nvSpPr>
        <dsp:cNvPr id="0" name=""/>
        <dsp:cNvSpPr/>
      </dsp:nvSpPr>
      <dsp:spPr>
        <a:xfrm>
          <a:off x="666689" y="1291702"/>
          <a:ext cx="993778" cy="99377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C2F44F-7D86-44B9-AF48-A1BF246EFBCD}">
      <dsp:nvSpPr>
        <dsp:cNvPr id="0" name=""/>
        <dsp:cNvSpPr/>
      </dsp:nvSpPr>
      <dsp:spPr>
        <a:xfrm rot="10800000">
          <a:off x="1163578" y="2582131"/>
          <a:ext cx="3633218" cy="996372"/>
        </a:xfrm>
        <a:prstGeom prst="homePlate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229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Segoe UI Black" panose="020B0A02040204020203" pitchFamily="34" charset="0"/>
              <a:ea typeface="Segoe UI Black" panose="020B0A02040204020203" pitchFamily="34" charset="0"/>
            </a:rPr>
            <a:t>Asociația</a:t>
          </a:r>
          <a:r>
            <a:rPr lang="en-US" sz="18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 </a:t>
          </a:r>
          <a:r>
            <a:rPr lang="en-US" sz="1800" kern="1200" dirty="0" err="1">
              <a:latin typeface="Segoe UI Black" panose="020B0A02040204020203" pitchFamily="34" charset="0"/>
              <a:ea typeface="Segoe UI Black" panose="020B0A02040204020203" pitchFamily="34" charset="0"/>
            </a:rPr>
            <a:t>Regională</a:t>
          </a:r>
          <a:r>
            <a:rPr lang="en-US" sz="18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 </a:t>
          </a:r>
          <a:r>
            <a:rPr lang="en-US" sz="1800" kern="1200" dirty="0" err="1">
              <a:latin typeface="Segoe UI Black" panose="020B0A02040204020203" pitchFamily="34" charset="0"/>
              <a:ea typeface="Segoe UI Black" panose="020B0A02040204020203" pitchFamily="34" charset="0"/>
            </a:rPr>
            <a:t>pentru</a:t>
          </a:r>
          <a:r>
            <a:rPr lang="en-US" sz="18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 </a:t>
          </a:r>
          <a:r>
            <a:rPr lang="en-US" sz="1800" kern="1200" dirty="0" err="1">
              <a:latin typeface="Segoe UI Black" panose="020B0A02040204020203" pitchFamily="34" charset="0"/>
              <a:ea typeface="Segoe UI Black" panose="020B0A02040204020203" pitchFamily="34" charset="0"/>
            </a:rPr>
            <a:t>Dezvoltare</a:t>
          </a:r>
          <a:r>
            <a:rPr lang="en-US" sz="18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 </a:t>
          </a:r>
          <a:r>
            <a:rPr lang="en-US" sz="1800" kern="1200" dirty="0" err="1">
              <a:latin typeface="Segoe UI Black" panose="020B0A02040204020203" pitchFamily="34" charset="0"/>
              <a:ea typeface="Segoe UI Black" panose="020B0A02040204020203" pitchFamily="34" charset="0"/>
            </a:rPr>
            <a:t>Antreprenorială</a:t>
          </a:r>
          <a:r>
            <a:rPr lang="en-US" sz="18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 </a:t>
          </a:r>
          <a:r>
            <a:rPr lang="en-US" sz="1800" kern="1200" dirty="0" err="1">
              <a:latin typeface="Segoe UI Black" panose="020B0A02040204020203" pitchFamily="34" charset="0"/>
              <a:ea typeface="Segoe UI Black" panose="020B0A02040204020203" pitchFamily="34" charset="0"/>
            </a:rPr>
            <a:t>Oltenia</a:t>
          </a:r>
          <a:endParaRPr lang="en-US" sz="1800" kern="1200" dirty="0">
            <a:latin typeface="Segoe UI Black" panose="020B0A02040204020203" pitchFamily="34" charset="0"/>
            <a:ea typeface="Segoe UI Black" panose="020B0A02040204020203" pitchFamily="34" charset="0"/>
          </a:endParaRPr>
        </a:p>
      </dsp:txBody>
      <dsp:txXfrm rot="10800000">
        <a:off x="1412671" y="2582131"/>
        <a:ext cx="3384125" cy="996372"/>
      </dsp:txXfrm>
    </dsp:sp>
    <dsp:sp modelId="{2AC41841-2F80-4B80-A853-683491A84989}">
      <dsp:nvSpPr>
        <dsp:cNvPr id="0" name=""/>
        <dsp:cNvSpPr/>
      </dsp:nvSpPr>
      <dsp:spPr>
        <a:xfrm>
          <a:off x="666689" y="2583428"/>
          <a:ext cx="993778" cy="99377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FC5F1-70DA-42E3-A39A-16F24F74764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5E86D-2BC8-4A58-A5A0-6E1AA3E76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9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4C584-F56F-42FB-8F8F-6ED9164BC4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46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4C584-F56F-42FB-8F8F-6ED9164BC4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121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4C584-F56F-42FB-8F8F-6ED9164BC4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77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4C584-F56F-42FB-8F8F-6ED9164BC42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894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4C584-F56F-42FB-8F8F-6ED9164BC42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27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4C584-F56F-42FB-8F8F-6ED9164BC4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86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4C584-F56F-42FB-8F8F-6ED9164BC4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95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4C584-F56F-42FB-8F8F-6ED9164BC4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9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4C584-F56F-42FB-8F8F-6ED9164BC4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68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4C584-F56F-42FB-8F8F-6ED9164BC4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30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4C584-F56F-42FB-8F8F-6ED9164BC4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17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4C584-F56F-42FB-8F8F-6ED9164BC4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32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4C584-F56F-42FB-8F8F-6ED9164BC4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7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F1EA-7F64-4A2E-95C5-EC42C1B7ED89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81C9-F741-4E99-ACA6-F2DB5EF5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6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F1EA-7F64-4A2E-95C5-EC42C1B7ED89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81C9-F741-4E99-ACA6-F2DB5EF5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7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F1EA-7F64-4A2E-95C5-EC42C1B7ED89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81C9-F741-4E99-ACA6-F2DB5EF5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4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F1EA-7F64-4A2E-95C5-EC42C1B7ED89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81C9-F741-4E99-ACA6-F2DB5EF5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3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F1EA-7F64-4A2E-95C5-EC42C1B7ED89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81C9-F741-4E99-ACA6-F2DB5EF5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1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F1EA-7F64-4A2E-95C5-EC42C1B7ED89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81C9-F741-4E99-ACA6-F2DB5EF5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F1EA-7F64-4A2E-95C5-EC42C1B7ED89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81C9-F741-4E99-ACA6-F2DB5EF5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4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F1EA-7F64-4A2E-95C5-EC42C1B7ED89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81C9-F741-4E99-ACA6-F2DB5EF5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5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F1EA-7F64-4A2E-95C5-EC42C1B7ED89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81C9-F741-4E99-ACA6-F2DB5EF5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F1EA-7F64-4A2E-95C5-EC42C1B7ED89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81C9-F741-4E99-ACA6-F2DB5EF5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7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F1EA-7F64-4A2E-95C5-EC42C1B7ED89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81C9-F741-4E99-ACA6-F2DB5EF5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0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EF1EA-7F64-4A2E-95C5-EC42C1B7ED89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681C9-F741-4E99-ACA6-F2DB5EF5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8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1.xml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://agregator.romania-durabila.gov.ro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omania-durabila.gov.ro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A22C471-FC36-4394-99F5-E4B8A812830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7" r="29280" b="56515"/>
          <a:stretch/>
        </p:blipFill>
        <p:spPr>
          <a:xfrm>
            <a:off x="9252344" y="3766843"/>
            <a:ext cx="2993080" cy="310978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3">
            <a:extLst>
              <a:ext uri="{FF2B5EF4-FFF2-40B4-BE49-F238E27FC236}">
                <a16:creationId xmlns:a16="http://schemas.microsoft.com/office/drawing/2014/main" id="{9F236532-7873-4C3D-BE59-13839C0EFA24}"/>
              </a:ext>
            </a:extLst>
          </p:cNvPr>
          <p:cNvGrpSpPr>
            <a:grpSpLocks/>
          </p:cNvGrpSpPr>
          <p:nvPr/>
        </p:nvGrpSpPr>
        <p:grpSpPr bwMode="auto">
          <a:xfrm>
            <a:off x="-2565" y="0"/>
            <a:ext cx="196770" cy="6858000"/>
            <a:chOff x="0" y="0"/>
            <a:chExt cx="402336" cy="678128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C95FFA7-C351-4AA8-8750-C28DC9F1D78C}"/>
                </a:ext>
              </a:extLst>
            </p:cNvPr>
            <p:cNvSpPr/>
            <p:nvPr/>
          </p:nvSpPr>
          <p:spPr>
            <a:xfrm>
              <a:off x="0" y="0"/>
              <a:ext cx="402336" cy="401854"/>
            </a:xfrm>
            <a:prstGeom prst="rect">
              <a:avLst/>
            </a:prstGeom>
            <a:solidFill>
              <a:srgbClr val="EB1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44FD9E7-CDE3-4E61-8893-9A0395071958}"/>
                </a:ext>
              </a:extLst>
            </p:cNvPr>
            <p:cNvSpPr/>
            <p:nvPr/>
          </p:nvSpPr>
          <p:spPr>
            <a:xfrm>
              <a:off x="0" y="401854"/>
              <a:ext cx="402336" cy="403424"/>
            </a:xfrm>
            <a:prstGeom prst="rect">
              <a:avLst/>
            </a:prstGeom>
            <a:solidFill>
              <a:srgbClr val="D3A0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B27F667-D6F1-4988-B34C-CB38BC59EDD9}"/>
                </a:ext>
              </a:extLst>
            </p:cNvPr>
            <p:cNvSpPr/>
            <p:nvPr/>
          </p:nvSpPr>
          <p:spPr>
            <a:xfrm>
              <a:off x="0" y="1601137"/>
              <a:ext cx="402336" cy="403424"/>
            </a:xfrm>
            <a:prstGeom prst="rect">
              <a:avLst/>
            </a:prstGeom>
            <a:solidFill>
              <a:srgbClr val="EF4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F66B19-3929-4A0B-8A2D-92F46DD1B148}"/>
                </a:ext>
              </a:extLst>
            </p:cNvPr>
            <p:cNvSpPr/>
            <p:nvPr/>
          </p:nvSpPr>
          <p:spPr>
            <a:xfrm>
              <a:off x="0" y="805278"/>
              <a:ext cx="402336" cy="401854"/>
            </a:xfrm>
            <a:prstGeom prst="rect">
              <a:avLst/>
            </a:prstGeom>
            <a:solidFill>
              <a:srgbClr val="279B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F0830F4-8C04-452E-9BBA-8997269ABD16}"/>
                </a:ext>
              </a:extLst>
            </p:cNvPr>
            <p:cNvSpPr/>
            <p:nvPr/>
          </p:nvSpPr>
          <p:spPr>
            <a:xfrm>
              <a:off x="0" y="1199283"/>
              <a:ext cx="402336" cy="401854"/>
            </a:xfrm>
            <a:prstGeom prst="rect">
              <a:avLst/>
            </a:prstGeom>
            <a:solidFill>
              <a:srgbClr val="C31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2B540E9-EE6F-4377-87BC-8AB8E32F80F2}"/>
                </a:ext>
              </a:extLst>
            </p:cNvPr>
            <p:cNvSpPr/>
            <p:nvPr/>
          </p:nvSpPr>
          <p:spPr>
            <a:xfrm>
              <a:off x="0" y="2004562"/>
              <a:ext cx="402336" cy="401854"/>
            </a:xfrm>
            <a:prstGeom prst="rect">
              <a:avLst/>
            </a:prstGeom>
            <a:solidFill>
              <a:srgbClr val="00AE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3900202-533A-4BB0-A698-1504426D37C7}"/>
                </a:ext>
              </a:extLst>
            </p:cNvPr>
            <p:cNvSpPr/>
            <p:nvPr/>
          </p:nvSpPr>
          <p:spPr>
            <a:xfrm>
              <a:off x="0" y="2398567"/>
              <a:ext cx="402336" cy="403424"/>
            </a:xfrm>
            <a:prstGeom prst="rect">
              <a:avLst/>
            </a:prstGeom>
            <a:solidFill>
              <a:srgbClr val="FDB7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F8B3CDE-BD95-4E82-8230-47B97C568E8B}"/>
                </a:ext>
              </a:extLst>
            </p:cNvPr>
            <p:cNvSpPr/>
            <p:nvPr/>
          </p:nvSpPr>
          <p:spPr>
            <a:xfrm>
              <a:off x="0" y="2801991"/>
              <a:ext cx="402336" cy="401854"/>
            </a:xfrm>
            <a:prstGeom prst="rect">
              <a:avLst/>
            </a:prstGeom>
            <a:solidFill>
              <a:srgbClr val="8F1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4A65F65-E408-474A-BBF5-724C2A1CAA14}"/>
                </a:ext>
              </a:extLst>
            </p:cNvPr>
            <p:cNvSpPr/>
            <p:nvPr/>
          </p:nvSpPr>
          <p:spPr>
            <a:xfrm>
              <a:off x="0" y="3195996"/>
              <a:ext cx="402336" cy="401854"/>
            </a:xfrm>
            <a:prstGeom prst="rect">
              <a:avLst/>
            </a:prstGeom>
            <a:solidFill>
              <a:srgbClr val="F36D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AC1644-C61B-4FE6-BFB9-CB63D26D3CF9}"/>
                </a:ext>
              </a:extLst>
            </p:cNvPr>
            <p:cNvSpPr/>
            <p:nvPr/>
          </p:nvSpPr>
          <p:spPr>
            <a:xfrm>
              <a:off x="0" y="4387431"/>
              <a:ext cx="402336" cy="403423"/>
            </a:xfrm>
            <a:prstGeom prst="rect">
              <a:avLst/>
            </a:prstGeom>
            <a:solidFill>
              <a:srgbClr val="CF8D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7B697F0-FC7F-441F-91AF-6DF1CFEF2C0B}"/>
                </a:ext>
              </a:extLst>
            </p:cNvPr>
            <p:cNvSpPr/>
            <p:nvPr/>
          </p:nvSpPr>
          <p:spPr>
            <a:xfrm>
              <a:off x="0" y="3597850"/>
              <a:ext cx="402336" cy="403424"/>
            </a:xfrm>
            <a:prstGeom prst="rect">
              <a:avLst/>
            </a:prstGeom>
            <a:solidFill>
              <a:srgbClr val="E114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DA0B821-E8EA-49F6-9312-BF7642871532}"/>
                </a:ext>
              </a:extLst>
            </p:cNvPr>
            <p:cNvSpPr/>
            <p:nvPr/>
          </p:nvSpPr>
          <p:spPr>
            <a:xfrm>
              <a:off x="0" y="3993425"/>
              <a:ext cx="402336" cy="401854"/>
            </a:xfrm>
            <a:prstGeom prst="rect">
              <a:avLst/>
            </a:prstGeom>
            <a:solidFill>
              <a:srgbClr val="F99D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AA4672F-5F57-4C0E-9F30-E0B65D71E6D8}"/>
                </a:ext>
              </a:extLst>
            </p:cNvPr>
            <p:cNvSpPr/>
            <p:nvPr/>
          </p:nvSpPr>
          <p:spPr>
            <a:xfrm>
              <a:off x="0" y="4783006"/>
              <a:ext cx="402336" cy="401854"/>
            </a:xfrm>
            <a:prstGeom prst="rect">
              <a:avLst/>
            </a:prstGeom>
            <a:solidFill>
              <a:srgbClr val="4877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4F1FFF6-DEB7-446C-A5BE-202D4A90AE22}"/>
                </a:ext>
              </a:extLst>
            </p:cNvPr>
            <p:cNvSpPr/>
            <p:nvPr/>
          </p:nvSpPr>
          <p:spPr>
            <a:xfrm>
              <a:off x="0" y="5183290"/>
              <a:ext cx="402336" cy="401854"/>
            </a:xfrm>
            <a:prstGeom prst="rect">
              <a:avLst/>
            </a:prstGeom>
            <a:solidFill>
              <a:srgbClr val="007D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4E7CFC7-93FE-4AEE-A02A-78E6FA623931}"/>
                </a:ext>
              </a:extLst>
            </p:cNvPr>
            <p:cNvSpPr/>
            <p:nvPr/>
          </p:nvSpPr>
          <p:spPr>
            <a:xfrm>
              <a:off x="0" y="5583575"/>
              <a:ext cx="402336" cy="401854"/>
            </a:xfrm>
            <a:prstGeom prst="rect">
              <a:avLst/>
            </a:prstGeom>
            <a:solidFill>
              <a:srgbClr val="3EB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1345D99-9451-4472-902C-564A60E67841}"/>
                </a:ext>
              </a:extLst>
            </p:cNvPr>
            <p:cNvSpPr/>
            <p:nvPr/>
          </p:nvSpPr>
          <p:spPr>
            <a:xfrm>
              <a:off x="0" y="5979150"/>
              <a:ext cx="402336" cy="401854"/>
            </a:xfrm>
            <a:prstGeom prst="rect">
              <a:avLst/>
            </a:prstGeom>
            <a:solidFill>
              <a:srgbClr val="0255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2C14464-8EB8-4EB2-933F-B2C29A08CBDC}"/>
                </a:ext>
              </a:extLst>
            </p:cNvPr>
            <p:cNvSpPr/>
            <p:nvPr/>
          </p:nvSpPr>
          <p:spPr>
            <a:xfrm>
              <a:off x="0" y="6379434"/>
              <a:ext cx="402336" cy="401854"/>
            </a:xfrm>
            <a:prstGeom prst="rect">
              <a:avLst/>
            </a:prstGeom>
            <a:solidFill>
              <a:srgbClr val="1836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4" name="Subtitle 2">
            <a:extLst>
              <a:ext uri="{FF2B5EF4-FFF2-40B4-BE49-F238E27FC236}">
                <a16:creationId xmlns:a16="http://schemas.microsoft.com/office/drawing/2014/main" id="{73A3264F-0D1F-41FF-9961-372569EB0731}"/>
              </a:ext>
            </a:extLst>
          </p:cNvPr>
          <p:cNvSpPr txBox="1">
            <a:spLocks/>
          </p:cNvSpPr>
          <p:nvPr/>
        </p:nvSpPr>
        <p:spPr bwMode="auto">
          <a:xfrm>
            <a:off x="1319871" y="2660492"/>
            <a:ext cx="8893804" cy="752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ro-RO" altLang="en-US" sz="2000" b="1" dirty="0">
                <a:solidFill>
                  <a:srgbClr val="CE1126"/>
                </a:solidFill>
                <a:latin typeface="Segoe UI Semibold" panose="020B0702040204020203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Dezvoltarea cadrului strategic și instituțional pentru implementarea Strategiei Naționale pentru Dezvoltarea Durabilă a României 2030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3A3264F-0D1F-41FF-9961-372569EB0731}"/>
              </a:ext>
            </a:extLst>
          </p:cNvPr>
          <p:cNvSpPr txBox="1">
            <a:spLocks/>
          </p:cNvSpPr>
          <p:nvPr/>
        </p:nvSpPr>
        <p:spPr bwMode="auto">
          <a:xfrm>
            <a:off x="1409092" y="4946833"/>
            <a:ext cx="6423066" cy="71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endParaRPr lang="en-US" altLang="en-US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26" name="Group 3">
            <a:extLst>
              <a:ext uri="{FF2B5EF4-FFF2-40B4-BE49-F238E27FC236}">
                <a16:creationId xmlns:a16="http://schemas.microsoft.com/office/drawing/2014/main" id="{9F236532-7873-4C3D-BE59-13839C0EFA2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455430" y="2519357"/>
            <a:ext cx="36000" cy="4176000"/>
            <a:chOff x="0" y="0"/>
            <a:chExt cx="402336" cy="6781288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C95FFA7-C351-4AA8-8750-C28DC9F1D78C}"/>
                </a:ext>
              </a:extLst>
            </p:cNvPr>
            <p:cNvSpPr/>
            <p:nvPr/>
          </p:nvSpPr>
          <p:spPr>
            <a:xfrm>
              <a:off x="0" y="0"/>
              <a:ext cx="402336" cy="401854"/>
            </a:xfrm>
            <a:prstGeom prst="rect">
              <a:avLst/>
            </a:prstGeom>
            <a:solidFill>
              <a:srgbClr val="EB1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44FD9E7-CDE3-4E61-8893-9A0395071958}"/>
                </a:ext>
              </a:extLst>
            </p:cNvPr>
            <p:cNvSpPr/>
            <p:nvPr/>
          </p:nvSpPr>
          <p:spPr>
            <a:xfrm>
              <a:off x="0" y="401854"/>
              <a:ext cx="402336" cy="403424"/>
            </a:xfrm>
            <a:prstGeom prst="rect">
              <a:avLst/>
            </a:prstGeom>
            <a:solidFill>
              <a:srgbClr val="D3A0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B27F667-D6F1-4988-B34C-CB38BC59EDD9}"/>
                </a:ext>
              </a:extLst>
            </p:cNvPr>
            <p:cNvSpPr/>
            <p:nvPr/>
          </p:nvSpPr>
          <p:spPr>
            <a:xfrm>
              <a:off x="0" y="1601137"/>
              <a:ext cx="402336" cy="403424"/>
            </a:xfrm>
            <a:prstGeom prst="rect">
              <a:avLst/>
            </a:prstGeom>
            <a:solidFill>
              <a:srgbClr val="EF4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7F66B19-3929-4A0B-8A2D-92F46DD1B148}"/>
                </a:ext>
              </a:extLst>
            </p:cNvPr>
            <p:cNvSpPr/>
            <p:nvPr/>
          </p:nvSpPr>
          <p:spPr>
            <a:xfrm>
              <a:off x="0" y="805278"/>
              <a:ext cx="402336" cy="401854"/>
            </a:xfrm>
            <a:prstGeom prst="rect">
              <a:avLst/>
            </a:prstGeom>
            <a:solidFill>
              <a:srgbClr val="279B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F0830F4-8C04-452E-9BBA-8997269ABD16}"/>
                </a:ext>
              </a:extLst>
            </p:cNvPr>
            <p:cNvSpPr/>
            <p:nvPr/>
          </p:nvSpPr>
          <p:spPr>
            <a:xfrm>
              <a:off x="0" y="1199283"/>
              <a:ext cx="402336" cy="401854"/>
            </a:xfrm>
            <a:prstGeom prst="rect">
              <a:avLst/>
            </a:prstGeom>
            <a:solidFill>
              <a:srgbClr val="C31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2B540E9-EE6F-4377-87BC-8AB8E32F80F2}"/>
                </a:ext>
              </a:extLst>
            </p:cNvPr>
            <p:cNvSpPr/>
            <p:nvPr/>
          </p:nvSpPr>
          <p:spPr>
            <a:xfrm>
              <a:off x="0" y="2004562"/>
              <a:ext cx="402336" cy="401854"/>
            </a:xfrm>
            <a:prstGeom prst="rect">
              <a:avLst/>
            </a:prstGeom>
            <a:solidFill>
              <a:srgbClr val="00AE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3900202-533A-4BB0-A698-1504426D37C7}"/>
                </a:ext>
              </a:extLst>
            </p:cNvPr>
            <p:cNvSpPr/>
            <p:nvPr/>
          </p:nvSpPr>
          <p:spPr>
            <a:xfrm>
              <a:off x="0" y="2398567"/>
              <a:ext cx="402336" cy="403424"/>
            </a:xfrm>
            <a:prstGeom prst="rect">
              <a:avLst/>
            </a:prstGeom>
            <a:solidFill>
              <a:srgbClr val="FDB7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F8B3CDE-BD95-4E82-8230-47B97C568E8B}"/>
                </a:ext>
              </a:extLst>
            </p:cNvPr>
            <p:cNvSpPr/>
            <p:nvPr/>
          </p:nvSpPr>
          <p:spPr>
            <a:xfrm>
              <a:off x="0" y="2801991"/>
              <a:ext cx="402336" cy="401854"/>
            </a:xfrm>
            <a:prstGeom prst="rect">
              <a:avLst/>
            </a:prstGeom>
            <a:solidFill>
              <a:srgbClr val="8F1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4A65F65-E408-474A-BBF5-724C2A1CAA14}"/>
                </a:ext>
              </a:extLst>
            </p:cNvPr>
            <p:cNvSpPr/>
            <p:nvPr/>
          </p:nvSpPr>
          <p:spPr>
            <a:xfrm>
              <a:off x="0" y="3195996"/>
              <a:ext cx="402336" cy="401854"/>
            </a:xfrm>
            <a:prstGeom prst="rect">
              <a:avLst/>
            </a:prstGeom>
            <a:solidFill>
              <a:srgbClr val="F36D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BAC1644-C61B-4FE6-BFB9-CB63D26D3CF9}"/>
                </a:ext>
              </a:extLst>
            </p:cNvPr>
            <p:cNvSpPr/>
            <p:nvPr/>
          </p:nvSpPr>
          <p:spPr>
            <a:xfrm>
              <a:off x="0" y="4387431"/>
              <a:ext cx="402336" cy="403423"/>
            </a:xfrm>
            <a:prstGeom prst="rect">
              <a:avLst/>
            </a:prstGeom>
            <a:solidFill>
              <a:srgbClr val="CF8D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7B697F0-FC7F-441F-91AF-6DF1CFEF2C0B}"/>
                </a:ext>
              </a:extLst>
            </p:cNvPr>
            <p:cNvSpPr/>
            <p:nvPr/>
          </p:nvSpPr>
          <p:spPr>
            <a:xfrm>
              <a:off x="0" y="3597850"/>
              <a:ext cx="402336" cy="403424"/>
            </a:xfrm>
            <a:prstGeom prst="rect">
              <a:avLst/>
            </a:prstGeom>
            <a:solidFill>
              <a:srgbClr val="E114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DA0B821-E8EA-49F6-9312-BF7642871532}"/>
                </a:ext>
              </a:extLst>
            </p:cNvPr>
            <p:cNvSpPr/>
            <p:nvPr/>
          </p:nvSpPr>
          <p:spPr>
            <a:xfrm>
              <a:off x="0" y="3993425"/>
              <a:ext cx="402336" cy="401854"/>
            </a:xfrm>
            <a:prstGeom prst="rect">
              <a:avLst/>
            </a:prstGeom>
            <a:solidFill>
              <a:srgbClr val="F99D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AA4672F-5F57-4C0E-9F30-E0B65D71E6D8}"/>
                </a:ext>
              </a:extLst>
            </p:cNvPr>
            <p:cNvSpPr/>
            <p:nvPr/>
          </p:nvSpPr>
          <p:spPr>
            <a:xfrm>
              <a:off x="0" y="4783006"/>
              <a:ext cx="402336" cy="401854"/>
            </a:xfrm>
            <a:prstGeom prst="rect">
              <a:avLst/>
            </a:prstGeom>
            <a:solidFill>
              <a:srgbClr val="4877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4F1FFF6-DEB7-446C-A5BE-202D4A90AE22}"/>
                </a:ext>
              </a:extLst>
            </p:cNvPr>
            <p:cNvSpPr/>
            <p:nvPr/>
          </p:nvSpPr>
          <p:spPr>
            <a:xfrm>
              <a:off x="0" y="5183290"/>
              <a:ext cx="402336" cy="401854"/>
            </a:xfrm>
            <a:prstGeom prst="rect">
              <a:avLst/>
            </a:prstGeom>
            <a:solidFill>
              <a:srgbClr val="007D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4E7CFC7-93FE-4AEE-A02A-78E6FA623931}"/>
                </a:ext>
              </a:extLst>
            </p:cNvPr>
            <p:cNvSpPr/>
            <p:nvPr/>
          </p:nvSpPr>
          <p:spPr>
            <a:xfrm>
              <a:off x="0" y="5583575"/>
              <a:ext cx="402336" cy="401854"/>
            </a:xfrm>
            <a:prstGeom prst="rect">
              <a:avLst/>
            </a:prstGeom>
            <a:solidFill>
              <a:srgbClr val="3EB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C1345D99-9451-4472-902C-564A60E67841}"/>
                </a:ext>
              </a:extLst>
            </p:cNvPr>
            <p:cNvSpPr/>
            <p:nvPr/>
          </p:nvSpPr>
          <p:spPr>
            <a:xfrm>
              <a:off x="0" y="5979150"/>
              <a:ext cx="402336" cy="401854"/>
            </a:xfrm>
            <a:prstGeom prst="rect">
              <a:avLst/>
            </a:prstGeom>
            <a:solidFill>
              <a:srgbClr val="0255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2C14464-8EB8-4EB2-933F-B2C29A08CBDC}"/>
                </a:ext>
              </a:extLst>
            </p:cNvPr>
            <p:cNvSpPr/>
            <p:nvPr/>
          </p:nvSpPr>
          <p:spPr>
            <a:xfrm>
              <a:off x="0" y="6379434"/>
              <a:ext cx="402336" cy="401854"/>
            </a:xfrm>
            <a:prstGeom prst="rect">
              <a:avLst/>
            </a:prstGeom>
            <a:solidFill>
              <a:srgbClr val="1836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8" name="Subtitle 2">
            <a:extLst>
              <a:ext uri="{FF2B5EF4-FFF2-40B4-BE49-F238E27FC236}">
                <a16:creationId xmlns:a16="http://schemas.microsoft.com/office/drawing/2014/main" id="{73A3264F-0D1F-41FF-9961-372569EB0731}"/>
              </a:ext>
            </a:extLst>
          </p:cNvPr>
          <p:cNvSpPr txBox="1">
            <a:spLocks/>
          </p:cNvSpPr>
          <p:nvPr/>
        </p:nvSpPr>
        <p:spPr bwMode="auto">
          <a:xfrm>
            <a:off x="1334457" y="3500440"/>
            <a:ext cx="7835422" cy="80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alt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Dezbateri</a:t>
            </a:r>
            <a:r>
              <a:rPr lang="en-US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 </a:t>
            </a:r>
            <a:r>
              <a:rPr lang="en-US" alt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Regionale</a:t>
            </a:r>
            <a:r>
              <a:rPr lang="en-US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 </a:t>
            </a:r>
            <a:r>
              <a:rPr lang="en-US" alt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privind</a:t>
            </a:r>
            <a:r>
              <a:rPr lang="en-US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 </a:t>
            </a:r>
            <a:r>
              <a:rPr lang="en-US" alt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progresul</a:t>
            </a:r>
            <a:r>
              <a:rPr lang="en-US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 </a:t>
            </a:r>
            <a:r>
              <a:rPr lang="en-US" alt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în</a:t>
            </a:r>
            <a:r>
              <a:rPr lang="en-US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 </a:t>
            </a:r>
            <a:r>
              <a:rPr lang="en-US" alt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implementarea</a:t>
            </a:r>
            <a:r>
              <a:rPr lang="en-US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 </a:t>
            </a:r>
            <a:r>
              <a:rPr lang="en-US" alt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Strategiei</a:t>
            </a:r>
            <a:r>
              <a:rPr lang="en-US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 </a:t>
            </a:r>
            <a:r>
              <a:rPr lang="en-US" alt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Naționale</a:t>
            </a:r>
            <a:r>
              <a:rPr lang="en-US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 pentru </a:t>
            </a:r>
            <a:r>
              <a:rPr lang="en-US" alt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Dezvoltarea</a:t>
            </a:r>
            <a:r>
              <a:rPr lang="en-US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 Durabilă a </a:t>
            </a:r>
            <a:r>
              <a:rPr lang="en-US" alt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României</a:t>
            </a:r>
            <a:r>
              <a:rPr lang="en-US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 2030</a:t>
            </a:r>
          </a:p>
        </p:txBody>
      </p:sp>
      <p:pic>
        <p:nvPicPr>
          <p:cNvPr id="1026" name="Picture 2" descr="romania durabil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44" y="1860735"/>
            <a:ext cx="7884000" cy="91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170" name="Picture 2" descr="C:\Users\wksmobile01\Desktop\identitate ddd\Sigle Oficiale\Sigla Departamentului PNG\Sigla DDD High-Qualit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71" y="389016"/>
            <a:ext cx="2985628" cy="95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273" y="410944"/>
            <a:ext cx="7560392" cy="809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7168" name="Group 7167"/>
          <p:cNvGrpSpPr/>
          <p:nvPr/>
        </p:nvGrpSpPr>
        <p:grpSpPr>
          <a:xfrm>
            <a:off x="503923" y="5906856"/>
            <a:ext cx="7713487" cy="870927"/>
            <a:chOff x="503923" y="5906856"/>
            <a:chExt cx="7713487" cy="870927"/>
          </a:xfrm>
        </p:grpSpPr>
        <p:sp>
          <p:nvSpPr>
            <p:cNvPr id="25" name="Text Box 5"/>
            <p:cNvSpPr txBox="1">
              <a:spLocks noChangeArrowheads="1"/>
            </p:cNvSpPr>
            <p:nvPr/>
          </p:nvSpPr>
          <p:spPr bwMode="auto">
            <a:xfrm>
              <a:off x="503923" y="5906856"/>
              <a:ext cx="4513721" cy="3590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Proiect cofinanțat din Fondul Social European prin </a:t>
              </a:r>
              <a:b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</a:b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Programul Operațional Capacitate Administrativă 2014-2020, SIPOCA 613   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923" y="6084210"/>
              <a:ext cx="7713487" cy="69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4529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714397A-B426-4EF1-B196-286CEE2AE7D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96770" cy="6858000"/>
            <a:chOff x="0" y="0"/>
            <a:chExt cx="402336" cy="678128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D5E337D-DE03-431D-9BA2-64395D4FD894}"/>
                </a:ext>
              </a:extLst>
            </p:cNvPr>
            <p:cNvSpPr/>
            <p:nvPr/>
          </p:nvSpPr>
          <p:spPr>
            <a:xfrm>
              <a:off x="0" y="0"/>
              <a:ext cx="402336" cy="401854"/>
            </a:xfrm>
            <a:prstGeom prst="rect">
              <a:avLst/>
            </a:prstGeom>
            <a:solidFill>
              <a:srgbClr val="EB1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3A46C0D-ABE2-4C3C-A5D5-62D7485793D3}"/>
                </a:ext>
              </a:extLst>
            </p:cNvPr>
            <p:cNvSpPr/>
            <p:nvPr/>
          </p:nvSpPr>
          <p:spPr>
            <a:xfrm>
              <a:off x="0" y="401854"/>
              <a:ext cx="402336" cy="403424"/>
            </a:xfrm>
            <a:prstGeom prst="rect">
              <a:avLst/>
            </a:prstGeom>
            <a:solidFill>
              <a:srgbClr val="D3A0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808B728-83B2-4091-AF6E-6F78A5EBD4EB}"/>
                </a:ext>
              </a:extLst>
            </p:cNvPr>
            <p:cNvSpPr/>
            <p:nvPr/>
          </p:nvSpPr>
          <p:spPr>
            <a:xfrm>
              <a:off x="0" y="1601137"/>
              <a:ext cx="402336" cy="403424"/>
            </a:xfrm>
            <a:prstGeom prst="rect">
              <a:avLst/>
            </a:prstGeom>
            <a:solidFill>
              <a:srgbClr val="EF4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124E14B-F929-4591-B3A5-E53FF50CB3A1}"/>
                </a:ext>
              </a:extLst>
            </p:cNvPr>
            <p:cNvSpPr/>
            <p:nvPr/>
          </p:nvSpPr>
          <p:spPr>
            <a:xfrm>
              <a:off x="0" y="805278"/>
              <a:ext cx="402336" cy="401854"/>
            </a:xfrm>
            <a:prstGeom prst="rect">
              <a:avLst/>
            </a:prstGeom>
            <a:solidFill>
              <a:srgbClr val="279B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28DB700-59C6-45BA-B8ED-B9DDDF9C00DE}"/>
                </a:ext>
              </a:extLst>
            </p:cNvPr>
            <p:cNvSpPr/>
            <p:nvPr/>
          </p:nvSpPr>
          <p:spPr>
            <a:xfrm>
              <a:off x="0" y="1199283"/>
              <a:ext cx="402336" cy="401854"/>
            </a:xfrm>
            <a:prstGeom prst="rect">
              <a:avLst/>
            </a:prstGeom>
            <a:solidFill>
              <a:srgbClr val="C31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86C339C-3190-4E3F-A895-499162B0A8C1}"/>
                </a:ext>
              </a:extLst>
            </p:cNvPr>
            <p:cNvSpPr/>
            <p:nvPr/>
          </p:nvSpPr>
          <p:spPr>
            <a:xfrm>
              <a:off x="0" y="2004562"/>
              <a:ext cx="402336" cy="401854"/>
            </a:xfrm>
            <a:prstGeom prst="rect">
              <a:avLst/>
            </a:prstGeom>
            <a:solidFill>
              <a:srgbClr val="00AE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AFAD3C4-B832-4F1A-8F4B-B56E2299DC78}"/>
                </a:ext>
              </a:extLst>
            </p:cNvPr>
            <p:cNvSpPr/>
            <p:nvPr/>
          </p:nvSpPr>
          <p:spPr>
            <a:xfrm>
              <a:off x="0" y="2398567"/>
              <a:ext cx="402336" cy="403424"/>
            </a:xfrm>
            <a:prstGeom prst="rect">
              <a:avLst/>
            </a:prstGeom>
            <a:solidFill>
              <a:srgbClr val="FDB7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A4FDBF1-471F-4FB2-9BBD-85EACBB02012}"/>
                </a:ext>
              </a:extLst>
            </p:cNvPr>
            <p:cNvSpPr/>
            <p:nvPr/>
          </p:nvSpPr>
          <p:spPr>
            <a:xfrm>
              <a:off x="0" y="2801991"/>
              <a:ext cx="402336" cy="401854"/>
            </a:xfrm>
            <a:prstGeom prst="rect">
              <a:avLst/>
            </a:prstGeom>
            <a:solidFill>
              <a:srgbClr val="8F1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7A51180-2250-4EE5-811D-ED757F891736}"/>
                </a:ext>
              </a:extLst>
            </p:cNvPr>
            <p:cNvSpPr/>
            <p:nvPr/>
          </p:nvSpPr>
          <p:spPr>
            <a:xfrm>
              <a:off x="0" y="3195996"/>
              <a:ext cx="402336" cy="401854"/>
            </a:xfrm>
            <a:prstGeom prst="rect">
              <a:avLst/>
            </a:prstGeom>
            <a:solidFill>
              <a:srgbClr val="F36D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0AF8C61-3F1B-467E-A7F7-7662B8F7854F}"/>
                </a:ext>
              </a:extLst>
            </p:cNvPr>
            <p:cNvSpPr/>
            <p:nvPr/>
          </p:nvSpPr>
          <p:spPr>
            <a:xfrm>
              <a:off x="0" y="4387431"/>
              <a:ext cx="402336" cy="403423"/>
            </a:xfrm>
            <a:prstGeom prst="rect">
              <a:avLst/>
            </a:prstGeom>
            <a:solidFill>
              <a:srgbClr val="CF8D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4A3D7E3-3B53-455B-A659-43F2985FABC8}"/>
                </a:ext>
              </a:extLst>
            </p:cNvPr>
            <p:cNvSpPr/>
            <p:nvPr/>
          </p:nvSpPr>
          <p:spPr>
            <a:xfrm>
              <a:off x="0" y="3597850"/>
              <a:ext cx="402336" cy="403424"/>
            </a:xfrm>
            <a:prstGeom prst="rect">
              <a:avLst/>
            </a:prstGeom>
            <a:solidFill>
              <a:srgbClr val="E114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E50884F-161F-4747-B4A1-5B47BD6E8759}"/>
                </a:ext>
              </a:extLst>
            </p:cNvPr>
            <p:cNvSpPr/>
            <p:nvPr/>
          </p:nvSpPr>
          <p:spPr>
            <a:xfrm>
              <a:off x="0" y="3993425"/>
              <a:ext cx="402336" cy="401854"/>
            </a:xfrm>
            <a:prstGeom prst="rect">
              <a:avLst/>
            </a:prstGeom>
            <a:solidFill>
              <a:srgbClr val="F99D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1F2950-B1F7-4696-BFBD-32838BE7F726}"/>
                </a:ext>
              </a:extLst>
            </p:cNvPr>
            <p:cNvSpPr/>
            <p:nvPr/>
          </p:nvSpPr>
          <p:spPr>
            <a:xfrm>
              <a:off x="0" y="4783006"/>
              <a:ext cx="402336" cy="401854"/>
            </a:xfrm>
            <a:prstGeom prst="rect">
              <a:avLst/>
            </a:prstGeom>
            <a:solidFill>
              <a:srgbClr val="4877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4A368BD-0173-4265-8BD1-CBBA1D084A8E}"/>
                </a:ext>
              </a:extLst>
            </p:cNvPr>
            <p:cNvSpPr/>
            <p:nvPr/>
          </p:nvSpPr>
          <p:spPr>
            <a:xfrm>
              <a:off x="0" y="5183290"/>
              <a:ext cx="402336" cy="401854"/>
            </a:xfrm>
            <a:prstGeom prst="rect">
              <a:avLst/>
            </a:prstGeom>
            <a:solidFill>
              <a:srgbClr val="007D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31DEE1-B57F-4049-8438-4E638B13D6F0}"/>
                </a:ext>
              </a:extLst>
            </p:cNvPr>
            <p:cNvSpPr/>
            <p:nvPr/>
          </p:nvSpPr>
          <p:spPr>
            <a:xfrm>
              <a:off x="0" y="5583575"/>
              <a:ext cx="402336" cy="401854"/>
            </a:xfrm>
            <a:prstGeom prst="rect">
              <a:avLst/>
            </a:prstGeom>
            <a:solidFill>
              <a:srgbClr val="3EB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A92AC18-F7A9-4B26-BD99-23B59D66B129}"/>
                </a:ext>
              </a:extLst>
            </p:cNvPr>
            <p:cNvSpPr/>
            <p:nvPr/>
          </p:nvSpPr>
          <p:spPr>
            <a:xfrm>
              <a:off x="0" y="5979150"/>
              <a:ext cx="402336" cy="401854"/>
            </a:xfrm>
            <a:prstGeom prst="rect">
              <a:avLst/>
            </a:prstGeom>
            <a:solidFill>
              <a:srgbClr val="0255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C8EE99A-6B0D-4E7E-B46E-F324ACE9208A}"/>
                </a:ext>
              </a:extLst>
            </p:cNvPr>
            <p:cNvSpPr/>
            <p:nvPr/>
          </p:nvSpPr>
          <p:spPr>
            <a:xfrm>
              <a:off x="0" y="6379434"/>
              <a:ext cx="402336" cy="401854"/>
            </a:xfrm>
            <a:prstGeom prst="rect">
              <a:avLst/>
            </a:prstGeom>
            <a:solidFill>
              <a:srgbClr val="1836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FB6D188-85D5-4F17-A485-598D4EEE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41541" y="6084210"/>
            <a:ext cx="2798806" cy="462606"/>
          </a:xfrm>
        </p:spPr>
        <p:txBody>
          <a:bodyPr/>
          <a:lstStyle/>
          <a:p>
            <a:fld id="{A5D5AB56-1E4A-481A-852F-43BD6287DAF7}" type="slidenum">
              <a:rPr lang="en-US" sz="1400" b="1" smtClean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10</a:t>
            </a:fld>
            <a:endParaRPr lang="en-US" sz="1400" b="1" dirty="0">
              <a:solidFill>
                <a:srgbClr val="003399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151" y="311184"/>
            <a:ext cx="5561514" cy="58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03923" y="5906856"/>
            <a:ext cx="7713487" cy="870927"/>
            <a:chOff x="503923" y="5906856"/>
            <a:chExt cx="7713487" cy="870927"/>
          </a:xfrm>
        </p:grpSpPr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03923" y="5906856"/>
              <a:ext cx="4513721" cy="3590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Proiect cofinanțat din Fondul Social European prin </a:t>
              </a:r>
              <a:b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</a:b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Programul Operațional Capacitate Administrativă 2014-2020, SIPOCA 613   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923" y="6084210"/>
              <a:ext cx="7713487" cy="69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31" name="Picture 2" descr="romania durabil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380" y="418189"/>
            <a:ext cx="2996333" cy="34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" name="Title 1">
            <a:extLst>
              <a:ext uri="{FF2B5EF4-FFF2-40B4-BE49-F238E27FC236}">
                <a16:creationId xmlns:a16="http://schemas.microsoft.com/office/drawing/2014/main" id="{E318B0BF-2CE2-4D62-975C-0027DAC4581D}"/>
              </a:ext>
            </a:extLst>
          </p:cNvPr>
          <p:cNvSpPr txBox="1">
            <a:spLocks/>
          </p:cNvSpPr>
          <p:nvPr/>
        </p:nvSpPr>
        <p:spPr>
          <a:xfrm>
            <a:off x="503923" y="1072400"/>
            <a:ext cx="11279961" cy="724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4075" indent="-854075">
              <a:lnSpc>
                <a:spcPct val="110000"/>
              </a:lnSpc>
            </a:pPr>
            <a:r>
              <a:rPr lang="ro-RO" sz="3200" b="1" dirty="0">
                <a:solidFill>
                  <a:srgbClr val="1B458F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DP</a:t>
            </a:r>
            <a:r>
              <a:rPr lang="en-US" sz="3200" b="1" dirty="0">
                <a:solidFill>
                  <a:srgbClr val="1B458F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2</a:t>
            </a:r>
            <a:r>
              <a:rPr lang="ro-RO" sz="3200" b="1" dirty="0">
                <a:solidFill>
                  <a:srgbClr val="1B458F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– </a:t>
            </a:r>
            <a:r>
              <a:rPr lang="en-US" sz="3200" b="1" dirty="0">
                <a:solidFill>
                  <a:srgbClr val="1B458F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SUS</a:t>
            </a:r>
            <a:r>
              <a:rPr lang="ro-RO" sz="3200" b="1" dirty="0">
                <a:solidFill>
                  <a:srgbClr val="1B458F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Ț</a:t>
            </a:r>
            <a:r>
              <a:rPr lang="en-US" sz="3200" b="1" dirty="0">
                <a:solidFill>
                  <a:srgbClr val="1B458F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INEREA IMPLEMENT</a:t>
            </a:r>
            <a:r>
              <a:rPr lang="ro-RO" sz="3200" b="1" dirty="0">
                <a:solidFill>
                  <a:srgbClr val="1B458F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ĂRII SNDDR 2030 PRIN PROGRAME DE EDUCAȚIE ȘI FORMARE PENTRU DEZVOLTARE DURABILĂ</a:t>
            </a:r>
            <a:endParaRPr lang="en-US" sz="3200" b="1" dirty="0">
              <a:solidFill>
                <a:srgbClr val="1B458F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34" name="Picture 2" descr="C:\Users\wksmobile01\Desktop\identitate ddd\Sigle Oficiale\Sigla Departamentului PNG\Sigla DDD High-Quality.png">
            <a:extLst>
              <a:ext uri="{FF2B5EF4-FFF2-40B4-BE49-F238E27FC236}">
                <a16:creationId xmlns:a16="http://schemas.microsoft.com/office/drawing/2014/main" id="{7BB094F4-19FB-4B40-ABF2-24CF3A6CE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5725" y="5961062"/>
            <a:ext cx="2175460" cy="69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BB85E89-2087-462F-BF28-4EF95D900A54}"/>
              </a:ext>
            </a:extLst>
          </p:cNvPr>
          <p:cNvSpPr/>
          <p:nvPr/>
        </p:nvSpPr>
        <p:spPr>
          <a:xfrm>
            <a:off x="474979" y="3099167"/>
            <a:ext cx="2560567" cy="11504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4925" cmpd="thickThin">
            <a:solidFill>
              <a:srgbClr val="1B4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1400" b="1" i="1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Formarea de resurse umane în domeniul dezvoltării durabile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54C4E1-684B-4C3F-A102-8887EB0DC307}"/>
              </a:ext>
            </a:extLst>
          </p:cNvPr>
          <p:cNvSpPr/>
          <p:nvPr/>
        </p:nvSpPr>
        <p:spPr>
          <a:xfrm>
            <a:off x="9230454" y="3051499"/>
            <a:ext cx="2585211" cy="13253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mpd="thickThin">
            <a:solidFill>
              <a:srgbClr val="1B4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1400" b="1" i="1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 de instrumente specifice pentru educația pentru dezvoltare durabilă în toate etapele educației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16FFF93-A833-4B62-A12E-2E62440A6915}"/>
              </a:ext>
            </a:extLst>
          </p:cNvPr>
          <p:cNvSpPr/>
          <p:nvPr/>
        </p:nvSpPr>
        <p:spPr>
          <a:xfrm>
            <a:off x="3130492" y="2762311"/>
            <a:ext cx="2710258" cy="91206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err="1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Dezvoltarea</a:t>
            </a:r>
            <a:r>
              <a:rPr lang="fr-FR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de </a:t>
            </a:r>
            <a:r>
              <a:rPr lang="fr-FR" sz="1200" b="1" dirty="0" err="1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programe</a:t>
            </a:r>
            <a:r>
              <a:rPr lang="fr-FR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de </a:t>
            </a:r>
            <a:r>
              <a:rPr lang="fr-FR" sz="1200" b="1" dirty="0" err="1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formare</a:t>
            </a:r>
            <a:r>
              <a:rPr lang="fr-FR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fr-FR" sz="1200" b="1" dirty="0" err="1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pentru</a:t>
            </a:r>
            <a:r>
              <a:rPr lang="fr-FR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fr-FR" sz="1200" b="1" dirty="0" err="1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dobândirea</a:t>
            </a:r>
            <a:r>
              <a:rPr lang="fr-FR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de </a:t>
            </a:r>
            <a:r>
              <a:rPr lang="fr-FR" sz="1200" b="1" dirty="0" err="1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cunoștințe</a:t>
            </a:r>
            <a:r>
              <a:rPr lang="fr-FR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fr-FR" sz="1200" b="1" dirty="0" err="1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și</a:t>
            </a:r>
            <a:r>
              <a:rPr lang="fr-FR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fr-FR" sz="1200" b="1" dirty="0" err="1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competențe</a:t>
            </a:r>
            <a:r>
              <a:rPr lang="fr-FR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fr-FR" sz="1200" b="1" dirty="0" err="1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în</a:t>
            </a:r>
            <a:r>
              <a:rPr lang="fr-FR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fr-FR" sz="1200" b="1" dirty="0" err="1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domeniul</a:t>
            </a:r>
            <a:r>
              <a:rPr lang="fr-FR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fr-FR" sz="1200" b="1" dirty="0" err="1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dezvoltării</a:t>
            </a:r>
            <a:r>
              <a:rPr lang="fr-FR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fr-FR" sz="1200" b="1" dirty="0" err="1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durabile</a:t>
            </a:r>
            <a:endParaRPr lang="ro-RO" sz="1200" dirty="0">
              <a:latin typeface="Trebuchet MS" panose="020B0603020202020204" pitchFamily="34" charset="0"/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D7ECAF43-2660-4973-9092-AF8F54149599}"/>
              </a:ext>
            </a:extLst>
          </p:cNvPr>
          <p:cNvSpPr/>
          <p:nvPr/>
        </p:nvSpPr>
        <p:spPr>
          <a:xfrm>
            <a:off x="3130492" y="3857854"/>
            <a:ext cx="2710258" cy="591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Formarea de „experți dezvoltare durabilă” pentru personalul din administrația publică</a:t>
            </a:r>
            <a:endParaRPr lang="ro-RO" sz="1200" dirty="0">
              <a:latin typeface="Trebuchet MS" panose="020B0603020202020204" pitchFamily="34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35B49366-9984-4DA6-AEB7-251BE42FFB87}"/>
              </a:ext>
            </a:extLst>
          </p:cNvPr>
          <p:cNvSpPr/>
          <p:nvPr/>
        </p:nvSpPr>
        <p:spPr>
          <a:xfrm>
            <a:off x="6254151" y="3776702"/>
            <a:ext cx="2819030" cy="13253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ro-RO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Dezvoltarea de instrumente destinate programelor educaționale pentru DD în învățământul universitar,     precum și educația și       învățarea în rândul adulților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6D632B98-52AE-43B0-B3DE-0EAC0FBE6E0E}"/>
              </a:ext>
            </a:extLst>
          </p:cNvPr>
          <p:cNvSpPr/>
          <p:nvPr/>
        </p:nvSpPr>
        <p:spPr>
          <a:xfrm>
            <a:off x="6225262" y="2186726"/>
            <a:ext cx="2836150" cy="14518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ro-RO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Realizarea de aplicații, instrumente și platforme educaționale pentru DD în învățământul preuniversitar 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546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714397A-B426-4EF1-B196-286CEE2AE7D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96770" cy="6858000"/>
            <a:chOff x="0" y="0"/>
            <a:chExt cx="402336" cy="678128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D5E337D-DE03-431D-9BA2-64395D4FD894}"/>
                </a:ext>
              </a:extLst>
            </p:cNvPr>
            <p:cNvSpPr/>
            <p:nvPr/>
          </p:nvSpPr>
          <p:spPr>
            <a:xfrm>
              <a:off x="0" y="0"/>
              <a:ext cx="402336" cy="401854"/>
            </a:xfrm>
            <a:prstGeom prst="rect">
              <a:avLst/>
            </a:prstGeom>
            <a:solidFill>
              <a:srgbClr val="EB1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3A46C0D-ABE2-4C3C-A5D5-62D7485793D3}"/>
                </a:ext>
              </a:extLst>
            </p:cNvPr>
            <p:cNvSpPr/>
            <p:nvPr/>
          </p:nvSpPr>
          <p:spPr>
            <a:xfrm>
              <a:off x="0" y="401854"/>
              <a:ext cx="402336" cy="403424"/>
            </a:xfrm>
            <a:prstGeom prst="rect">
              <a:avLst/>
            </a:prstGeom>
            <a:solidFill>
              <a:srgbClr val="D3A0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808B728-83B2-4091-AF6E-6F78A5EBD4EB}"/>
                </a:ext>
              </a:extLst>
            </p:cNvPr>
            <p:cNvSpPr/>
            <p:nvPr/>
          </p:nvSpPr>
          <p:spPr>
            <a:xfrm>
              <a:off x="0" y="1601137"/>
              <a:ext cx="402336" cy="403424"/>
            </a:xfrm>
            <a:prstGeom prst="rect">
              <a:avLst/>
            </a:prstGeom>
            <a:solidFill>
              <a:srgbClr val="EF4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124E14B-F929-4591-B3A5-E53FF50CB3A1}"/>
                </a:ext>
              </a:extLst>
            </p:cNvPr>
            <p:cNvSpPr/>
            <p:nvPr/>
          </p:nvSpPr>
          <p:spPr>
            <a:xfrm>
              <a:off x="0" y="805278"/>
              <a:ext cx="402336" cy="401854"/>
            </a:xfrm>
            <a:prstGeom prst="rect">
              <a:avLst/>
            </a:prstGeom>
            <a:solidFill>
              <a:srgbClr val="279B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28DB700-59C6-45BA-B8ED-B9DDDF9C00DE}"/>
                </a:ext>
              </a:extLst>
            </p:cNvPr>
            <p:cNvSpPr/>
            <p:nvPr/>
          </p:nvSpPr>
          <p:spPr>
            <a:xfrm>
              <a:off x="0" y="1199283"/>
              <a:ext cx="402336" cy="401854"/>
            </a:xfrm>
            <a:prstGeom prst="rect">
              <a:avLst/>
            </a:prstGeom>
            <a:solidFill>
              <a:srgbClr val="C31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86C339C-3190-4E3F-A895-499162B0A8C1}"/>
                </a:ext>
              </a:extLst>
            </p:cNvPr>
            <p:cNvSpPr/>
            <p:nvPr/>
          </p:nvSpPr>
          <p:spPr>
            <a:xfrm>
              <a:off x="0" y="2004562"/>
              <a:ext cx="402336" cy="401854"/>
            </a:xfrm>
            <a:prstGeom prst="rect">
              <a:avLst/>
            </a:prstGeom>
            <a:solidFill>
              <a:srgbClr val="00AE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AFAD3C4-B832-4F1A-8F4B-B56E2299DC78}"/>
                </a:ext>
              </a:extLst>
            </p:cNvPr>
            <p:cNvSpPr/>
            <p:nvPr/>
          </p:nvSpPr>
          <p:spPr>
            <a:xfrm>
              <a:off x="0" y="2398567"/>
              <a:ext cx="402336" cy="403424"/>
            </a:xfrm>
            <a:prstGeom prst="rect">
              <a:avLst/>
            </a:prstGeom>
            <a:solidFill>
              <a:srgbClr val="FDB7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A4FDBF1-471F-4FB2-9BBD-85EACBB02012}"/>
                </a:ext>
              </a:extLst>
            </p:cNvPr>
            <p:cNvSpPr/>
            <p:nvPr/>
          </p:nvSpPr>
          <p:spPr>
            <a:xfrm>
              <a:off x="0" y="2801991"/>
              <a:ext cx="402336" cy="401854"/>
            </a:xfrm>
            <a:prstGeom prst="rect">
              <a:avLst/>
            </a:prstGeom>
            <a:solidFill>
              <a:srgbClr val="8F1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7A51180-2250-4EE5-811D-ED757F891736}"/>
                </a:ext>
              </a:extLst>
            </p:cNvPr>
            <p:cNvSpPr/>
            <p:nvPr/>
          </p:nvSpPr>
          <p:spPr>
            <a:xfrm>
              <a:off x="0" y="3195996"/>
              <a:ext cx="402336" cy="401854"/>
            </a:xfrm>
            <a:prstGeom prst="rect">
              <a:avLst/>
            </a:prstGeom>
            <a:solidFill>
              <a:srgbClr val="F36D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0AF8C61-3F1B-467E-A7F7-7662B8F7854F}"/>
                </a:ext>
              </a:extLst>
            </p:cNvPr>
            <p:cNvSpPr/>
            <p:nvPr/>
          </p:nvSpPr>
          <p:spPr>
            <a:xfrm>
              <a:off x="0" y="4387431"/>
              <a:ext cx="402336" cy="403423"/>
            </a:xfrm>
            <a:prstGeom prst="rect">
              <a:avLst/>
            </a:prstGeom>
            <a:solidFill>
              <a:srgbClr val="CF8D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4A3D7E3-3B53-455B-A659-43F2985FABC8}"/>
                </a:ext>
              </a:extLst>
            </p:cNvPr>
            <p:cNvSpPr/>
            <p:nvPr/>
          </p:nvSpPr>
          <p:spPr>
            <a:xfrm>
              <a:off x="0" y="3597850"/>
              <a:ext cx="402336" cy="403424"/>
            </a:xfrm>
            <a:prstGeom prst="rect">
              <a:avLst/>
            </a:prstGeom>
            <a:solidFill>
              <a:srgbClr val="E114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E50884F-161F-4747-B4A1-5B47BD6E8759}"/>
                </a:ext>
              </a:extLst>
            </p:cNvPr>
            <p:cNvSpPr/>
            <p:nvPr/>
          </p:nvSpPr>
          <p:spPr>
            <a:xfrm>
              <a:off x="0" y="3993425"/>
              <a:ext cx="402336" cy="401854"/>
            </a:xfrm>
            <a:prstGeom prst="rect">
              <a:avLst/>
            </a:prstGeom>
            <a:solidFill>
              <a:srgbClr val="F99D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1F2950-B1F7-4696-BFBD-32838BE7F726}"/>
                </a:ext>
              </a:extLst>
            </p:cNvPr>
            <p:cNvSpPr/>
            <p:nvPr/>
          </p:nvSpPr>
          <p:spPr>
            <a:xfrm>
              <a:off x="0" y="4783006"/>
              <a:ext cx="402336" cy="401854"/>
            </a:xfrm>
            <a:prstGeom prst="rect">
              <a:avLst/>
            </a:prstGeom>
            <a:solidFill>
              <a:srgbClr val="4877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4A368BD-0173-4265-8BD1-CBBA1D084A8E}"/>
                </a:ext>
              </a:extLst>
            </p:cNvPr>
            <p:cNvSpPr/>
            <p:nvPr/>
          </p:nvSpPr>
          <p:spPr>
            <a:xfrm>
              <a:off x="0" y="5183290"/>
              <a:ext cx="402336" cy="401854"/>
            </a:xfrm>
            <a:prstGeom prst="rect">
              <a:avLst/>
            </a:prstGeom>
            <a:solidFill>
              <a:srgbClr val="007D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31DEE1-B57F-4049-8438-4E638B13D6F0}"/>
                </a:ext>
              </a:extLst>
            </p:cNvPr>
            <p:cNvSpPr/>
            <p:nvPr/>
          </p:nvSpPr>
          <p:spPr>
            <a:xfrm>
              <a:off x="0" y="5583575"/>
              <a:ext cx="402336" cy="401854"/>
            </a:xfrm>
            <a:prstGeom prst="rect">
              <a:avLst/>
            </a:prstGeom>
            <a:solidFill>
              <a:srgbClr val="3EB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A92AC18-F7A9-4B26-BD99-23B59D66B129}"/>
                </a:ext>
              </a:extLst>
            </p:cNvPr>
            <p:cNvSpPr/>
            <p:nvPr/>
          </p:nvSpPr>
          <p:spPr>
            <a:xfrm>
              <a:off x="0" y="5979150"/>
              <a:ext cx="402336" cy="401854"/>
            </a:xfrm>
            <a:prstGeom prst="rect">
              <a:avLst/>
            </a:prstGeom>
            <a:solidFill>
              <a:srgbClr val="0255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C8EE99A-6B0D-4E7E-B46E-F324ACE9208A}"/>
                </a:ext>
              </a:extLst>
            </p:cNvPr>
            <p:cNvSpPr/>
            <p:nvPr/>
          </p:nvSpPr>
          <p:spPr>
            <a:xfrm>
              <a:off x="0" y="6379434"/>
              <a:ext cx="402336" cy="401854"/>
            </a:xfrm>
            <a:prstGeom prst="rect">
              <a:avLst/>
            </a:prstGeom>
            <a:solidFill>
              <a:srgbClr val="1836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FB6D188-85D5-4F17-A485-598D4EEE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41541" y="6084210"/>
            <a:ext cx="2798806" cy="462606"/>
          </a:xfrm>
        </p:spPr>
        <p:txBody>
          <a:bodyPr/>
          <a:lstStyle/>
          <a:p>
            <a:fld id="{A5D5AB56-1E4A-481A-852F-43BD6287DAF7}" type="slidenum">
              <a:rPr lang="en-US" sz="1400" b="1" smtClean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11</a:t>
            </a:fld>
            <a:endParaRPr lang="en-US" sz="1400" b="1" dirty="0">
              <a:solidFill>
                <a:srgbClr val="003399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151" y="311184"/>
            <a:ext cx="5561514" cy="56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03923" y="5906856"/>
            <a:ext cx="7713487" cy="870927"/>
            <a:chOff x="503923" y="5906856"/>
            <a:chExt cx="7713487" cy="870927"/>
          </a:xfrm>
        </p:grpSpPr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03923" y="5906856"/>
              <a:ext cx="4513721" cy="3590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Proiect cofinanțat din Fondul Social European prin </a:t>
              </a:r>
              <a:b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</a:b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Programul Operațional Capacitate Administrativă 2014-2020, SIPOCA 613   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923" y="6084210"/>
              <a:ext cx="7713487" cy="69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31" name="Picture 2" descr="romania durabil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380" y="418189"/>
            <a:ext cx="2996333" cy="34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" name="Title 1">
            <a:extLst>
              <a:ext uri="{FF2B5EF4-FFF2-40B4-BE49-F238E27FC236}">
                <a16:creationId xmlns:a16="http://schemas.microsoft.com/office/drawing/2014/main" id="{E318B0BF-2CE2-4D62-975C-0027DAC4581D}"/>
              </a:ext>
            </a:extLst>
          </p:cNvPr>
          <p:cNvSpPr txBox="1">
            <a:spLocks/>
          </p:cNvSpPr>
          <p:nvPr/>
        </p:nvSpPr>
        <p:spPr>
          <a:xfrm>
            <a:off x="474979" y="1017588"/>
            <a:ext cx="11279961" cy="724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4075" indent="-854075">
              <a:lnSpc>
                <a:spcPct val="110000"/>
              </a:lnSpc>
            </a:pPr>
            <a:r>
              <a:rPr lang="ro-RO" sz="3200" b="1" dirty="0">
                <a:solidFill>
                  <a:srgbClr val="1B458F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DP3 – PROMOVAREA PRINCIPIILOR ȘI VALORILOR CONCEPTULUI DE DEZVOLTARE DURABILĂ</a:t>
            </a:r>
            <a:endParaRPr lang="en-US" sz="3200" b="1" dirty="0">
              <a:solidFill>
                <a:srgbClr val="1B458F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34" name="Picture 2" descr="C:\Users\wksmobile01\Desktop\identitate ddd\Sigle Oficiale\Sigla Departamentului PNG\Sigla DDD High-Quality.png">
            <a:extLst>
              <a:ext uri="{FF2B5EF4-FFF2-40B4-BE49-F238E27FC236}">
                <a16:creationId xmlns:a16="http://schemas.microsoft.com/office/drawing/2014/main" id="{7BB094F4-19FB-4B40-ABF2-24CF3A6CE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5725" y="5961062"/>
            <a:ext cx="2175460" cy="69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BB85E89-2087-462F-BF28-4EF95D900A54}"/>
              </a:ext>
            </a:extLst>
          </p:cNvPr>
          <p:cNvSpPr/>
          <p:nvPr/>
        </p:nvSpPr>
        <p:spPr>
          <a:xfrm>
            <a:off x="474979" y="3099167"/>
            <a:ext cx="2560567" cy="1150418"/>
          </a:xfrm>
          <a:prstGeom prst="rect">
            <a:avLst/>
          </a:prstGeom>
          <a:solidFill>
            <a:schemeClr val="bg1"/>
          </a:solidFill>
          <a:ln w="34925" cmpd="thickThin">
            <a:solidFill>
              <a:srgbClr val="1B4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1400" b="1" i="1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 conceptelor de dezvoltare durabilă cu scopul atingerii țintelor SNDDR 2030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54C4E1-684B-4C3F-A102-8887EB0DC307}"/>
              </a:ext>
            </a:extLst>
          </p:cNvPr>
          <p:cNvSpPr/>
          <p:nvPr/>
        </p:nvSpPr>
        <p:spPr>
          <a:xfrm>
            <a:off x="9230454" y="3099168"/>
            <a:ext cx="2585211" cy="1150418"/>
          </a:xfrm>
          <a:prstGeom prst="rect">
            <a:avLst/>
          </a:prstGeom>
          <a:solidFill>
            <a:schemeClr val="bg1"/>
          </a:solidFill>
          <a:ln w="34925" cmpd="thickThin">
            <a:solidFill>
              <a:srgbClr val="1B4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1400" b="1" i="1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Comunicarea în sprijinul implementării SNDDR 2030 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16FFF93-A833-4B62-A12E-2E62440A6915}"/>
              </a:ext>
            </a:extLst>
          </p:cNvPr>
          <p:cNvSpPr/>
          <p:nvPr/>
        </p:nvSpPr>
        <p:spPr>
          <a:xfrm>
            <a:off x="3178584" y="1827158"/>
            <a:ext cx="2710258" cy="9120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Realizarea </a:t>
            </a:r>
            <a:r>
              <a:rPr lang="ro-RO" sz="1200" b="1" i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Programului de comunicare și promovare a conceptelor de dezvoltare durabilă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D7ECAF43-2660-4973-9092-AF8F54149599}"/>
              </a:ext>
            </a:extLst>
          </p:cNvPr>
          <p:cNvSpPr/>
          <p:nvPr/>
        </p:nvSpPr>
        <p:spPr>
          <a:xfrm>
            <a:off x="3196147" y="2905236"/>
            <a:ext cx="2710258" cy="15371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Realizarea de barometre de opinie privind percepția cu privire la gradul de conștientizare a principiilor și valorilor conceptului de DD și a progreselor înregistrate în atingerea ODD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35B49366-9984-4DA6-AEB7-251BE42FFB87}"/>
              </a:ext>
            </a:extLst>
          </p:cNvPr>
          <p:cNvSpPr/>
          <p:nvPr/>
        </p:nvSpPr>
        <p:spPr>
          <a:xfrm>
            <a:off x="6254151" y="3776702"/>
            <a:ext cx="2819030" cy="6682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ro-RO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Organizarea de conferințe, forumuri, dezbateri pentru dezvoltare durabilă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6D632B98-52AE-43B0-B3DE-0EAC0FBE6E0E}"/>
              </a:ext>
            </a:extLst>
          </p:cNvPr>
          <p:cNvSpPr/>
          <p:nvPr/>
        </p:nvSpPr>
        <p:spPr>
          <a:xfrm>
            <a:off x="6225262" y="2914344"/>
            <a:ext cx="2836150" cy="7242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ro-RO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Organizarea Forumului Național la Nivel Înalt pentru Dezvoltare Durabilă 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64A6E6A8-5F31-4780-B6F7-48F9142EE214}"/>
              </a:ext>
            </a:extLst>
          </p:cNvPr>
          <p:cNvSpPr/>
          <p:nvPr/>
        </p:nvSpPr>
        <p:spPr>
          <a:xfrm>
            <a:off x="3196146" y="4612998"/>
            <a:ext cx="2710258" cy="9120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Realizarea și promovarea elementelor de identitate vizuală privind dezvoltarea durabilă în România 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941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714397A-B426-4EF1-B196-286CEE2AE7D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96770" cy="6858000"/>
            <a:chOff x="0" y="0"/>
            <a:chExt cx="402336" cy="678128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D5E337D-DE03-431D-9BA2-64395D4FD894}"/>
                </a:ext>
              </a:extLst>
            </p:cNvPr>
            <p:cNvSpPr/>
            <p:nvPr/>
          </p:nvSpPr>
          <p:spPr>
            <a:xfrm>
              <a:off x="0" y="0"/>
              <a:ext cx="402336" cy="401854"/>
            </a:xfrm>
            <a:prstGeom prst="rect">
              <a:avLst/>
            </a:prstGeom>
            <a:solidFill>
              <a:srgbClr val="EB1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3A46C0D-ABE2-4C3C-A5D5-62D7485793D3}"/>
                </a:ext>
              </a:extLst>
            </p:cNvPr>
            <p:cNvSpPr/>
            <p:nvPr/>
          </p:nvSpPr>
          <p:spPr>
            <a:xfrm>
              <a:off x="0" y="401854"/>
              <a:ext cx="402336" cy="403424"/>
            </a:xfrm>
            <a:prstGeom prst="rect">
              <a:avLst/>
            </a:prstGeom>
            <a:solidFill>
              <a:srgbClr val="D3A0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808B728-83B2-4091-AF6E-6F78A5EBD4EB}"/>
                </a:ext>
              </a:extLst>
            </p:cNvPr>
            <p:cNvSpPr/>
            <p:nvPr/>
          </p:nvSpPr>
          <p:spPr>
            <a:xfrm>
              <a:off x="0" y="1601137"/>
              <a:ext cx="402336" cy="403424"/>
            </a:xfrm>
            <a:prstGeom prst="rect">
              <a:avLst/>
            </a:prstGeom>
            <a:solidFill>
              <a:srgbClr val="EF4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124E14B-F929-4591-B3A5-E53FF50CB3A1}"/>
                </a:ext>
              </a:extLst>
            </p:cNvPr>
            <p:cNvSpPr/>
            <p:nvPr/>
          </p:nvSpPr>
          <p:spPr>
            <a:xfrm>
              <a:off x="0" y="805278"/>
              <a:ext cx="402336" cy="401854"/>
            </a:xfrm>
            <a:prstGeom prst="rect">
              <a:avLst/>
            </a:prstGeom>
            <a:solidFill>
              <a:srgbClr val="279B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28DB700-59C6-45BA-B8ED-B9DDDF9C00DE}"/>
                </a:ext>
              </a:extLst>
            </p:cNvPr>
            <p:cNvSpPr/>
            <p:nvPr/>
          </p:nvSpPr>
          <p:spPr>
            <a:xfrm>
              <a:off x="0" y="1199283"/>
              <a:ext cx="402336" cy="401854"/>
            </a:xfrm>
            <a:prstGeom prst="rect">
              <a:avLst/>
            </a:prstGeom>
            <a:solidFill>
              <a:srgbClr val="C31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86C339C-3190-4E3F-A895-499162B0A8C1}"/>
                </a:ext>
              </a:extLst>
            </p:cNvPr>
            <p:cNvSpPr/>
            <p:nvPr/>
          </p:nvSpPr>
          <p:spPr>
            <a:xfrm>
              <a:off x="0" y="2004562"/>
              <a:ext cx="402336" cy="401854"/>
            </a:xfrm>
            <a:prstGeom prst="rect">
              <a:avLst/>
            </a:prstGeom>
            <a:solidFill>
              <a:srgbClr val="00AE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AFAD3C4-B832-4F1A-8F4B-B56E2299DC78}"/>
                </a:ext>
              </a:extLst>
            </p:cNvPr>
            <p:cNvSpPr/>
            <p:nvPr/>
          </p:nvSpPr>
          <p:spPr>
            <a:xfrm>
              <a:off x="0" y="2398567"/>
              <a:ext cx="402336" cy="403424"/>
            </a:xfrm>
            <a:prstGeom prst="rect">
              <a:avLst/>
            </a:prstGeom>
            <a:solidFill>
              <a:srgbClr val="FDB7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A4FDBF1-471F-4FB2-9BBD-85EACBB02012}"/>
                </a:ext>
              </a:extLst>
            </p:cNvPr>
            <p:cNvSpPr/>
            <p:nvPr/>
          </p:nvSpPr>
          <p:spPr>
            <a:xfrm>
              <a:off x="0" y="2801991"/>
              <a:ext cx="402336" cy="401854"/>
            </a:xfrm>
            <a:prstGeom prst="rect">
              <a:avLst/>
            </a:prstGeom>
            <a:solidFill>
              <a:srgbClr val="8F1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7A51180-2250-4EE5-811D-ED757F891736}"/>
                </a:ext>
              </a:extLst>
            </p:cNvPr>
            <p:cNvSpPr/>
            <p:nvPr/>
          </p:nvSpPr>
          <p:spPr>
            <a:xfrm>
              <a:off x="0" y="3195996"/>
              <a:ext cx="402336" cy="401854"/>
            </a:xfrm>
            <a:prstGeom prst="rect">
              <a:avLst/>
            </a:prstGeom>
            <a:solidFill>
              <a:srgbClr val="F36D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0AF8C61-3F1B-467E-A7F7-7662B8F7854F}"/>
                </a:ext>
              </a:extLst>
            </p:cNvPr>
            <p:cNvSpPr/>
            <p:nvPr/>
          </p:nvSpPr>
          <p:spPr>
            <a:xfrm>
              <a:off x="0" y="4387431"/>
              <a:ext cx="402336" cy="403423"/>
            </a:xfrm>
            <a:prstGeom prst="rect">
              <a:avLst/>
            </a:prstGeom>
            <a:solidFill>
              <a:srgbClr val="CF8D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4A3D7E3-3B53-455B-A659-43F2985FABC8}"/>
                </a:ext>
              </a:extLst>
            </p:cNvPr>
            <p:cNvSpPr/>
            <p:nvPr/>
          </p:nvSpPr>
          <p:spPr>
            <a:xfrm>
              <a:off x="0" y="3597850"/>
              <a:ext cx="402336" cy="403424"/>
            </a:xfrm>
            <a:prstGeom prst="rect">
              <a:avLst/>
            </a:prstGeom>
            <a:solidFill>
              <a:srgbClr val="E114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E50884F-161F-4747-B4A1-5B47BD6E8759}"/>
                </a:ext>
              </a:extLst>
            </p:cNvPr>
            <p:cNvSpPr/>
            <p:nvPr/>
          </p:nvSpPr>
          <p:spPr>
            <a:xfrm>
              <a:off x="0" y="3993425"/>
              <a:ext cx="402336" cy="401854"/>
            </a:xfrm>
            <a:prstGeom prst="rect">
              <a:avLst/>
            </a:prstGeom>
            <a:solidFill>
              <a:srgbClr val="F99D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1F2950-B1F7-4696-BFBD-32838BE7F726}"/>
                </a:ext>
              </a:extLst>
            </p:cNvPr>
            <p:cNvSpPr/>
            <p:nvPr/>
          </p:nvSpPr>
          <p:spPr>
            <a:xfrm>
              <a:off x="0" y="4783006"/>
              <a:ext cx="402336" cy="401854"/>
            </a:xfrm>
            <a:prstGeom prst="rect">
              <a:avLst/>
            </a:prstGeom>
            <a:solidFill>
              <a:srgbClr val="4877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4A368BD-0173-4265-8BD1-CBBA1D084A8E}"/>
                </a:ext>
              </a:extLst>
            </p:cNvPr>
            <p:cNvSpPr/>
            <p:nvPr/>
          </p:nvSpPr>
          <p:spPr>
            <a:xfrm>
              <a:off x="0" y="5183290"/>
              <a:ext cx="402336" cy="401854"/>
            </a:xfrm>
            <a:prstGeom prst="rect">
              <a:avLst/>
            </a:prstGeom>
            <a:solidFill>
              <a:srgbClr val="007D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31DEE1-B57F-4049-8438-4E638B13D6F0}"/>
                </a:ext>
              </a:extLst>
            </p:cNvPr>
            <p:cNvSpPr/>
            <p:nvPr/>
          </p:nvSpPr>
          <p:spPr>
            <a:xfrm>
              <a:off x="0" y="5583575"/>
              <a:ext cx="402336" cy="401854"/>
            </a:xfrm>
            <a:prstGeom prst="rect">
              <a:avLst/>
            </a:prstGeom>
            <a:solidFill>
              <a:srgbClr val="3EB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A92AC18-F7A9-4B26-BD99-23B59D66B129}"/>
                </a:ext>
              </a:extLst>
            </p:cNvPr>
            <p:cNvSpPr/>
            <p:nvPr/>
          </p:nvSpPr>
          <p:spPr>
            <a:xfrm>
              <a:off x="0" y="5979150"/>
              <a:ext cx="402336" cy="401854"/>
            </a:xfrm>
            <a:prstGeom prst="rect">
              <a:avLst/>
            </a:prstGeom>
            <a:solidFill>
              <a:srgbClr val="0255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C8EE99A-6B0D-4E7E-B46E-F324ACE9208A}"/>
                </a:ext>
              </a:extLst>
            </p:cNvPr>
            <p:cNvSpPr/>
            <p:nvPr/>
          </p:nvSpPr>
          <p:spPr>
            <a:xfrm>
              <a:off x="0" y="6379434"/>
              <a:ext cx="402336" cy="401854"/>
            </a:xfrm>
            <a:prstGeom prst="rect">
              <a:avLst/>
            </a:prstGeom>
            <a:solidFill>
              <a:srgbClr val="1836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FB6D188-85D5-4F17-A485-598D4EEE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41541" y="6084210"/>
            <a:ext cx="2798806" cy="462606"/>
          </a:xfrm>
        </p:spPr>
        <p:txBody>
          <a:bodyPr/>
          <a:lstStyle/>
          <a:p>
            <a:fld id="{A5D5AB56-1E4A-481A-852F-43BD6287DAF7}" type="slidenum">
              <a:rPr lang="en-US" sz="1400" b="1" smtClean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12</a:t>
            </a:fld>
            <a:endParaRPr lang="en-US" sz="1400" b="1" dirty="0">
              <a:solidFill>
                <a:srgbClr val="003399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151" y="311184"/>
            <a:ext cx="5561514" cy="58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03923" y="5906856"/>
            <a:ext cx="7713487" cy="870927"/>
            <a:chOff x="503923" y="5906856"/>
            <a:chExt cx="7713487" cy="870927"/>
          </a:xfrm>
        </p:grpSpPr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03923" y="5906856"/>
              <a:ext cx="4513721" cy="3590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Proiect cofinanțat din Fondul Social European prin </a:t>
              </a:r>
              <a:b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</a:b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Programul Operațional Capacitate Administrativă 2014-2020, SIPOCA 613   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923" y="6084210"/>
              <a:ext cx="7713487" cy="69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31" name="Picture 2" descr="romania durabil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380" y="418189"/>
            <a:ext cx="2996333" cy="34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" name="Title 1">
            <a:extLst>
              <a:ext uri="{FF2B5EF4-FFF2-40B4-BE49-F238E27FC236}">
                <a16:creationId xmlns:a16="http://schemas.microsoft.com/office/drawing/2014/main" id="{E318B0BF-2CE2-4D62-975C-0027DAC4581D}"/>
              </a:ext>
            </a:extLst>
          </p:cNvPr>
          <p:cNvSpPr txBox="1">
            <a:spLocks/>
          </p:cNvSpPr>
          <p:nvPr/>
        </p:nvSpPr>
        <p:spPr>
          <a:xfrm>
            <a:off x="474785" y="949928"/>
            <a:ext cx="11279961" cy="724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o-RO" sz="2200" b="1" dirty="0">
                <a:solidFill>
                  <a:srgbClr val="1B458F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DP4 – MONITORIZAREA ȘI EVALUAREA IMPLEMENTĂRII SNDDR 2030</a:t>
            </a:r>
            <a:endParaRPr lang="en-US" sz="2200" b="1" dirty="0">
              <a:solidFill>
                <a:srgbClr val="1B458F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34" name="Picture 2" descr="C:\Users\wksmobile01\Desktop\identitate ddd\Sigle Oficiale\Sigla Departamentului PNG\Sigla DDD High-Quality.png">
            <a:extLst>
              <a:ext uri="{FF2B5EF4-FFF2-40B4-BE49-F238E27FC236}">
                <a16:creationId xmlns:a16="http://schemas.microsoft.com/office/drawing/2014/main" id="{7BB094F4-19FB-4B40-ABF2-24CF3A6CE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5725" y="5961062"/>
            <a:ext cx="2175460" cy="69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BB85E89-2087-462F-BF28-4EF95D900A54}"/>
              </a:ext>
            </a:extLst>
          </p:cNvPr>
          <p:cNvSpPr/>
          <p:nvPr/>
        </p:nvSpPr>
        <p:spPr>
          <a:xfrm>
            <a:off x="489519" y="1668767"/>
            <a:ext cx="2560567" cy="1150418"/>
          </a:xfrm>
          <a:prstGeom prst="rect">
            <a:avLst/>
          </a:prstGeom>
          <a:solidFill>
            <a:schemeClr val="bg1"/>
          </a:solidFill>
          <a:ln w="34925" cmpd="thickThin">
            <a:solidFill>
              <a:srgbClr val="1B4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1400" b="1" i="1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Mecanism de monitorizare și evaluare a implementării SNDDR 2030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54C4E1-684B-4C3F-A102-8887EB0DC307}"/>
              </a:ext>
            </a:extLst>
          </p:cNvPr>
          <p:cNvSpPr/>
          <p:nvPr/>
        </p:nvSpPr>
        <p:spPr>
          <a:xfrm>
            <a:off x="474785" y="3770369"/>
            <a:ext cx="2585211" cy="1150418"/>
          </a:xfrm>
          <a:prstGeom prst="rect">
            <a:avLst/>
          </a:prstGeom>
          <a:solidFill>
            <a:schemeClr val="bg1"/>
          </a:solidFill>
          <a:ln w="34925" cmpd="thickThin">
            <a:solidFill>
              <a:srgbClr val="1B4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1400" b="1" i="1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Raportarea stadiului implementării SNDDR 2030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995BD2-A974-4171-B88F-825567D4CCBC}"/>
              </a:ext>
            </a:extLst>
          </p:cNvPr>
          <p:cNvSpPr/>
          <p:nvPr/>
        </p:nvSpPr>
        <p:spPr>
          <a:xfrm>
            <a:off x="9195725" y="3770369"/>
            <a:ext cx="2819030" cy="1150418"/>
          </a:xfrm>
          <a:prstGeom prst="rect">
            <a:avLst/>
          </a:prstGeom>
          <a:solidFill>
            <a:schemeClr val="bg1"/>
          </a:solidFill>
          <a:ln w="34925" cmpd="thickThin">
            <a:solidFill>
              <a:srgbClr val="1B4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1400" b="1" i="1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Corelarea implementării politicilor sectoriale pentru atingerea țintelor SNDDR 2030 </a:t>
            </a:r>
            <a:endParaRPr lang="en-US" sz="14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16FFF93-A833-4B62-A12E-2E62440A6915}"/>
              </a:ext>
            </a:extLst>
          </p:cNvPr>
          <p:cNvSpPr/>
          <p:nvPr/>
        </p:nvSpPr>
        <p:spPr>
          <a:xfrm>
            <a:off x="3178584" y="1657250"/>
            <a:ext cx="2710256" cy="5918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Monitorizarea și evaluarea indicatorilor pentru dezvoltare durabilă 2030</a:t>
            </a:r>
            <a:endParaRPr lang="ro-RO" sz="1100" dirty="0">
              <a:latin typeface="Trebuchet MS" panose="020B0603020202020204" pitchFamily="34" charset="0"/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F335C55-3049-4C85-909B-37C1E0A27E62}"/>
              </a:ext>
            </a:extLst>
          </p:cNvPr>
          <p:cNvSpPr/>
          <p:nvPr/>
        </p:nvSpPr>
        <p:spPr>
          <a:xfrm>
            <a:off x="3191836" y="4011221"/>
            <a:ext cx="2710258" cy="8426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Elaborarea și prezentarea către Parlamentul României a Raportului anual privind stadiul implementării SNDDR 2030</a:t>
            </a:r>
            <a:endParaRPr lang="ro-RO" sz="1200" dirty="0">
              <a:latin typeface="Trebuchet MS" panose="020B0603020202020204" pitchFamily="34" charset="0"/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D7ECAF43-2660-4973-9092-AF8F54149599}"/>
              </a:ext>
            </a:extLst>
          </p:cNvPr>
          <p:cNvSpPr/>
          <p:nvPr/>
        </p:nvSpPr>
        <p:spPr>
          <a:xfrm>
            <a:off x="3191834" y="3003413"/>
            <a:ext cx="2710258" cy="9004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Realizarea, publicarea și promovarea Tabloului de Bord cu INDD privind progresul României în atingerea țintelor 2030 </a:t>
            </a:r>
            <a:endParaRPr lang="ro-RO" sz="1200" dirty="0">
              <a:latin typeface="Trebuchet MS" panose="020B0603020202020204" pitchFamily="34" charset="0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483DC8C9-348F-4118-AD25-115D55390CF7}"/>
              </a:ext>
            </a:extLst>
          </p:cNvPr>
          <p:cNvSpPr/>
          <p:nvPr/>
        </p:nvSpPr>
        <p:spPr>
          <a:xfrm>
            <a:off x="3191835" y="4973653"/>
            <a:ext cx="2710257" cy="6935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Raport Național Voluntar privind progresul implementării Agendei 2030 la nivel național</a:t>
            </a:r>
            <a:endParaRPr lang="ro-RO" sz="1200" dirty="0">
              <a:latin typeface="Trebuchet MS" panose="020B0603020202020204" pitchFamily="34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35B49366-9984-4DA6-AEB7-251BE42FFB87}"/>
              </a:ext>
            </a:extLst>
          </p:cNvPr>
          <p:cNvSpPr/>
          <p:nvPr/>
        </p:nvSpPr>
        <p:spPr>
          <a:xfrm>
            <a:off x="6272459" y="4392608"/>
            <a:ext cx="2819030" cy="12746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Formularea de recomandări privind acțiuni specifice în acord cu țintele SNDDR 2030 pentru reactualizarea sau dezvoltarea de documente cu caracter strategic </a:t>
            </a:r>
            <a:endParaRPr lang="ro-RO" sz="1200" b="1" dirty="0">
              <a:solidFill>
                <a:srgbClr val="1F3864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6D632B98-52AE-43B0-B3DE-0EAC0FBE6E0E}"/>
              </a:ext>
            </a:extLst>
          </p:cNvPr>
          <p:cNvSpPr/>
          <p:nvPr/>
        </p:nvSpPr>
        <p:spPr>
          <a:xfrm>
            <a:off x="6241732" y="3440320"/>
            <a:ext cx="2836150" cy="8154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Monitorizarea legislației, strategiilor și a mecanismelor de finanțare în legătură cu domeniul dezvoltării durabile</a:t>
            </a:r>
            <a:endParaRPr lang="ro-RO" sz="1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775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714397A-B426-4EF1-B196-286CEE2AE7D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96770" cy="6858000"/>
            <a:chOff x="0" y="0"/>
            <a:chExt cx="402336" cy="678128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D5E337D-DE03-431D-9BA2-64395D4FD894}"/>
                </a:ext>
              </a:extLst>
            </p:cNvPr>
            <p:cNvSpPr/>
            <p:nvPr/>
          </p:nvSpPr>
          <p:spPr>
            <a:xfrm>
              <a:off x="0" y="0"/>
              <a:ext cx="402336" cy="401854"/>
            </a:xfrm>
            <a:prstGeom prst="rect">
              <a:avLst/>
            </a:prstGeom>
            <a:solidFill>
              <a:srgbClr val="EB1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3A46C0D-ABE2-4C3C-A5D5-62D7485793D3}"/>
                </a:ext>
              </a:extLst>
            </p:cNvPr>
            <p:cNvSpPr/>
            <p:nvPr/>
          </p:nvSpPr>
          <p:spPr>
            <a:xfrm>
              <a:off x="0" y="401854"/>
              <a:ext cx="402336" cy="403424"/>
            </a:xfrm>
            <a:prstGeom prst="rect">
              <a:avLst/>
            </a:prstGeom>
            <a:solidFill>
              <a:srgbClr val="D3A0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808B728-83B2-4091-AF6E-6F78A5EBD4EB}"/>
                </a:ext>
              </a:extLst>
            </p:cNvPr>
            <p:cNvSpPr/>
            <p:nvPr/>
          </p:nvSpPr>
          <p:spPr>
            <a:xfrm>
              <a:off x="0" y="1601137"/>
              <a:ext cx="402336" cy="403424"/>
            </a:xfrm>
            <a:prstGeom prst="rect">
              <a:avLst/>
            </a:prstGeom>
            <a:solidFill>
              <a:srgbClr val="EF4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124E14B-F929-4591-B3A5-E53FF50CB3A1}"/>
                </a:ext>
              </a:extLst>
            </p:cNvPr>
            <p:cNvSpPr/>
            <p:nvPr/>
          </p:nvSpPr>
          <p:spPr>
            <a:xfrm>
              <a:off x="0" y="805278"/>
              <a:ext cx="402336" cy="401854"/>
            </a:xfrm>
            <a:prstGeom prst="rect">
              <a:avLst/>
            </a:prstGeom>
            <a:solidFill>
              <a:srgbClr val="279B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28DB700-59C6-45BA-B8ED-B9DDDF9C00DE}"/>
                </a:ext>
              </a:extLst>
            </p:cNvPr>
            <p:cNvSpPr/>
            <p:nvPr/>
          </p:nvSpPr>
          <p:spPr>
            <a:xfrm>
              <a:off x="0" y="1199283"/>
              <a:ext cx="402336" cy="401854"/>
            </a:xfrm>
            <a:prstGeom prst="rect">
              <a:avLst/>
            </a:prstGeom>
            <a:solidFill>
              <a:srgbClr val="C31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86C339C-3190-4E3F-A895-499162B0A8C1}"/>
                </a:ext>
              </a:extLst>
            </p:cNvPr>
            <p:cNvSpPr/>
            <p:nvPr/>
          </p:nvSpPr>
          <p:spPr>
            <a:xfrm>
              <a:off x="0" y="2004562"/>
              <a:ext cx="402336" cy="401854"/>
            </a:xfrm>
            <a:prstGeom prst="rect">
              <a:avLst/>
            </a:prstGeom>
            <a:solidFill>
              <a:srgbClr val="00AE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AFAD3C4-B832-4F1A-8F4B-B56E2299DC78}"/>
                </a:ext>
              </a:extLst>
            </p:cNvPr>
            <p:cNvSpPr/>
            <p:nvPr/>
          </p:nvSpPr>
          <p:spPr>
            <a:xfrm>
              <a:off x="0" y="2398567"/>
              <a:ext cx="402336" cy="403424"/>
            </a:xfrm>
            <a:prstGeom prst="rect">
              <a:avLst/>
            </a:prstGeom>
            <a:solidFill>
              <a:srgbClr val="FDB7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A4FDBF1-471F-4FB2-9BBD-85EACBB02012}"/>
                </a:ext>
              </a:extLst>
            </p:cNvPr>
            <p:cNvSpPr/>
            <p:nvPr/>
          </p:nvSpPr>
          <p:spPr>
            <a:xfrm>
              <a:off x="0" y="2801991"/>
              <a:ext cx="402336" cy="401854"/>
            </a:xfrm>
            <a:prstGeom prst="rect">
              <a:avLst/>
            </a:prstGeom>
            <a:solidFill>
              <a:srgbClr val="8F1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7A51180-2250-4EE5-811D-ED757F891736}"/>
                </a:ext>
              </a:extLst>
            </p:cNvPr>
            <p:cNvSpPr/>
            <p:nvPr/>
          </p:nvSpPr>
          <p:spPr>
            <a:xfrm>
              <a:off x="0" y="3195996"/>
              <a:ext cx="402336" cy="401854"/>
            </a:xfrm>
            <a:prstGeom prst="rect">
              <a:avLst/>
            </a:prstGeom>
            <a:solidFill>
              <a:srgbClr val="F36D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0AF8C61-3F1B-467E-A7F7-7662B8F7854F}"/>
                </a:ext>
              </a:extLst>
            </p:cNvPr>
            <p:cNvSpPr/>
            <p:nvPr/>
          </p:nvSpPr>
          <p:spPr>
            <a:xfrm>
              <a:off x="0" y="4387431"/>
              <a:ext cx="402336" cy="403423"/>
            </a:xfrm>
            <a:prstGeom prst="rect">
              <a:avLst/>
            </a:prstGeom>
            <a:solidFill>
              <a:srgbClr val="CF8D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4A3D7E3-3B53-455B-A659-43F2985FABC8}"/>
                </a:ext>
              </a:extLst>
            </p:cNvPr>
            <p:cNvSpPr/>
            <p:nvPr/>
          </p:nvSpPr>
          <p:spPr>
            <a:xfrm>
              <a:off x="0" y="3597850"/>
              <a:ext cx="402336" cy="403424"/>
            </a:xfrm>
            <a:prstGeom prst="rect">
              <a:avLst/>
            </a:prstGeom>
            <a:solidFill>
              <a:srgbClr val="E114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E50884F-161F-4747-B4A1-5B47BD6E8759}"/>
                </a:ext>
              </a:extLst>
            </p:cNvPr>
            <p:cNvSpPr/>
            <p:nvPr/>
          </p:nvSpPr>
          <p:spPr>
            <a:xfrm>
              <a:off x="0" y="3993425"/>
              <a:ext cx="402336" cy="401854"/>
            </a:xfrm>
            <a:prstGeom prst="rect">
              <a:avLst/>
            </a:prstGeom>
            <a:solidFill>
              <a:srgbClr val="F99D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1F2950-B1F7-4696-BFBD-32838BE7F726}"/>
                </a:ext>
              </a:extLst>
            </p:cNvPr>
            <p:cNvSpPr/>
            <p:nvPr/>
          </p:nvSpPr>
          <p:spPr>
            <a:xfrm>
              <a:off x="0" y="4783006"/>
              <a:ext cx="402336" cy="401854"/>
            </a:xfrm>
            <a:prstGeom prst="rect">
              <a:avLst/>
            </a:prstGeom>
            <a:solidFill>
              <a:srgbClr val="4877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4A368BD-0173-4265-8BD1-CBBA1D084A8E}"/>
                </a:ext>
              </a:extLst>
            </p:cNvPr>
            <p:cNvSpPr/>
            <p:nvPr/>
          </p:nvSpPr>
          <p:spPr>
            <a:xfrm>
              <a:off x="0" y="5183290"/>
              <a:ext cx="402336" cy="401854"/>
            </a:xfrm>
            <a:prstGeom prst="rect">
              <a:avLst/>
            </a:prstGeom>
            <a:solidFill>
              <a:srgbClr val="007D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31DEE1-B57F-4049-8438-4E638B13D6F0}"/>
                </a:ext>
              </a:extLst>
            </p:cNvPr>
            <p:cNvSpPr/>
            <p:nvPr/>
          </p:nvSpPr>
          <p:spPr>
            <a:xfrm>
              <a:off x="0" y="5583575"/>
              <a:ext cx="402336" cy="401854"/>
            </a:xfrm>
            <a:prstGeom prst="rect">
              <a:avLst/>
            </a:prstGeom>
            <a:solidFill>
              <a:srgbClr val="3EB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A92AC18-F7A9-4B26-BD99-23B59D66B129}"/>
                </a:ext>
              </a:extLst>
            </p:cNvPr>
            <p:cNvSpPr/>
            <p:nvPr/>
          </p:nvSpPr>
          <p:spPr>
            <a:xfrm>
              <a:off x="0" y="5979150"/>
              <a:ext cx="402336" cy="401854"/>
            </a:xfrm>
            <a:prstGeom prst="rect">
              <a:avLst/>
            </a:prstGeom>
            <a:solidFill>
              <a:srgbClr val="0255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C8EE99A-6B0D-4E7E-B46E-F324ACE9208A}"/>
                </a:ext>
              </a:extLst>
            </p:cNvPr>
            <p:cNvSpPr/>
            <p:nvPr/>
          </p:nvSpPr>
          <p:spPr>
            <a:xfrm>
              <a:off x="0" y="6379434"/>
              <a:ext cx="402336" cy="401854"/>
            </a:xfrm>
            <a:prstGeom prst="rect">
              <a:avLst/>
            </a:prstGeom>
            <a:solidFill>
              <a:srgbClr val="1836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FB6D188-85D5-4F17-A485-598D4EEE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41541" y="6084210"/>
            <a:ext cx="2798806" cy="462606"/>
          </a:xfrm>
        </p:spPr>
        <p:txBody>
          <a:bodyPr/>
          <a:lstStyle/>
          <a:p>
            <a:fld id="{A5D5AB56-1E4A-481A-852F-43BD6287DAF7}" type="slidenum">
              <a:rPr lang="en-US" sz="1400" b="1" smtClean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13</a:t>
            </a:fld>
            <a:endParaRPr lang="en-US" sz="1400" b="1" dirty="0">
              <a:solidFill>
                <a:srgbClr val="003399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273" y="410944"/>
            <a:ext cx="7560392" cy="809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03923" y="5906856"/>
            <a:ext cx="7713487" cy="870927"/>
            <a:chOff x="503923" y="5906856"/>
            <a:chExt cx="7713487" cy="870927"/>
          </a:xfrm>
        </p:grpSpPr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03923" y="5906856"/>
              <a:ext cx="4513721" cy="3590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Proiect cofinanțat din Fondul Social European prin </a:t>
              </a:r>
              <a:b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</a:b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Programul Operațional Capacitate Administrativă 2014-2020, SIPOCA 613   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923" y="6084210"/>
              <a:ext cx="7713487" cy="69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31" name="Picture 2" descr="romania durabil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716" y="6103757"/>
            <a:ext cx="2996333" cy="34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8A0333B3-66B7-42C3-BE56-D2B9122DC83B}"/>
              </a:ext>
            </a:extLst>
          </p:cNvPr>
          <p:cNvSpPr txBox="1">
            <a:spLocks/>
          </p:cNvSpPr>
          <p:nvPr/>
        </p:nvSpPr>
        <p:spPr>
          <a:xfrm>
            <a:off x="1388792" y="2330958"/>
            <a:ext cx="9716138" cy="17155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sz="48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Vă </a:t>
            </a:r>
            <a:r>
              <a:rPr lang="ro-RO" sz="4800" dirty="0" err="1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mulțum</a:t>
            </a:r>
            <a:r>
              <a:rPr lang="en-US" sz="48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esc</a:t>
            </a:r>
            <a:r>
              <a:rPr lang="ro-RO" sz="48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pentru atenție!</a:t>
            </a:r>
            <a:endParaRPr lang="en-US" sz="4800" dirty="0">
              <a:solidFill>
                <a:srgbClr val="003399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73A3264F-0D1F-41FF-9961-372569EB0731}"/>
              </a:ext>
            </a:extLst>
          </p:cNvPr>
          <p:cNvSpPr txBox="1">
            <a:spLocks/>
          </p:cNvSpPr>
          <p:nvPr/>
        </p:nvSpPr>
        <p:spPr bwMode="auto">
          <a:xfrm>
            <a:off x="1429150" y="3922184"/>
            <a:ext cx="6423066" cy="71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endParaRPr lang="en-US" altLang="en-US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32" name="Group 3">
            <a:extLst>
              <a:ext uri="{FF2B5EF4-FFF2-40B4-BE49-F238E27FC236}">
                <a16:creationId xmlns:a16="http://schemas.microsoft.com/office/drawing/2014/main" id="{9F236532-7873-4C3D-BE59-13839C0EFA2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593418" y="2204363"/>
            <a:ext cx="36000" cy="4176000"/>
            <a:chOff x="0" y="0"/>
            <a:chExt cx="402336" cy="6781288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C95FFA7-C351-4AA8-8750-C28DC9F1D78C}"/>
                </a:ext>
              </a:extLst>
            </p:cNvPr>
            <p:cNvSpPr/>
            <p:nvPr/>
          </p:nvSpPr>
          <p:spPr>
            <a:xfrm>
              <a:off x="0" y="0"/>
              <a:ext cx="402336" cy="401854"/>
            </a:xfrm>
            <a:prstGeom prst="rect">
              <a:avLst/>
            </a:prstGeom>
            <a:solidFill>
              <a:srgbClr val="EB1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44FD9E7-CDE3-4E61-8893-9A0395071958}"/>
                </a:ext>
              </a:extLst>
            </p:cNvPr>
            <p:cNvSpPr/>
            <p:nvPr/>
          </p:nvSpPr>
          <p:spPr>
            <a:xfrm>
              <a:off x="0" y="401854"/>
              <a:ext cx="402336" cy="403424"/>
            </a:xfrm>
            <a:prstGeom prst="rect">
              <a:avLst/>
            </a:prstGeom>
            <a:solidFill>
              <a:srgbClr val="D3A0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B27F667-D6F1-4988-B34C-CB38BC59EDD9}"/>
                </a:ext>
              </a:extLst>
            </p:cNvPr>
            <p:cNvSpPr/>
            <p:nvPr/>
          </p:nvSpPr>
          <p:spPr>
            <a:xfrm>
              <a:off x="0" y="1601137"/>
              <a:ext cx="402336" cy="403424"/>
            </a:xfrm>
            <a:prstGeom prst="rect">
              <a:avLst/>
            </a:prstGeom>
            <a:solidFill>
              <a:srgbClr val="EF4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7F66B19-3929-4A0B-8A2D-92F46DD1B148}"/>
                </a:ext>
              </a:extLst>
            </p:cNvPr>
            <p:cNvSpPr/>
            <p:nvPr/>
          </p:nvSpPr>
          <p:spPr>
            <a:xfrm>
              <a:off x="0" y="805278"/>
              <a:ext cx="402336" cy="401854"/>
            </a:xfrm>
            <a:prstGeom prst="rect">
              <a:avLst/>
            </a:prstGeom>
            <a:solidFill>
              <a:srgbClr val="279B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F0830F4-8C04-452E-9BBA-8997269ABD16}"/>
                </a:ext>
              </a:extLst>
            </p:cNvPr>
            <p:cNvSpPr/>
            <p:nvPr/>
          </p:nvSpPr>
          <p:spPr>
            <a:xfrm>
              <a:off x="0" y="1199283"/>
              <a:ext cx="402336" cy="401854"/>
            </a:xfrm>
            <a:prstGeom prst="rect">
              <a:avLst/>
            </a:prstGeom>
            <a:solidFill>
              <a:srgbClr val="C31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2B540E9-EE6F-4377-87BC-8AB8E32F80F2}"/>
                </a:ext>
              </a:extLst>
            </p:cNvPr>
            <p:cNvSpPr/>
            <p:nvPr/>
          </p:nvSpPr>
          <p:spPr>
            <a:xfrm>
              <a:off x="0" y="2004562"/>
              <a:ext cx="402336" cy="401854"/>
            </a:xfrm>
            <a:prstGeom prst="rect">
              <a:avLst/>
            </a:prstGeom>
            <a:solidFill>
              <a:srgbClr val="00AE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3900202-533A-4BB0-A698-1504426D37C7}"/>
                </a:ext>
              </a:extLst>
            </p:cNvPr>
            <p:cNvSpPr/>
            <p:nvPr/>
          </p:nvSpPr>
          <p:spPr>
            <a:xfrm>
              <a:off x="0" y="2398567"/>
              <a:ext cx="402336" cy="403424"/>
            </a:xfrm>
            <a:prstGeom prst="rect">
              <a:avLst/>
            </a:prstGeom>
            <a:solidFill>
              <a:srgbClr val="FDB7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F8B3CDE-BD95-4E82-8230-47B97C568E8B}"/>
                </a:ext>
              </a:extLst>
            </p:cNvPr>
            <p:cNvSpPr/>
            <p:nvPr/>
          </p:nvSpPr>
          <p:spPr>
            <a:xfrm>
              <a:off x="0" y="2801991"/>
              <a:ext cx="402336" cy="401854"/>
            </a:xfrm>
            <a:prstGeom prst="rect">
              <a:avLst/>
            </a:prstGeom>
            <a:solidFill>
              <a:srgbClr val="8F1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4A65F65-E408-474A-BBF5-724C2A1CAA14}"/>
                </a:ext>
              </a:extLst>
            </p:cNvPr>
            <p:cNvSpPr/>
            <p:nvPr/>
          </p:nvSpPr>
          <p:spPr>
            <a:xfrm>
              <a:off x="0" y="3195996"/>
              <a:ext cx="402336" cy="401854"/>
            </a:xfrm>
            <a:prstGeom prst="rect">
              <a:avLst/>
            </a:prstGeom>
            <a:solidFill>
              <a:srgbClr val="F36D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BAC1644-C61B-4FE6-BFB9-CB63D26D3CF9}"/>
                </a:ext>
              </a:extLst>
            </p:cNvPr>
            <p:cNvSpPr/>
            <p:nvPr/>
          </p:nvSpPr>
          <p:spPr>
            <a:xfrm>
              <a:off x="0" y="4387431"/>
              <a:ext cx="402336" cy="403423"/>
            </a:xfrm>
            <a:prstGeom prst="rect">
              <a:avLst/>
            </a:prstGeom>
            <a:solidFill>
              <a:srgbClr val="CF8D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7B697F0-FC7F-441F-91AF-6DF1CFEF2C0B}"/>
                </a:ext>
              </a:extLst>
            </p:cNvPr>
            <p:cNvSpPr/>
            <p:nvPr/>
          </p:nvSpPr>
          <p:spPr>
            <a:xfrm>
              <a:off x="0" y="3597850"/>
              <a:ext cx="402336" cy="403424"/>
            </a:xfrm>
            <a:prstGeom prst="rect">
              <a:avLst/>
            </a:prstGeom>
            <a:solidFill>
              <a:srgbClr val="E114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DA0B821-E8EA-49F6-9312-BF7642871532}"/>
                </a:ext>
              </a:extLst>
            </p:cNvPr>
            <p:cNvSpPr/>
            <p:nvPr/>
          </p:nvSpPr>
          <p:spPr>
            <a:xfrm>
              <a:off x="0" y="3993425"/>
              <a:ext cx="402336" cy="401854"/>
            </a:xfrm>
            <a:prstGeom prst="rect">
              <a:avLst/>
            </a:prstGeom>
            <a:solidFill>
              <a:srgbClr val="F99D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3AA4672F-5F57-4C0E-9F30-E0B65D71E6D8}"/>
                </a:ext>
              </a:extLst>
            </p:cNvPr>
            <p:cNvSpPr/>
            <p:nvPr/>
          </p:nvSpPr>
          <p:spPr>
            <a:xfrm>
              <a:off x="0" y="4783006"/>
              <a:ext cx="402336" cy="401854"/>
            </a:xfrm>
            <a:prstGeom prst="rect">
              <a:avLst/>
            </a:prstGeom>
            <a:solidFill>
              <a:srgbClr val="4877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4F1FFF6-DEB7-446C-A5BE-202D4A90AE22}"/>
                </a:ext>
              </a:extLst>
            </p:cNvPr>
            <p:cNvSpPr/>
            <p:nvPr/>
          </p:nvSpPr>
          <p:spPr>
            <a:xfrm>
              <a:off x="0" y="5183290"/>
              <a:ext cx="402336" cy="401854"/>
            </a:xfrm>
            <a:prstGeom prst="rect">
              <a:avLst/>
            </a:prstGeom>
            <a:solidFill>
              <a:srgbClr val="007D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4E7CFC7-93FE-4AEE-A02A-78E6FA623931}"/>
                </a:ext>
              </a:extLst>
            </p:cNvPr>
            <p:cNvSpPr/>
            <p:nvPr/>
          </p:nvSpPr>
          <p:spPr>
            <a:xfrm>
              <a:off x="0" y="5583575"/>
              <a:ext cx="402336" cy="401854"/>
            </a:xfrm>
            <a:prstGeom prst="rect">
              <a:avLst/>
            </a:prstGeom>
            <a:solidFill>
              <a:srgbClr val="3EB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1345D99-9451-4472-902C-564A60E67841}"/>
                </a:ext>
              </a:extLst>
            </p:cNvPr>
            <p:cNvSpPr/>
            <p:nvPr/>
          </p:nvSpPr>
          <p:spPr>
            <a:xfrm>
              <a:off x="0" y="5979150"/>
              <a:ext cx="402336" cy="401854"/>
            </a:xfrm>
            <a:prstGeom prst="rect">
              <a:avLst/>
            </a:prstGeom>
            <a:solidFill>
              <a:srgbClr val="0255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2C14464-8EB8-4EB2-933F-B2C29A08CBDC}"/>
                </a:ext>
              </a:extLst>
            </p:cNvPr>
            <p:cNvSpPr/>
            <p:nvPr/>
          </p:nvSpPr>
          <p:spPr>
            <a:xfrm>
              <a:off x="0" y="6379434"/>
              <a:ext cx="402336" cy="401854"/>
            </a:xfrm>
            <a:prstGeom prst="rect">
              <a:avLst/>
            </a:prstGeom>
            <a:solidFill>
              <a:srgbClr val="1836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50" name="Picture 2" descr="C:\Users\wksmobile01\Desktop\identitate ddd\Sigle Oficiale\Sigla Departamentului PNG\Sigla DDD High-Qualit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792" y="4563466"/>
            <a:ext cx="2985628" cy="95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89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714397A-B426-4EF1-B196-286CEE2AE7D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96770" cy="6858000"/>
            <a:chOff x="0" y="0"/>
            <a:chExt cx="402336" cy="678128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D5E337D-DE03-431D-9BA2-64395D4FD894}"/>
                </a:ext>
              </a:extLst>
            </p:cNvPr>
            <p:cNvSpPr/>
            <p:nvPr/>
          </p:nvSpPr>
          <p:spPr>
            <a:xfrm>
              <a:off x="0" y="0"/>
              <a:ext cx="402336" cy="401854"/>
            </a:xfrm>
            <a:prstGeom prst="rect">
              <a:avLst/>
            </a:prstGeom>
            <a:solidFill>
              <a:srgbClr val="EB1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3A46C0D-ABE2-4C3C-A5D5-62D7485793D3}"/>
                </a:ext>
              </a:extLst>
            </p:cNvPr>
            <p:cNvSpPr/>
            <p:nvPr/>
          </p:nvSpPr>
          <p:spPr>
            <a:xfrm>
              <a:off x="0" y="401854"/>
              <a:ext cx="402336" cy="403424"/>
            </a:xfrm>
            <a:prstGeom prst="rect">
              <a:avLst/>
            </a:prstGeom>
            <a:solidFill>
              <a:srgbClr val="D3A0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808B728-83B2-4091-AF6E-6F78A5EBD4EB}"/>
                </a:ext>
              </a:extLst>
            </p:cNvPr>
            <p:cNvSpPr/>
            <p:nvPr/>
          </p:nvSpPr>
          <p:spPr>
            <a:xfrm>
              <a:off x="0" y="1601137"/>
              <a:ext cx="402336" cy="403424"/>
            </a:xfrm>
            <a:prstGeom prst="rect">
              <a:avLst/>
            </a:prstGeom>
            <a:solidFill>
              <a:srgbClr val="EF4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124E14B-F929-4591-B3A5-E53FF50CB3A1}"/>
                </a:ext>
              </a:extLst>
            </p:cNvPr>
            <p:cNvSpPr/>
            <p:nvPr/>
          </p:nvSpPr>
          <p:spPr>
            <a:xfrm>
              <a:off x="0" y="805278"/>
              <a:ext cx="402336" cy="401854"/>
            </a:xfrm>
            <a:prstGeom prst="rect">
              <a:avLst/>
            </a:prstGeom>
            <a:solidFill>
              <a:srgbClr val="279B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28DB700-59C6-45BA-B8ED-B9DDDF9C00DE}"/>
                </a:ext>
              </a:extLst>
            </p:cNvPr>
            <p:cNvSpPr/>
            <p:nvPr/>
          </p:nvSpPr>
          <p:spPr>
            <a:xfrm>
              <a:off x="0" y="1199283"/>
              <a:ext cx="402336" cy="401854"/>
            </a:xfrm>
            <a:prstGeom prst="rect">
              <a:avLst/>
            </a:prstGeom>
            <a:solidFill>
              <a:srgbClr val="C31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86C339C-3190-4E3F-A895-499162B0A8C1}"/>
                </a:ext>
              </a:extLst>
            </p:cNvPr>
            <p:cNvSpPr/>
            <p:nvPr/>
          </p:nvSpPr>
          <p:spPr>
            <a:xfrm>
              <a:off x="0" y="2004562"/>
              <a:ext cx="402336" cy="401854"/>
            </a:xfrm>
            <a:prstGeom prst="rect">
              <a:avLst/>
            </a:prstGeom>
            <a:solidFill>
              <a:srgbClr val="00AE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AFAD3C4-B832-4F1A-8F4B-B56E2299DC78}"/>
                </a:ext>
              </a:extLst>
            </p:cNvPr>
            <p:cNvSpPr/>
            <p:nvPr/>
          </p:nvSpPr>
          <p:spPr>
            <a:xfrm>
              <a:off x="0" y="2398567"/>
              <a:ext cx="402336" cy="403424"/>
            </a:xfrm>
            <a:prstGeom prst="rect">
              <a:avLst/>
            </a:prstGeom>
            <a:solidFill>
              <a:srgbClr val="FDB7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A4FDBF1-471F-4FB2-9BBD-85EACBB02012}"/>
                </a:ext>
              </a:extLst>
            </p:cNvPr>
            <p:cNvSpPr/>
            <p:nvPr/>
          </p:nvSpPr>
          <p:spPr>
            <a:xfrm>
              <a:off x="0" y="2801991"/>
              <a:ext cx="402336" cy="401854"/>
            </a:xfrm>
            <a:prstGeom prst="rect">
              <a:avLst/>
            </a:prstGeom>
            <a:solidFill>
              <a:srgbClr val="8F1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7A51180-2250-4EE5-811D-ED757F891736}"/>
                </a:ext>
              </a:extLst>
            </p:cNvPr>
            <p:cNvSpPr/>
            <p:nvPr/>
          </p:nvSpPr>
          <p:spPr>
            <a:xfrm>
              <a:off x="0" y="3195996"/>
              <a:ext cx="402336" cy="401854"/>
            </a:xfrm>
            <a:prstGeom prst="rect">
              <a:avLst/>
            </a:prstGeom>
            <a:solidFill>
              <a:srgbClr val="F36D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0AF8C61-3F1B-467E-A7F7-7662B8F7854F}"/>
                </a:ext>
              </a:extLst>
            </p:cNvPr>
            <p:cNvSpPr/>
            <p:nvPr/>
          </p:nvSpPr>
          <p:spPr>
            <a:xfrm>
              <a:off x="0" y="4387431"/>
              <a:ext cx="402336" cy="403423"/>
            </a:xfrm>
            <a:prstGeom prst="rect">
              <a:avLst/>
            </a:prstGeom>
            <a:solidFill>
              <a:srgbClr val="CF8D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4A3D7E3-3B53-455B-A659-43F2985FABC8}"/>
                </a:ext>
              </a:extLst>
            </p:cNvPr>
            <p:cNvSpPr/>
            <p:nvPr/>
          </p:nvSpPr>
          <p:spPr>
            <a:xfrm>
              <a:off x="0" y="3597850"/>
              <a:ext cx="402336" cy="403424"/>
            </a:xfrm>
            <a:prstGeom prst="rect">
              <a:avLst/>
            </a:prstGeom>
            <a:solidFill>
              <a:srgbClr val="E114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E50884F-161F-4747-B4A1-5B47BD6E8759}"/>
                </a:ext>
              </a:extLst>
            </p:cNvPr>
            <p:cNvSpPr/>
            <p:nvPr/>
          </p:nvSpPr>
          <p:spPr>
            <a:xfrm>
              <a:off x="0" y="3993425"/>
              <a:ext cx="402336" cy="401854"/>
            </a:xfrm>
            <a:prstGeom prst="rect">
              <a:avLst/>
            </a:prstGeom>
            <a:solidFill>
              <a:srgbClr val="F99D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1F2950-B1F7-4696-BFBD-32838BE7F726}"/>
                </a:ext>
              </a:extLst>
            </p:cNvPr>
            <p:cNvSpPr/>
            <p:nvPr/>
          </p:nvSpPr>
          <p:spPr>
            <a:xfrm>
              <a:off x="0" y="4783006"/>
              <a:ext cx="402336" cy="401854"/>
            </a:xfrm>
            <a:prstGeom prst="rect">
              <a:avLst/>
            </a:prstGeom>
            <a:solidFill>
              <a:srgbClr val="4877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4A368BD-0173-4265-8BD1-CBBA1D084A8E}"/>
                </a:ext>
              </a:extLst>
            </p:cNvPr>
            <p:cNvSpPr/>
            <p:nvPr/>
          </p:nvSpPr>
          <p:spPr>
            <a:xfrm>
              <a:off x="0" y="5183290"/>
              <a:ext cx="402336" cy="401854"/>
            </a:xfrm>
            <a:prstGeom prst="rect">
              <a:avLst/>
            </a:prstGeom>
            <a:solidFill>
              <a:srgbClr val="007D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31DEE1-B57F-4049-8438-4E638B13D6F0}"/>
                </a:ext>
              </a:extLst>
            </p:cNvPr>
            <p:cNvSpPr/>
            <p:nvPr/>
          </p:nvSpPr>
          <p:spPr>
            <a:xfrm>
              <a:off x="0" y="5583575"/>
              <a:ext cx="402336" cy="401854"/>
            </a:xfrm>
            <a:prstGeom prst="rect">
              <a:avLst/>
            </a:prstGeom>
            <a:solidFill>
              <a:srgbClr val="3EB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A92AC18-F7A9-4B26-BD99-23B59D66B129}"/>
                </a:ext>
              </a:extLst>
            </p:cNvPr>
            <p:cNvSpPr/>
            <p:nvPr/>
          </p:nvSpPr>
          <p:spPr>
            <a:xfrm>
              <a:off x="0" y="5979150"/>
              <a:ext cx="402336" cy="401854"/>
            </a:xfrm>
            <a:prstGeom prst="rect">
              <a:avLst/>
            </a:prstGeom>
            <a:solidFill>
              <a:srgbClr val="0255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C8EE99A-6B0D-4E7E-B46E-F324ACE9208A}"/>
                </a:ext>
              </a:extLst>
            </p:cNvPr>
            <p:cNvSpPr/>
            <p:nvPr/>
          </p:nvSpPr>
          <p:spPr>
            <a:xfrm>
              <a:off x="0" y="6379434"/>
              <a:ext cx="402336" cy="401854"/>
            </a:xfrm>
            <a:prstGeom prst="rect">
              <a:avLst/>
            </a:prstGeom>
            <a:solidFill>
              <a:srgbClr val="1836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FB6D188-85D5-4F17-A485-598D4EEE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41541" y="6084210"/>
            <a:ext cx="2798806" cy="462606"/>
          </a:xfrm>
        </p:spPr>
        <p:txBody>
          <a:bodyPr/>
          <a:lstStyle/>
          <a:p>
            <a:fld id="{A5D5AB56-1E4A-481A-852F-43BD6287DAF7}" type="slidenum">
              <a:rPr lang="en-US" sz="1400" b="1" smtClean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2</a:t>
            </a:fld>
            <a:endParaRPr lang="en-US" sz="1400" b="1" dirty="0">
              <a:solidFill>
                <a:srgbClr val="003399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273" y="403006"/>
            <a:ext cx="7560392" cy="809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03923" y="5906856"/>
            <a:ext cx="7713487" cy="870927"/>
            <a:chOff x="503923" y="5906856"/>
            <a:chExt cx="7713487" cy="870927"/>
          </a:xfrm>
        </p:grpSpPr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03923" y="5906856"/>
              <a:ext cx="4513721" cy="3590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Proiect cofinanțat din Fondul Social European prin </a:t>
              </a:r>
              <a:b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</a:b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Programul Operațional Capacitate Administrativă 2014-2020, SIPOCA 613   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923" y="6084210"/>
              <a:ext cx="7713487" cy="69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31" name="Picture 2" descr="romania durabil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716" y="6103757"/>
            <a:ext cx="2996333" cy="34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28" name="Diagram 27"/>
          <p:cNvGraphicFramePr/>
          <p:nvPr>
            <p:extLst>
              <p:ext uri="{D42A27DB-BD31-4B8C-83A1-F6EECF244321}">
                <p14:modId xmlns:p14="http://schemas.microsoft.com/office/powerpoint/2010/main" val="1826660996"/>
              </p:ext>
            </p:extLst>
          </p:nvPr>
        </p:nvGraphicFramePr>
        <p:xfrm>
          <a:off x="706119" y="2146908"/>
          <a:ext cx="5463487" cy="3579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2" name="Title 1"/>
          <p:cNvSpPr txBox="1">
            <a:spLocks/>
          </p:cNvSpPr>
          <p:nvPr/>
        </p:nvSpPr>
        <p:spPr>
          <a:xfrm>
            <a:off x="683569" y="1465499"/>
            <a:ext cx="4651912" cy="504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o-RO" b="1" dirty="0">
                <a:solidFill>
                  <a:srgbClr val="CE112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PARTENERI</a:t>
            </a:r>
            <a:endParaRPr lang="en-US" b="1" dirty="0">
              <a:solidFill>
                <a:srgbClr val="CE1126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109" y="3611230"/>
            <a:ext cx="630570" cy="630570"/>
          </a:xfrm>
          <a:prstGeom prst="rect">
            <a:avLst/>
          </a:prstGeom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41" r="61564"/>
          <a:stretch/>
        </p:blipFill>
        <p:spPr bwMode="auto">
          <a:xfrm>
            <a:off x="1446194" y="2253134"/>
            <a:ext cx="914400" cy="809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4" name="Oval 23"/>
          <p:cNvSpPr/>
          <p:nvPr/>
        </p:nvSpPr>
        <p:spPr>
          <a:xfrm>
            <a:off x="1569864" y="4884122"/>
            <a:ext cx="525437" cy="715605"/>
          </a:xfrm>
          <a:prstGeom prst="ellipse">
            <a:avLst/>
          </a:prstGeom>
          <a:solidFill>
            <a:srgbClr val="C4D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420" y="4979353"/>
            <a:ext cx="823948" cy="540542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5964DACE-237B-C385-E696-3768DF54228D}"/>
              </a:ext>
            </a:extLst>
          </p:cNvPr>
          <p:cNvSpPr txBox="1"/>
          <p:nvPr/>
        </p:nvSpPr>
        <p:spPr>
          <a:xfrm>
            <a:off x="6924208" y="3133252"/>
            <a:ext cx="4137369" cy="1586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o-RO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Buget: </a:t>
            </a:r>
            <a:r>
              <a:rPr kumimoji="0" lang="ro-RO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24,999,991.85 RON</a:t>
            </a: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o-RO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Perioadă implementare:</a:t>
            </a: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o-RO" sz="2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Iulie 2019 – iulie 2023</a:t>
            </a:r>
          </a:p>
        </p:txBody>
      </p:sp>
    </p:spTree>
    <p:extLst>
      <p:ext uri="{BB962C8B-B14F-4D97-AF65-F5344CB8AC3E}">
        <p14:creationId xmlns:p14="http://schemas.microsoft.com/office/powerpoint/2010/main" val="337831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714397A-B426-4EF1-B196-286CEE2AE7D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96770" cy="6858000"/>
            <a:chOff x="0" y="0"/>
            <a:chExt cx="402336" cy="678128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D5E337D-DE03-431D-9BA2-64395D4FD894}"/>
                </a:ext>
              </a:extLst>
            </p:cNvPr>
            <p:cNvSpPr/>
            <p:nvPr/>
          </p:nvSpPr>
          <p:spPr>
            <a:xfrm>
              <a:off x="0" y="0"/>
              <a:ext cx="402336" cy="401854"/>
            </a:xfrm>
            <a:prstGeom prst="rect">
              <a:avLst/>
            </a:prstGeom>
            <a:solidFill>
              <a:srgbClr val="EB1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3A46C0D-ABE2-4C3C-A5D5-62D7485793D3}"/>
                </a:ext>
              </a:extLst>
            </p:cNvPr>
            <p:cNvSpPr/>
            <p:nvPr/>
          </p:nvSpPr>
          <p:spPr>
            <a:xfrm>
              <a:off x="0" y="401854"/>
              <a:ext cx="402336" cy="403424"/>
            </a:xfrm>
            <a:prstGeom prst="rect">
              <a:avLst/>
            </a:prstGeom>
            <a:solidFill>
              <a:srgbClr val="D3A0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808B728-83B2-4091-AF6E-6F78A5EBD4EB}"/>
                </a:ext>
              </a:extLst>
            </p:cNvPr>
            <p:cNvSpPr/>
            <p:nvPr/>
          </p:nvSpPr>
          <p:spPr>
            <a:xfrm>
              <a:off x="0" y="1601137"/>
              <a:ext cx="402336" cy="403424"/>
            </a:xfrm>
            <a:prstGeom prst="rect">
              <a:avLst/>
            </a:prstGeom>
            <a:solidFill>
              <a:srgbClr val="EF4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124E14B-F929-4591-B3A5-E53FF50CB3A1}"/>
                </a:ext>
              </a:extLst>
            </p:cNvPr>
            <p:cNvSpPr/>
            <p:nvPr/>
          </p:nvSpPr>
          <p:spPr>
            <a:xfrm>
              <a:off x="0" y="805278"/>
              <a:ext cx="402336" cy="401854"/>
            </a:xfrm>
            <a:prstGeom prst="rect">
              <a:avLst/>
            </a:prstGeom>
            <a:solidFill>
              <a:srgbClr val="279B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28DB700-59C6-45BA-B8ED-B9DDDF9C00DE}"/>
                </a:ext>
              </a:extLst>
            </p:cNvPr>
            <p:cNvSpPr/>
            <p:nvPr/>
          </p:nvSpPr>
          <p:spPr>
            <a:xfrm>
              <a:off x="0" y="1199283"/>
              <a:ext cx="402336" cy="401854"/>
            </a:xfrm>
            <a:prstGeom prst="rect">
              <a:avLst/>
            </a:prstGeom>
            <a:solidFill>
              <a:srgbClr val="C31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86C339C-3190-4E3F-A895-499162B0A8C1}"/>
                </a:ext>
              </a:extLst>
            </p:cNvPr>
            <p:cNvSpPr/>
            <p:nvPr/>
          </p:nvSpPr>
          <p:spPr>
            <a:xfrm>
              <a:off x="0" y="2004562"/>
              <a:ext cx="402336" cy="401854"/>
            </a:xfrm>
            <a:prstGeom prst="rect">
              <a:avLst/>
            </a:prstGeom>
            <a:solidFill>
              <a:srgbClr val="00AE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AFAD3C4-B832-4F1A-8F4B-B56E2299DC78}"/>
                </a:ext>
              </a:extLst>
            </p:cNvPr>
            <p:cNvSpPr/>
            <p:nvPr/>
          </p:nvSpPr>
          <p:spPr>
            <a:xfrm>
              <a:off x="0" y="2398567"/>
              <a:ext cx="402336" cy="403424"/>
            </a:xfrm>
            <a:prstGeom prst="rect">
              <a:avLst/>
            </a:prstGeom>
            <a:solidFill>
              <a:srgbClr val="FDB7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A4FDBF1-471F-4FB2-9BBD-85EACBB02012}"/>
                </a:ext>
              </a:extLst>
            </p:cNvPr>
            <p:cNvSpPr/>
            <p:nvPr/>
          </p:nvSpPr>
          <p:spPr>
            <a:xfrm>
              <a:off x="0" y="2801991"/>
              <a:ext cx="402336" cy="401854"/>
            </a:xfrm>
            <a:prstGeom prst="rect">
              <a:avLst/>
            </a:prstGeom>
            <a:solidFill>
              <a:srgbClr val="8F1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7A51180-2250-4EE5-811D-ED757F891736}"/>
                </a:ext>
              </a:extLst>
            </p:cNvPr>
            <p:cNvSpPr/>
            <p:nvPr/>
          </p:nvSpPr>
          <p:spPr>
            <a:xfrm>
              <a:off x="0" y="3195996"/>
              <a:ext cx="402336" cy="401854"/>
            </a:xfrm>
            <a:prstGeom prst="rect">
              <a:avLst/>
            </a:prstGeom>
            <a:solidFill>
              <a:srgbClr val="F36D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0AF8C61-3F1B-467E-A7F7-7662B8F7854F}"/>
                </a:ext>
              </a:extLst>
            </p:cNvPr>
            <p:cNvSpPr/>
            <p:nvPr/>
          </p:nvSpPr>
          <p:spPr>
            <a:xfrm>
              <a:off x="0" y="4387431"/>
              <a:ext cx="402336" cy="403423"/>
            </a:xfrm>
            <a:prstGeom prst="rect">
              <a:avLst/>
            </a:prstGeom>
            <a:solidFill>
              <a:srgbClr val="CF8D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4A3D7E3-3B53-455B-A659-43F2985FABC8}"/>
                </a:ext>
              </a:extLst>
            </p:cNvPr>
            <p:cNvSpPr/>
            <p:nvPr/>
          </p:nvSpPr>
          <p:spPr>
            <a:xfrm>
              <a:off x="0" y="3597850"/>
              <a:ext cx="402336" cy="403424"/>
            </a:xfrm>
            <a:prstGeom prst="rect">
              <a:avLst/>
            </a:prstGeom>
            <a:solidFill>
              <a:srgbClr val="E114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E50884F-161F-4747-B4A1-5B47BD6E8759}"/>
                </a:ext>
              </a:extLst>
            </p:cNvPr>
            <p:cNvSpPr/>
            <p:nvPr/>
          </p:nvSpPr>
          <p:spPr>
            <a:xfrm>
              <a:off x="0" y="3993425"/>
              <a:ext cx="402336" cy="401854"/>
            </a:xfrm>
            <a:prstGeom prst="rect">
              <a:avLst/>
            </a:prstGeom>
            <a:solidFill>
              <a:srgbClr val="F99D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1F2950-B1F7-4696-BFBD-32838BE7F726}"/>
                </a:ext>
              </a:extLst>
            </p:cNvPr>
            <p:cNvSpPr/>
            <p:nvPr/>
          </p:nvSpPr>
          <p:spPr>
            <a:xfrm>
              <a:off x="0" y="4783006"/>
              <a:ext cx="402336" cy="401854"/>
            </a:xfrm>
            <a:prstGeom prst="rect">
              <a:avLst/>
            </a:prstGeom>
            <a:solidFill>
              <a:srgbClr val="4877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4A368BD-0173-4265-8BD1-CBBA1D084A8E}"/>
                </a:ext>
              </a:extLst>
            </p:cNvPr>
            <p:cNvSpPr/>
            <p:nvPr/>
          </p:nvSpPr>
          <p:spPr>
            <a:xfrm>
              <a:off x="0" y="5183290"/>
              <a:ext cx="402336" cy="401854"/>
            </a:xfrm>
            <a:prstGeom prst="rect">
              <a:avLst/>
            </a:prstGeom>
            <a:solidFill>
              <a:srgbClr val="007D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31DEE1-B57F-4049-8438-4E638B13D6F0}"/>
                </a:ext>
              </a:extLst>
            </p:cNvPr>
            <p:cNvSpPr/>
            <p:nvPr/>
          </p:nvSpPr>
          <p:spPr>
            <a:xfrm>
              <a:off x="0" y="5583575"/>
              <a:ext cx="402336" cy="401854"/>
            </a:xfrm>
            <a:prstGeom prst="rect">
              <a:avLst/>
            </a:prstGeom>
            <a:solidFill>
              <a:srgbClr val="3EB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A92AC18-F7A9-4B26-BD99-23B59D66B129}"/>
                </a:ext>
              </a:extLst>
            </p:cNvPr>
            <p:cNvSpPr/>
            <p:nvPr/>
          </p:nvSpPr>
          <p:spPr>
            <a:xfrm>
              <a:off x="0" y="5979150"/>
              <a:ext cx="402336" cy="401854"/>
            </a:xfrm>
            <a:prstGeom prst="rect">
              <a:avLst/>
            </a:prstGeom>
            <a:solidFill>
              <a:srgbClr val="0255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C8EE99A-6B0D-4E7E-B46E-F324ACE9208A}"/>
                </a:ext>
              </a:extLst>
            </p:cNvPr>
            <p:cNvSpPr/>
            <p:nvPr/>
          </p:nvSpPr>
          <p:spPr>
            <a:xfrm>
              <a:off x="0" y="6379434"/>
              <a:ext cx="402336" cy="401854"/>
            </a:xfrm>
            <a:prstGeom prst="rect">
              <a:avLst/>
            </a:prstGeom>
            <a:solidFill>
              <a:srgbClr val="1836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FB6D188-85D5-4F17-A485-598D4EEE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41541" y="6084210"/>
            <a:ext cx="2798806" cy="462606"/>
          </a:xfrm>
        </p:spPr>
        <p:txBody>
          <a:bodyPr/>
          <a:lstStyle/>
          <a:p>
            <a:fld id="{A5D5AB56-1E4A-481A-852F-43BD6287DAF7}" type="slidenum">
              <a:rPr lang="en-US" sz="1400" b="1" smtClean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3</a:t>
            </a:fld>
            <a:endParaRPr lang="en-US" sz="1400" b="1" dirty="0">
              <a:solidFill>
                <a:srgbClr val="003399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273" y="410944"/>
            <a:ext cx="7560392" cy="809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03923" y="5906856"/>
            <a:ext cx="7713487" cy="870927"/>
            <a:chOff x="503923" y="5906856"/>
            <a:chExt cx="7713487" cy="870927"/>
          </a:xfrm>
        </p:grpSpPr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03923" y="5906856"/>
              <a:ext cx="4513721" cy="3590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Proiect cofinanțat din Fondul Social European prin </a:t>
              </a:r>
              <a:b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</a:b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Programul Operațional Capacitate Administrativă 2014-2020, SIPOCA 613   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923" y="6084210"/>
              <a:ext cx="7713487" cy="69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31" name="Picture 2" descr="romania durabil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716" y="6103757"/>
            <a:ext cx="2996333" cy="34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2" name="Title 1"/>
          <p:cNvSpPr txBox="1">
            <a:spLocks/>
          </p:cNvSpPr>
          <p:nvPr/>
        </p:nvSpPr>
        <p:spPr>
          <a:xfrm>
            <a:off x="315339" y="1434506"/>
            <a:ext cx="4513721" cy="504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tabLst>
                <a:tab pos="0" algn="l"/>
              </a:tabLst>
            </a:pPr>
            <a:r>
              <a:rPr lang="ro-RO" b="1" dirty="0">
                <a:solidFill>
                  <a:srgbClr val="CE112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OBIECTIV PRINCIPAL</a:t>
            </a:r>
            <a:endParaRPr lang="en-US" b="1" dirty="0">
              <a:solidFill>
                <a:srgbClr val="CE1126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503924" y="2027238"/>
            <a:ext cx="11311742" cy="382600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o-RO" sz="2400" b="1" dirty="0">
                <a:solidFill>
                  <a:srgbClr val="003399"/>
                </a:solidFill>
                <a:latin typeface="Segoe UI Semibold" panose="020B0702040204020203" pitchFamily="34" charset="0"/>
              </a:rPr>
              <a:t>I</a:t>
            </a:r>
            <a:r>
              <a:rPr lang="en-US" sz="2400" b="1" dirty="0" err="1">
                <a:solidFill>
                  <a:srgbClr val="003399"/>
                </a:solidFill>
                <a:latin typeface="Segoe UI Semibold" panose="020B0702040204020203" pitchFamily="34" charset="0"/>
              </a:rPr>
              <a:t>mplementarea</a:t>
            </a:r>
            <a:r>
              <a:rPr lang="en-US" sz="2400" b="1" dirty="0">
                <a:solidFill>
                  <a:srgbClr val="003399"/>
                </a:solidFill>
                <a:latin typeface="Segoe UI Semibold" panose="020B0702040204020203" pitchFamily="34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Segoe UI Semibold" panose="020B0702040204020203" pitchFamily="34" charset="0"/>
              </a:rPr>
              <a:t>Strategiei</a:t>
            </a:r>
            <a:r>
              <a:rPr lang="en-US" sz="2400" b="1" dirty="0">
                <a:solidFill>
                  <a:srgbClr val="003399"/>
                </a:solidFill>
                <a:latin typeface="Segoe UI Semibold" panose="020B0702040204020203" pitchFamily="34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Segoe UI Semibold" panose="020B0702040204020203" pitchFamily="34" charset="0"/>
              </a:rPr>
              <a:t>Naționale</a:t>
            </a:r>
            <a:r>
              <a:rPr lang="en-US" sz="2400" b="1" dirty="0">
                <a:solidFill>
                  <a:srgbClr val="003399"/>
                </a:solidFill>
                <a:latin typeface="Segoe UI Semibold" panose="020B0702040204020203" pitchFamily="34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Segoe UI Semibold" panose="020B0702040204020203" pitchFamily="34" charset="0"/>
              </a:rPr>
              <a:t>pentru</a:t>
            </a:r>
            <a:r>
              <a:rPr lang="en-US" sz="2400" b="1" dirty="0">
                <a:solidFill>
                  <a:srgbClr val="003399"/>
                </a:solidFill>
                <a:latin typeface="Segoe UI Semibold" panose="020B0702040204020203" pitchFamily="34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Segoe UI Semibold" panose="020B0702040204020203" pitchFamily="34" charset="0"/>
              </a:rPr>
              <a:t>Dezvoltarea</a:t>
            </a:r>
            <a:r>
              <a:rPr lang="en-US" sz="2400" b="1" dirty="0">
                <a:solidFill>
                  <a:srgbClr val="003399"/>
                </a:solidFill>
                <a:latin typeface="Segoe UI Semibold" panose="020B0702040204020203" pitchFamily="34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Segoe UI Semibold" panose="020B0702040204020203" pitchFamily="34" charset="0"/>
              </a:rPr>
              <a:t>Durabilă</a:t>
            </a:r>
            <a:r>
              <a:rPr lang="en-US" sz="2400" b="1" dirty="0">
                <a:solidFill>
                  <a:srgbClr val="003399"/>
                </a:solidFill>
                <a:latin typeface="Segoe UI Semibold" panose="020B0702040204020203" pitchFamily="34" charset="0"/>
              </a:rPr>
              <a:t> a </a:t>
            </a:r>
            <a:r>
              <a:rPr lang="en-US" sz="2400" b="1" dirty="0" err="1">
                <a:solidFill>
                  <a:srgbClr val="003399"/>
                </a:solidFill>
                <a:latin typeface="Segoe UI Semibold" panose="020B0702040204020203" pitchFamily="34" charset="0"/>
              </a:rPr>
              <a:t>României</a:t>
            </a:r>
            <a:r>
              <a:rPr lang="en-US" sz="2400" b="1" dirty="0">
                <a:solidFill>
                  <a:srgbClr val="003399"/>
                </a:solidFill>
                <a:latin typeface="Segoe UI Semibold" panose="020B0702040204020203" pitchFamily="34" charset="0"/>
              </a:rPr>
              <a:t> 2030 (SNDD</a:t>
            </a:r>
            <a:r>
              <a:rPr lang="ro-RO" sz="2400" b="1" dirty="0">
                <a:solidFill>
                  <a:srgbClr val="003399"/>
                </a:solidFill>
                <a:latin typeface="Segoe UI Semibold" panose="020B0702040204020203" pitchFamily="34" charset="0"/>
              </a:rPr>
              <a:t>R</a:t>
            </a:r>
            <a:r>
              <a:rPr lang="en-US" sz="2400" b="1" dirty="0">
                <a:solidFill>
                  <a:srgbClr val="003399"/>
                </a:solidFill>
                <a:latin typeface="Segoe UI Semibold" panose="020B0702040204020203" pitchFamily="34" charset="0"/>
              </a:rPr>
              <a:t> 2030)</a:t>
            </a:r>
            <a:r>
              <a:rPr lang="ro-RO" sz="2400" b="1" dirty="0">
                <a:solidFill>
                  <a:srgbClr val="003399"/>
                </a:solidFill>
                <a:latin typeface="Segoe UI Semibold" panose="020B0702040204020203" pitchFamily="34" charset="0"/>
              </a:rPr>
              <a:t> prin:</a:t>
            </a:r>
          </a:p>
          <a:p>
            <a:pPr marL="981075" indent="11113">
              <a:lnSpc>
                <a:spcPct val="120000"/>
              </a:lnSpc>
            </a:pPr>
            <a:r>
              <a:rPr lang="ro-RO" sz="2400" dirty="0">
                <a:solidFill>
                  <a:srgbClr val="003399"/>
                </a:solidFill>
                <a:latin typeface="Segoe UI Semibold" panose="020B0702040204020203" pitchFamily="34" charset="0"/>
              </a:rPr>
              <a:t> consolidarea </a:t>
            </a:r>
            <a:r>
              <a:rPr lang="en-US" sz="2400" dirty="0" err="1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cadrului</a:t>
            </a:r>
            <a:r>
              <a:rPr lang="en-US" sz="24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ro-RO" sz="24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strategic</a:t>
            </a:r>
            <a:r>
              <a:rPr lang="en-US" sz="24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ro-RO" sz="24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ș</a:t>
            </a:r>
            <a:r>
              <a:rPr lang="en-US" sz="2400" dirty="0" err="1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i</a:t>
            </a:r>
            <a:r>
              <a:rPr lang="en-US" sz="24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ro-RO" sz="24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instituțional</a:t>
            </a:r>
            <a:endParaRPr lang="ro-RO" sz="2400" dirty="0">
              <a:solidFill>
                <a:srgbClr val="003399"/>
              </a:solidFill>
              <a:latin typeface="Segoe UI Semibold" panose="020B0702040204020203" pitchFamily="34" charset="0"/>
            </a:endParaRPr>
          </a:p>
          <a:p>
            <a:pPr marL="981075" indent="11113">
              <a:lnSpc>
                <a:spcPct val="120000"/>
              </a:lnSpc>
            </a:pPr>
            <a:r>
              <a:rPr lang="ro-RO" sz="2400" dirty="0">
                <a:solidFill>
                  <a:srgbClr val="003399"/>
                </a:solidFill>
                <a:latin typeface="Segoe UI Semibold" panose="020B0702040204020203" pitchFamily="34" charset="0"/>
              </a:rPr>
              <a:t> </a:t>
            </a:r>
            <a:r>
              <a:rPr lang="en-US" sz="2400" dirty="0" err="1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creșterea</a:t>
            </a:r>
            <a:r>
              <a:rPr lang="en-US" sz="24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2400" dirty="0" err="1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capacității</a:t>
            </a:r>
            <a:r>
              <a:rPr lang="en-US" sz="24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2400" dirty="0" err="1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instituționale</a:t>
            </a:r>
            <a:r>
              <a:rPr lang="en-US" sz="24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2400" dirty="0">
                <a:solidFill>
                  <a:srgbClr val="003399"/>
                </a:solidFill>
                <a:latin typeface="Segoe UI Semibold" panose="020B0702040204020203" pitchFamily="34" charset="0"/>
              </a:rPr>
              <a:t>a </a:t>
            </a:r>
            <a:r>
              <a:rPr lang="en-US" sz="2400" dirty="0" err="1">
                <a:solidFill>
                  <a:srgbClr val="003399"/>
                </a:solidFill>
                <a:latin typeface="Segoe UI Semibold" panose="020B0702040204020203" pitchFamily="34" charset="0"/>
              </a:rPr>
              <a:t>autorităților</a:t>
            </a:r>
            <a:r>
              <a:rPr lang="en-US" sz="2400" dirty="0">
                <a:solidFill>
                  <a:srgbClr val="003399"/>
                </a:solidFill>
                <a:latin typeface="Segoe UI Semibold" panose="020B0702040204020203" pitchFamily="34" charset="0"/>
              </a:rPr>
              <a:t> </a:t>
            </a:r>
            <a:r>
              <a:rPr lang="ro-RO" sz="2400" dirty="0">
                <a:solidFill>
                  <a:srgbClr val="003399"/>
                </a:solidFill>
                <a:latin typeface="Segoe UI Semibold" panose="020B0702040204020203" pitchFamily="34" charset="0"/>
              </a:rPr>
              <a:t>publice implicate în implementare</a:t>
            </a:r>
          </a:p>
          <a:p>
            <a:pPr marL="981075" indent="11113">
              <a:lnSpc>
                <a:spcPct val="120000"/>
              </a:lnSpc>
            </a:pPr>
            <a:r>
              <a:rPr lang="ro-RO" sz="2400" dirty="0">
                <a:solidFill>
                  <a:srgbClr val="003399"/>
                </a:solidFill>
                <a:latin typeface="Segoe UI Semibold" panose="020B0702040204020203" pitchFamily="34" charset="0"/>
              </a:rPr>
              <a:t> </a:t>
            </a:r>
            <a:r>
              <a:rPr lang="en-US" sz="2400" dirty="0" err="1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eficientizarea</a:t>
            </a:r>
            <a:r>
              <a:rPr lang="en-US" sz="24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2400" dirty="0" err="1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comunicării</a:t>
            </a:r>
            <a:r>
              <a:rPr lang="en-US" sz="24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și </a:t>
            </a:r>
            <a:r>
              <a:rPr lang="ro-RO" sz="24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 </a:t>
            </a:r>
            <a:r>
              <a:rPr lang="en-US" sz="2400" dirty="0" err="1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colaborării</a:t>
            </a:r>
            <a:r>
              <a:rPr lang="en-US" sz="24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2400" dirty="0" err="1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interinstituționale</a:t>
            </a:r>
            <a:endParaRPr lang="ro-RO" sz="2400" dirty="0">
              <a:solidFill>
                <a:srgbClr val="003399"/>
              </a:solidFill>
              <a:latin typeface="Segoe UI Semibold" panose="020B0702040204020203" pitchFamily="34" charset="0"/>
            </a:endParaRPr>
          </a:p>
          <a:p>
            <a:pPr marL="981075" indent="11113">
              <a:lnSpc>
                <a:spcPct val="120000"/>
              </a:lnSpc>
            </a:pPr>
            <a:r>
              <a:rPr lang="ro-RO" sz="2400" dirty="0">
                <a:solidFill>
                  <a:srgbClr val="003399"/>
                </a:solidFill>
                <a:latin typeface="Segoe UI Semibold" panose="020B0702040204020203" pitchFamily="34" charset="0"/>
              </a:rPr>
              <a:t> </a:t>
            </a:r>
            <a:r>
              <a:rPr lang="en-US" sz="2400" dirty="0" err="1">
                <a:solidFill>
                  <a:srgbClr val="003399"/>
                </a:solidFill>
                <a:latin typeface="Segoe UI Semibold" panose="020B0702040204020203" pitchFamily="34" charset="0"/>
              </a:rPr>
              <a:t>asigurarea</a:t>
            </a:r>
            <a:r>
              <a:rPr lang="en-US" sz="2400" dirty="0">
                <a:solidFill>
                  <a:srgbClr val="003399"/>
                </a:solidFill>
                <a:latin typeface="Segoe UI Semibold" panose="020B0702040204020203" pitchFamily="34" charset="0"/>
              </a:rPr>
              <a:t> </a:t>
            </a:r>
            <a:r>
              <a:rPr lang="en-US" sz="2400" dirty="0" err="1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consistenței</a:t>
            </a:r>
            <a:r>
              <a:rPr lang="en-US" sz="24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2400" dirty="0" err="1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implementării</a:t>
            </a:r>
            <a:r>
              <a:rPr lang="en-US" sz="24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2400" dirty="0" err="1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prin</a:t>
            </a:r>
            <a:r>
              <a:rPr lang="en-US" sz="24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2400" dirty="0" err="1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monitorizarea</a:t>
            </a:r>
            <a:r>
              <a:rPr lang="en-US" sz="24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2400" dirty="0" err="1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progresului</a:t>
            </a:r>
            <a:r>
              <a:rPr lang="en-US" sz="24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2400" dirty="0" err="1">
                <a:solidFill>
                  <a:srgbClr val="003399"/>
                </a:solidFill>
                <a:latin typeface="Segoe UI Semibold" panose="020B0702040204020203" pitchFamily="34" charset="0"/>
              </a:rPr>
              <a:t>și</a:t>
            </a:r>
            <a:r>
              <a:rPr lang="en-US" sz="2400" dirty="0">
                <a:solidFill>
                  <a:srgbClr val="003399"/>
                </a:solidFill>
                <a:latin typeface="Segoe UI Semibold" panose="020B0702040204020203" pitchFamily="34" charset="0"/>
              </a:rPr>
              <a:t> </a:t>
            </a:r>
            <a:r>
              <a:rPr lang="en-US" sz="2400" dirty="0" err="1">
                <a:solidFill>
                  <a:srgbClr val="003399"/>
                </a:solidFill>
                <a:latin typeface="Segoe UI Semibold" panose="020B0702040204020203" pitchFamily="34" charset="0"/>
              </a:rPr>
              <a:t>prezentarea</a:t>
            </a:r>
            <a:r>
              <a:rPr lang="en-US" sz="2400" dirty="0">
                <a:solidFill>
                  <a:srgbClr val="003399"/>
                </a:solidFill>
                <a:latin typeface="Segoe UI Semibold" panose="020B0702040204020203" pitchFamily="34" charset="0"/>
              </a:rPr>
              <a:t> </a:t>
            </a:r>
            <a:r>
              <a:rPr lang="en-US" sz="2400" dirty="0" err="1">
                <a:solidFill>
                  <a:srgbClr val="003399"/>
                </a:solidFill>
                <a:latin typeface="Segoe UI Semibold" panose="020B0702040204020203" pitchFamily="34" charset="0"/>
              </a:rPr>
              <a:t>tendințelor</a:t>
            </a:r>
            <a:r>
              <a:rPr lang="en-US" sz="2400" dirty="0">
                <a:solidFill>
                  <a:srgbClr val="003399"/>
                </a:solidFill>
                <a:latin typeface="Segoe UI Semibold" panose="020B0702040204020203" pitchFamily="34" charset="0"/>
              </a:rPr>
              <a:t> de </a:t>
            </a:r>
            <a:r>
              <a:rPr lang="en-US" sz="2400" dirty="0" err="1">
                <a:solidFill>
                  <a:srgbClr val="003399"/>
                </a:solidFill>
                <a:latin typeface="Segoe UI Semibold" panose="020B0702040204020203" pitchFamily="34" charset="0"/>
              </a:rPr>
              <a:t>dezvoltare</a:t>
            </a:r>
            <a:r>
              <a:rPr lang="en-US" sz="2400" dirty="0">
                <a:solidFill>
                  <a:srgbClr val="003399"/>
                </a:solidFill>
                <a:latin typeface="Segoe UI Semibold" panose="020B0702040204020203" pitchFamily="34" charset="0"/>
              </a:rPr>
              <a:t> ale </a:t>
            </a:r>
            <a:r>
              <a:rPr lang="en-US" sz="2400" dirty="0" err="1">
                <a:solidFill>
                  <a:srgbClr val="003399"/>
                </a:solidFill>
                <a:latin typeface="Segoe UI Semibold" panose="020B0702040204020203" pitchFamily="34" charset="0"/>
              </a:rPr>
              <a:t>României</a:t>
            </a:r>
            <a:endParaRPr lang="ro-RO" sz="2400" dirty="0">
              <a:solidFill>
                <a:srgbClr val="003399"/>
              </a:solidFill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14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714397A-B426-4EF1-B196-286CEE2AE7D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96770" cy="6858000"/>
            <a:chOff x="0" y="0"/>
            <a:chExt cx="402336" cy="678128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D5E337D-DE03-431D-9BA2-64395D4FD894}"/>
                </a:ext>
              </a:extLst>
            </p:cNvPr>
            <p:cNvSpPr/>
            <p:nvPr/>
          </p:nvSpPr>
          <p:spPr>
            <a:xfrm>
              <a:off x="0" y="0"/>
              <a:ext cx="402336" cy="401854"/>
            </a:xfrm>
            <a:prstGeom prst="rect">
              <a:avLst/>
            </a:prstGeom>
            <a:solidFill>
              <a:srgbClr val="EB1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3A46C0D-ABE2-4C3C-A5D5-62D7485793D3}"/>
                </a:ext>
              </a:extLst>
            </p:cNvPr>
            <p:cNvSpPr/>
            <p:nvPr/>
          </p:nvSpPr>
          <p:spPr>
            <a:xfrm>
              <a:off x="0" y="401854"/>
              <a:ext cx="402336" cy="403424"/>
            </a:xfrm>
            <a:prstGeom prst="rect">
              <a:avLst/>
            </a:prstGeom>
            <a:solidFill>
              <a:srgbClr val="D3A0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808B728-83B2-4091-AF6E-6F78A5EBD4EB}"/>
                </a:ext>
              </a:extLst>
            </p:cNvPr>
            <p:cNvSpPr/>
            <p:nvPr/>
          </p:nvSpPr>
          <p:spPr>
            <a:xfrm>
              <a:off x="0" y="1601137"/>
              <a:ext cx="402336" cy="403424"/>
            </a:xfrm>
            <a:prstGeom prst="rect">
              <a:avLst/>
            </a:prstGeom>
            <a:solidFill>
              <a:srgbClr val="EF4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124E14B-F929-4591-B3A5-E53FF50CB3A1}"/>
                </a:ext>
              </a:extLst>
            </p:cNvPr>
            <p:cNvSpPr/>
            <p:nvPr/>
          </p:nvSpPr>
          <p:spPr>
            <a:xfrm>
              <a:off x="0" y="805278"/>
              <a:ext cx="402336" cy="401854"/>
            </a:xfrm>
            <a:prstGeom prst="rect">
              <a:avLst/>
            </a:prstGeom>
            <a:solidFill>
              <a:srgbClr val="279B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28DB700-59C6-45BA-B8ED-B9DDDF9C00DE}"/>
                </a:ext>
              </a:extLst>
            </p:cNvPr>
            <p:cNvSpPr/>
            <p:nvPr/>
          </p:nvSpPr>
          <p:spPr>
            <a:xfrm>
              <a:off x="0" y="1199283"/>
              <a:ext cx="402336" cy="401854"/>
            </a:xfrm>
            <a:prstGeom prst="rect">
              <a:avLst/>
            </a:prstGeom>
            <a:solidFill>
              <a:srgbClr val="C31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86C339C-3190-4E3F-A895-499162B0A8C1}"/>
                </a:ext>
              </a:extLst>
            </p:cNvPr>
            <p:cNvSpPr/>
            <p:nvPr/>
          </p:nvSpPr>
          <p:spPr>
            <a:xfrm>
              <a:off x="0" y="2004562"/>
              <a:ext cx="402336" cy="401854"/>
            </a:xfrm>
            <a:prstGeom prst="rect">
              <a:avLst/>
            </a:prstGeom>
            <a:solidFill>
              <a:srgbClr val="00AE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AFAD3C4-B832-4F1A-8F4B-B56E2299DC78}"/>
                </a:ext>
              </a:extLst>
            </p:cNvPr>
            <p:cNvSpPr/>
            <p:nvPr/>
          </p:nvSpPr>
          <p:spPr>
            <a:xfrm>
              <a:off x="0" y="2398567"/>
              <a:ext cx="402336" cy="403424"/>
            </a:xfrm>
            <a:prstGeom prst="rect">
              <a:avLst/>
            </a:prstGeom>
            <a:solidFill>
              <a:srgbClr val="FDB7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A4FDBF1-471F-4FB2-9BBD-85EACBB02012}"/>
                </a:ext>
              </a:extLst>
            </p:cNvPr>
            <p:cNvSpPr/>
            <p:nvPr/>
          </p:nvSpPr>
          <p:spPr>
            <a:xfrm>
              <a:off x="0" y="2801991"/>
              <a:ext cx="402336" cy="401854"/>
            </a:xfrm>
            <a:prstGeom prst="rect">
              <a:avLst/>
            </a:prstGeom>
            <a:solidFill>
              <a:srgbClr val="8F1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7A51180-2250-4EE5-811D-ED757F891736}"/>
                </a:ext>
              </a:extLst>
            </p:cNvPr>
            <p:cNvSpPr/>
            <p:nvPr/>
          </p:nvSpPr>
          <p:spPr>
            <a:xfrm>
              <a:off x="0" y="3195996"/>
              <a:ext cx="402336" cy="401854"/>
            </a:xfrm>
            <a:prstGeom prst="rect">
              <a:avLst/>
            </a:prstGeom>
            <a:solidFill>
              <a:srgbClr val="F36D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0AF8C61-3F1B-467E-A7F7-7662B8F7854F}"/>
                </a:ext>
              </a:extLst>
            </p:cNvPr>
            <p:cNvSpPr/>
            <p:nvPr/>
          </p:nvSpPr>
          <p:spPr>
            <a:xfrm>
              <a:off x="0" y="4387431"/>
              <a:ext cx="402336" cy="403423"/>
            </a:xfrm>
            <a:prstGeom prst="rect">
              <a:avLst/>
            </a:prstGeom>
            <a:solidFill>
              <a:srgbClr val="CF8D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4A3D7E3-3B53-455B-A659-43F2985FABC8}"/>
                </a:ext>
              </a:extLst>
            </p:cNvPr>
            <p:cNvSpPr/>
            <p:nvPr/>
          </p:nvSpPr>
          <p:spPr>
            <a:xfrm>
              <a:off x="0" y="3597850"/>
              <a:ext cx="402336" cy="403424"/>
            </a:xfrm>
            <a:prstGeom prst="rect">
              <a:avLst/>
            </a:prstGeom>
            <a:solidFill>
              <a:srgbClr val="E114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E50884F-161F-4747-B4A1-5B47BD6E8759}"/>
                </a:ext>
              </a:extLst>
            </p:cNvPr>
            <p:cNvSpPr/>
            <p:nvPr/>
          </p:nvSpPr>
          <p:spPr>
            <a:xfrm>
              <a:off x="0" y="3993425"/>
              <a:ext cx="402336" cy="401854"/>
            </a:xfrm>
            <a:prstGeom prst="rect">
              <a:avLst/>
            </a:prstGeom>
            <a:solidFill>
              <a:srgbClr val="F99D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1F2950-B1F7-4696-BFBD-32838BE7F726}"/>
                </a:ext>
              </a:extLst>
            </p:cNvPr>
            <p:cNvSpPr/>
            <p:nvPr/>
          </p:nvSpPr>
          <p:spPr>
            <a:xfrm>
              <a:off x="0" y="4783006"/>
              <a:ext cx="402336" cy="401854"/>
            </a:xfrm>
            <a:prstGeom prst="rect">
              <a:avLst/>
            </a:prstGeom>
            <a:solidFill>
              <a:srgbClr val="4877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4A368BD-0173-4265-8BD1-CBBA1D084A8E}"/>
                </a:ext>
              </a:extLst>
            </p:cNvPr>
            <p:cNvSpPr/>
            <p:nvPr/>
          </p:nvSpPr>
          <p:spPr>
            <a:xfrm>
              <a:off x="0" y="5183290"/>
              <a:ext cx="402336" cy="401854"/>
            </a:xfrm>
            <a:prstGeom prst="rect">
              <a:avLst/>
            </a:prstGeom>
            <a:solidFill>
              <a:srgbClr val="007D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31DEE1-B57F-4049-8438-4E638B13D6F0}"/>
                </a:ext>
              </a:extLst>
            </p:cNvPr>
            <p:cNvSpPr/>
            <p:nvPr/>
          </p:nvSpPr>
          <p:spPr>
            <a:xfrm>
              <a:off x="0" y="5583575"/>
              <a:ext cx="402336" cy="401854"/>
            </a:xfrm>
            <a:prstGeom prst="rect">
              <a:avLst/>
            </a:prstGeom>
            <a:solidFill>
              <a:srgbClr val="3EB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A92AC18-F7A9-4B26-BD99-23B59D66B129}"/>
                </a:ext>
              </a:extLst>
            </p:cNvPr>
            <p:cNvSpPr/>
            <p:nvPr/>
          </p:nvSpPr>
          <p:spPr>
            <a:xfrm>
              <a:off x="0" y="5979150"/>
              <a:ext cx="402336" cy="401854"/>
            </a:xfrm>
            <a:prstGeom prst="rect">
              <a:avLst/>
            </a:prstGeom>
            <a:solidFill>
              <a:srgbClr val="0255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C8EE99A-6B0D-4E7E-B46E-F324ACE9208A}"/>
                </a:ext>
              </a:extLst>
            </p:cNvPr>
            <p:cNvSpPr/>
            <p:nvPr/>
          </p:nvSpPr>
          <p:spPr>
            <a:xfrm>
              <a:off x="0" y="6379434"/>
              <a:ext cx="402336" cy="401854"/>
            </a:xfrm>
            <a:prstGeom prst="rect">
              <a:avLst/>
            </a:prstGeom>
            <a:solidFill>
              <a:srgbClr val="1836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FB6D188-85D5-4F17-A485-598D4EEE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41541" y="6084210"/>
            <a:ext cx="2798806" cy="462606"/>
          </a:xfrm>
        </p:spPr>
        <p:txBody>
          <a:bodyPr/>
          <a:lstStyle/>
          <a:p>
            <a:fld id="{A5D5AB56-1E4A-481A-852F-43BD6287DAF7}" type="slidenum">
              <a:rPr lang="en-US" sz="1400" b="1" smtClean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4</a:t>
            </a:fld>
            <a:endParaRPr lang="en-US" sz="1400" b="1" dirty="0">
              <a:solidFill>
                <a:srgbClr val="003399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272" y="62731"/>
            <a:ext cx="7560392" cy="809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398529" y="6012681"/>
            <a:ext cx="7713487" cy="870927"/>
            <a:chOff x="503923" y="5906856"/>
            <a:chExt cx="7713487" cy="870927"/>
          </a:xfrm>
        </p:grpSpPr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03923" y="5906856"/>
              <a:ext cx="4513721" cy="3590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Proiect cofinanțat din Fondul Social European prin </a:t>
              </a:r>
              <a:b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</a:b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Programul Operațional Capacitate Administrativă 2014-2020, SIPOCA 613   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923" y="6084210"/>
              <a:ext cx="7713487" cy="69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31" name="Picture 2" descr="romania durabil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716" y="6103757"/>
            <a:ext cx="2996333" cy="34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ECE73CB-2BFB-6329-4DFB-7E28FFCF2F0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76" y="1696633"/>
            <a:ext cx="4298910" cy="426313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1F2A84E7-E904-97F5-E539-9833F9BEDFCB}"/>
              </a:ext>
            </a:extLst>
          </p:cNvPr>
          <p:cNvSpPr txBox="1"/>
          <p:nvPr/>
        </p:nvSpPr>
        <p:spPr>
          <a:xfrm>
            <a:off x="475076" y="1009095"/>
            <a:ext cx="75603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o-RO" sz="2800" b="1" dirty="0">
                <a:solidFill>
                  <a:srgbClr val="CE1126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j-cs"/>
              </a:rPr>
              <a:t>Cadru strategic și instituțional consolidat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145D81E-B28A-2B55-0301-74ED50F31AE6}"/>
              </a:ext>
            </a:extLst>
          </p:cNvPr>
          <p:cNvSpPr txBox="1"/>
          <p:nvPr/>
        </p:nvSpPr>
        <p:spPr>
          <a:xfrm>
            <a:off x="5025116" y="1576487"/>
            <a:ext cx="6845933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2019</a:t>
            </a:r>
            <a:r>
              <a:rPr lang="ro-RO" b="1" dirty="0"/>
              <a:t> – H.G. 272/8.05.  </a:t>
            </a:r>
            <a:endParaRPr lang="en-US" b="1" dirty="0"/>
          </a:p>
          <a:p>
            <a:r>
              <a:rPr lang="en-US" dirty="0" err="1"/>
              <a:t>Înființarea</a:t>
            </a:r>
            <a:r>
              <a:rPr lang="en-US" dirty="0"/>
              <a:t> ”</a:t>
            </a:r>
            <a:r>
              <a:rPr lang="en-US" dirty="0" err="1"/>
              <a:t>Comitetului</a:t>
            </a:r>
            <a:r>
              <a:rPr lang="en-US" dirty="0"/>
              <a:t> </a:t>
            </a:r>
            <a:r>
              <a:rPr lang="en-US" dirty="0" err="1"/>
              <a:t>interdepartamental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dezvoltare</a:t>
            </a:r>
            <a:endParaRPr lang="en-US" dirty="0"/>
          </a:p>
          <a:p>
            <a:r>
              <a:rPr lang="en-US" dirty="0" err="1"/>
              <a:t>durabilă</a:t>
            </a:r>
            <a:r>
              <a:rPr lang="en-US" dirty="0"/>
              <a:t>”</a:t>
            </a:r>
          </a:p>
          <a:p>
            <a:endParaRPr lang="ro-RO" b="1" dirty="0"/>
          </a:p>
          <a:p>
            <a:r>
              <a:rPr lang="en-US" b="1" dirty="0"/>
              <a:t>2020</a:t>
            </a:r>
            <a:r>
              <a:rPr lang="ro-RO" b="1" dirty="0"/>
              <a:t> – H.G. 114/4.05. </a:t>
            </a:r>
            <a:endParaRPr lang="en-US" b="1" dirty="0"/>
          </a:p>
          <a:p>
            <a:r>
              <a:rPr lang="en-US" dirty="0" err="1"/>
              <a:t>Înființarea</a:t>
            </a:r>
            <a:r>
              <a:rPr lang="en-US" dirty="0"/>
              <a:t> ”</a:t>
            </a:r>
            <a:r>
              <a:rPr lang="en-US" dirty="0" err="1"/>
              <a:t>Consiliului</a:t>
            </a:r>
            <a:r>
              <a:rPr lang="en-US" dirty="0"/>
              <a:t> </a:t>
            </a:r>
            <a:r>
              <a:rPr lang="en-US" dirty="0" err="1"/>
              <a:t>consultativ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dezvoltare</a:t>
            </a:r>
            <a:r>
              <a:rPr lang="en-US" dirty="0"/>
              <a:t> </a:t>
            </a:r>
            <a:r>
              <a:rPr lang="en-US" dirty="0" err="1"/>
              <a:t>durabilă</a:t>
            </a:r>
            <a:r>
              <a:rPr lang="en-US" dirty="0"/>
              <a:t>”</a:t>
            </a:r>
            <a:endParaRPr lang="ro-RO" dirty="0"/>
          </a:p>
          <a:p>
            <a:endParaRPr lang="ro-RO" dirty="0"/>
          </a:p>
          <a:p>
            <a:r>
              <a:rPr lang="ro-RO" b="1" dirty="0"/>
              <a:t>2021 - </a:t>
            </a:r>
            <a:r>
              <a:rPr lang="ro-RO" dirty="0"/>
              <a:t>22 nuclee pentru dezvoltare durabilă – cca. 90 de specialiști</a:t>
            </a:r>
          </a:p>
          <a:p>
            <a:endParaRPr lang="ro-RO" b="1" dirty="0"/>
          </a:p>
          <a:p>
            <a:r>
              <a:rPr lang="ro-RO" b="1" dirty="0"/>
              <a:t>2022 - Legea nr. 156/mai 2022 </a:t>
            </a:r>
            <a:r>
              <a:rPr lang="ro-RO" dirty="0"/>
              <a:t>privind aprobarea O.U.G. nr. 138/2021 pentru modificarea și completarea O.U.G. nr. 57/2019 privind </a:t>
            </a:r>
            <a:r>
              <a:rPr lang="ro-RO" b="1" dirty="0"/>
              <a:t>Codul administrativ, Art. 610^1 – expert dezvoltare durabilă</a:t>
            </a:r>
          </a:p>
          <a:p>
            <a:endParaRPr lang="ro-RO" b="1" dirty="0"/>
          </a:p>
          <a:p>
            <a:r>
              <a:rPr lang="ro-RO" b="1" dirty="0"/>
              <a:t>2022 – H.G. 754/8.06.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modificarea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completarea</a:t>
            </a:r>
            <a:r>
              <a:rPr lang="en-US" dirty="0"/>
              <a:t> </a:t>
            </a:r>
            <a:r>
              <a:rPr lang="ro-RO" dirty="0"/>
              <a:t>H.G </a:t>
            </a:r>
            <a:r>
              <a:rPr lang="en-US" dirty="0"/>
              <a:t>877/2018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adoptarea</a:t>
            </a:r>
            <a:r>
              <a:rPr lang="en-US" dirty="0"/>
              <a:t> </a:t>
            </a:r>
            <a:r>
              <a:rPr lang="ro-RO" dirty="0"/>
              <a:t>SNDDR </a:t>
            </a:r>
            <a:r>
              <a:rPr lang="en-US" dirty="0"/>
              <a:t>2030</a:t>
            </a:r>
          </a:p>
          <a:p>
            <a:r>
              <a:rPr lang="ro-RO" dirty="0"/>
              <a:t>art. 1^1 aprobă </a:t>
            </a:r>
            <a:r>
              <a:rPr lang="ro-RO" b="1" dirty="0"/>
              <a:t>Planul național de acțiune pentru implementarea SNDDR 2030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6438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714397A-B426-4EF1-B196-286CEE2AE7D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96770" cy="6858000"/>
            <a:chOff x="0" y="0"/>
            <a:chExt cx="402336" cy="678128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D5E337D-DE03-431D-9BA2-64395D4FD894}"/>
                </a:ext>
              </a:extLst>
            </p:cNvPr>
            <p:cNvSpPr/>
            <p:nvPr/>
          </p:nvSpPr>
          <p:spPr>
            <a:xfrm>
              <a:off x="0" y="0"/>
              <a:ext cx="402336" cy="401854"/>
            </a:xfrm>
            <a:prstGeom prst="rect">
              <a:avLst/>
            </a:prstGeom>
            <a:solidFill>
              <a:srgbClr val="EB1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3A46C0D-ABE2-4C3C-A5D5-62D7485793D3}"/>
                </a:ext>
              </a:extLst>
            </p:cNvPr>
            <p:cNvSpPr/>
            <p:nvPr/>
          </p:nvSpPr>
          <p:spPr>
            <a:xfrm>
              <a:off x="0" y="401854"/>
              <a:ext cx="402336" cy="403424"/>
            </a:xfrm>
            <a:prstGeom prst="rect">
              <a:avLst/>
            </a:prstGeom>
            <a:solidFill>
              <a:srgbClr val="D3A0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808B728-83B2-4091-AF6E-6F78A5EBD4EB}"/>
                </a:ext>
              </a:extLst>
            </p:cNvPr>
            <p:cNvSpPr/>
            <p:nvPr/>
          </p:nvSpPr>
          <p:spPr>
            <a:xfrm>
              <a:off x="0" y="1601137"/>
              <a:ext cx="402336" cy="403424"/>
            </a:xfrm>
            <a:prstGeom prst="rect">
              <a:avLst/>
            </a:prstGeom>
            <a:solidFill>
              <a:srgbClr val="EF4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124E14B-F929-4591-B3A5-E53FF50CB3A1}"/>
                </a:ext>
              </a:extLst>
            </p:cNvPr>
            <p:cNvSpPr/>
            <p:nvPr/>
          </p:nvSpPr>
          <p:spPr>
            <a:xfrm>
              <a:off x="0" y="805278"/>
              <a:ext cx="402336" cy="401854"/>
            </a:xfrm>
            <a:prstGeom prst="rect">
              <a:avLst/>
            </a:prstGeom>
            <a:solidFill>
              <a:srgbClr val="279B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28DB700-59C6-45BA-B8ED-B9DDDF9C00DE}"/>
                </a:ext>
              </a:extLst>
            </p:cNvPr>
            <p:cNvSpPr/>
            <p:nvPr/>
          </p:nvSpPr>
          <p:spPr>
            <a:xfrm>
              <a:off x="0" y="1199283"/>
              <a:ext cx="402336" cy="401854"/>
            </a:xfrm>
            <a:prstGeom prst="rect">
              <a:avLst/>
            </a:prstGeom>
            <a:solidFill>
              <a:srgbClr val="C31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86C339C-3190-4E3F-A895-499162B0A8C1}"/>
                </a:ext>
              </a:extLst>
            </p:cNvPr>
            <p:cNvSpPr/>
            <p:nvPr/>
          </p:nvSpPr>
          <p:spPr>
            <a:xfrm>
              <a:off x="0" y="2004562"/>
              <a:ext cx="402336" cy="401854"/>
            </a:xfrm>
            <a:prstGeom prst="rect">
              <a:avLst/>
            </a:prstGeom>
            <a:solidFill>
              <a:srgbClr val="00AE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AFAD3C4-B832-4F1A-8F4B-B56E2299DC78}"/>
                </a:ext>
              </a:extLst>
            </p:cNvPr>
            <p:cNvSpPr/>
            <p:nvPr/>
          </p:nvSpPr>
          <p:spPr>
            <a:xfrm>
              <a:off x="0" y="2398567"/>
              <a:ext cx="402336" cy="403424"/>
            </a:xfrm>
            <a:prstGeom prst="rect">
              <a:avLst/>
            </a:prstGeom>
            <a:solidFill>
              <a:srgbClr val="FDB7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A4FDBF1-471F-4FB2-9BBD-85EACBB02012}"/>
                </a:ext>
              </a:extLst>
            </p:cNvPr>
            <p:cNvSpPr/>
            <p:nvPr/>
          </p:nvSpPr>
          <p:spPr>
            <a:xfrm>
              <a:off x="0" y="2801991"/>
              <a:ext cx="402336" cy="401854"/>
            </a:xfrm>
            <a:prstGeom prst="rect">
              <a:avLst/>
            </a:prstGeom>
            <a:solidFill>
              <a:srgbClr val="8F1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7A51180-2250-4EE5-811D-ED757F891736}"/>
                </a:ext>
              </a:extLst>
            </p:cNvPr>
            <p:cNvSpPr/>
            <p:nvPr/>
          </p:nvSpPr>
          <p:spPr>
            <a:xfrm>
              <a:off x="0" y="3195996"/>
              <a:ext cx="402336" cy="401854"/>
            </a:xfrm>
            <a:prstGeom prst="rect">
              <a:avLst/>
            </a:prstGeom>
            <a:solidFill>
              <a:srgbClr val="F36D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0AF8C61-3F1B-467E-A7F7-7662B8F7854F}"/>
                </a:ext>
              </a:extLst>
            </p:cNvPr>
            <p:cNvSpPr/>
            <p:nvPr/>
          </p:nvSpPr>
          <p:spPr>
            <a:xfrm>
              <a:off x="0" y="4387431"/>
              <a:ext cx="402336" cy="403423"/>
            </a:xfrm>
            <a:prstGeom prst="rect">
              <a:avLst/>
            </a:prstGeom>
            <a:solidFill>
              <a:srgbClr val="CF8D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4A3D7E3-3B53-455B-A659-43F2985FABC8}"/>
                </a:ext>
              </a:extLst>
            </p:cNvPr>
            <p:cNvSpPr/>
            <p:nvPr/>
          </p:nvSpPr>
          <p:spPr>
            <a:xfrm>
              <a:off x="0" y="3597850"/>
              <a:ext cx="402336" cy="403424"/>
            </a:xfrm>
            <a:prstGeom prst="rect">
              <a:avLst/>
            </a:prstGeom>
            <a:solidFill>
              <a:srgbClr val="E114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E50884F-161F-4747-B4A1-5B47BD6E8759}"/>
                </a:ext>
              </a:extLst>
            </p:cNvPr>
            <p:cNvSpPr/>
            <p:nvPr/>
          </p:nvSpPr>
          <p:spPr>
            <a:xfrm>
              <a:off x="0" y="3993425"/>
              <a:ext cx="402336" cy="401854"/>
            </a:xfrm>
            <a:prstGeom prst="rect">
              <a:avLst/>
            </a:prstGeom>
            <a:solidFill>
              <a:srgbClr val="F99D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1F2950-B1F7-4696-BFBD-32838BE7F726}"/>
                </a:ext>
              </a:extLst>
            </p:cNvPr>
            <p:cNvSpPr/>
            <p:nvPr/>
          </p:nvSpPr>
          <p:spPr>
            <a:xfrm>
              <a:off x="0" y="4783006"/>
              <a:ext cx="402336" cy="401854"/>
            </a:xfrm>
            <a:prstGeom prst="rect">
              <a:avLst/>
            </a:prstGeom>
            <a:solidFill>
              <a:srgbClr val="4877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4A368BD-0173-4265-8BD1-CBBA1D084A8E}"/>
                </a:ext>
              </a:extLst>
            </p:cNvPr>
            <p:cNvSpPr/>
            <p:nvPr/>
          </p:nvSpPr>
          <p:spPr>
            <a:xfrm>
              <a:off x="0" y="5183290"/>
              <a:ext cx="402336" cy="401854"/>
            </a:xfrm>
            <a:prstGeom prst="rect">
              <a:avLst/>
            </a:prstGeom>
            <a:solidFill>
              <a:srgbClr val="007D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31DEE1-B57F-4049-8438-4E638B13D6F0}"/>
                </a:ext>
              </a:extLst>
            </p:cNvPr>
            <p:cNvSpPr/>
            <p:nvPr/>
          </p:nvSpPr>
          <p:spPr>
            <a:xfrm>
              <a:off x="0" y="5583575"/>
              <a:ext cx="402336" cy="401854"/>
            </a:xfrm>
            <a:prstGeom prst="rect">
              <a:avLst/>
            </a:prstGeom>
            <a:solidFill>
              <a:srgbClr val="3EB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A92AC18-F7A9-4B26-BD99-23B59D66B129}"/>
                </a:ext>
              </a:extLst>
            </p:cNvPr>
            <p:cNvSpPr/>
            <p:nvPr/>
          </p:nvSpPr>
          <p:spPr>
            <a:xfrm>
              <a:off x="0" y="5979150"/>
              <a:ext cx="402336" cy="401854"/>
            </a:xfrm>
            <a:prstGeom prst="rect">
              <a:avLst/>
            </a:prstGeom>
            <a:solidFill>
              <a:srgbClr val="0255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C8EE99A-6B0D-4E7E-B46E-F324ACE9208A}"/>
                </a:ext>
              </a:extLst>
            </p:cNvPr>
            <p:cNvSpPr/>
            <p:nvPr/>
          </p:nvSpPr>
          <p:spPr>
            <a:xfrm>
              <a:off x="0" y="6379434"/>
              <a:ext cx="402336" cy="401854"/>
            </a:xfrm>
            <a:prstGeom prst="rect">
              <a:avLst/>
            </a:prstGeom>
            <a:solidFill>
              <a:srgbClr val="1836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FB6D188-85D5-4F17-A485-598D4EEE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41541" y="6084210"/>
            <a:ext cx="2798806" cy="462606"/>
          </a:xfrm>
        </p:spPr>
        <p:txBody>
          <a:bodyPr/>
          <a:lstStyle/>
          <a:p>
            <a:fld id="{A5D5AB56-1E4A-481A-852F-43BD6287DAF7}" type="slidenum">
              <a:rPr lang="en-US" sz="1400" b="1" smtClean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5</a:t>
            </a:fld>
            <a:endParaRPr lang="en-US" sz="1400" b="1" dirty="0">
              <a:solidFill>
                <a:srgbClr val="003399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273" y="271213"/>
            <a:ext cx="7560392" cy="809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03923" y="5987073"/>
            <a:ext cx="7713487" cy="870927"/>
            <a:chOff x="503923" y="5906856"/>
            <a:chExt cx="7713487" cy="870927"/>
          </a:xfrm>
        </p:grpSpPr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03923" y="5906856"/>
              <a:ext cx="4513721" cy="3590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Proiect cofinanțat din Fondul Social European prin </a:t>
              </a:r>
              <a:b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</a:b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Programul Operațional Capacitate Administrativă 2014-2020, SIPOCA 613   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923" y="6084210"/>
              <a:ext cx="7713487" cy="69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31" name="Picture 2" descr="romania durabil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716" y="6103757"/>
            <a:ext cx="2996333" cy="34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503923" y="2048767"/>
            <a:ext cx="11489530" cy="518457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defRPr/>
            </a:pPr>
            <a:r>
              <a:rPr lang="en-US" sz="2000" b="1" dirty="0" err="1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Analiz</a:t>
            </a:r>
            <a:r>
              <a:rPr lang="ro-RO" sz="2000" b="1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ă ocupațională </a:t>
            </a:r>
            <a:r>
              <a:rPr lang="ro-RO" sz="2000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 </a:t>
            </a:r>
            <a:r>
              <a:rPr lang="ro-RO" sz="2000" b="1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</a:t>
            </a:r>
            <a:r>
              <a:rPr lang="en-US" sz="2000" b="1" dirty="0" err="1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tandard</a:t>
            </a:r>
            <a:r>
              <a:rPr lang="en-US" sz="2000" b="1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profesional</a:t>
            </a:r>
            <a:r>
              <a:rPr lang="en-US" sz="2000" b="1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strike="noStrike" kern="120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aferent</a:t>
            </a:r>
            <a:r>
              <a:rPr kumimoji="0" lang="en-US" sz="2000" b="0" i="0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strike="noStrike" kern="120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ocupației</a:t>
            </a:r>
            <a:r>
              <a:rPr kumimoji="0" lang="en-US" sz="2000" b="0" i="0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“expert </a:t>
            </a:r>
            <a:r>
              <a:rPr lang="en-US" sz="2000" dirty="0" err="1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dezvoltare</a:t>
            </a:r>
            <a:r>
              <a:rPr lang="en-US" sz="20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durabilă</a:t>
            </a:r>
            <a:r>
              <a:rPr lang="en-US" sz="20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”</a:t>
            </a:r>
            <a:r>
              <a:rPr lang="ro-RO" sz="2000" dirty="0">
                <a:solidFill>
                  <a:srgbClr val="003399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noProof="0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ro-RO" sz="20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aprobat de ANC în </a:t>
            </a:r>
            <a:r>
              <a:rPr lang="ro-RO" sz="2000" u="sng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 Februarie 2021</a:t>
            </a:r>
          </a:p>
          <a:p>
            <a:pPr algn="just">
              <a:lnSpc>
                <a:spcPct val="100000"/>
              </a:lnSpc>
              <a:defRPr/>
            </a:pPr>
            <a:r>
              <a:rPr lang="ro-RO" sz="2000" b="1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Program de formare profesională </a:t>
            </a:r>
            <a:r>
              <a:rPr kumimoji="0" lang="ro-RO" sz="2000" b="1" i="0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 domeniul dezvoltării durabile a personalului din administrația publică centrală - </a:t>
            </a:r>
            <a:r>
              <a:rPr kumimoji="0" lang="ro-RO" sz="2000" b="1" i="0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150 de persoane formate/calificate</a:t>
            </a:r>
            <a:r>
              <a:rPr kumimoji="0" lang="ro-RO" sz="2000" b="1" i="0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pentru ocupația </a:t>
            </a:r>
            <a:br>
              <a:rPr kumimoji="0" lang="ro-RO" sz="2000" b="1" i="0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o-RO" sz="2000" b="1" i="0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"expert dezvoltare durabilă", </a:t>
            </a:r>
            <a:r>
              <a:rPr kumimoji="0" lang="ro-RO" sz="2000" b="1" i="0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 245232 care face parte din cadrul Grupei de baza 2452 </a:t>
            </a:r>
            <a:r>
              <a:rPr lang="ro-RO" sz="2000" b="1" dirty="0">
                <a:solidFill>
                  <a:srgbClr val="003399"/>
                </a:solidFill>
                <a:latin typeface="Segoe UI Semibold" panose="020B0702040204020203" pitchFamily="34" charset="0"/>
                <a:cs typeface="Times New Roman" panose="02020603050405020304" pitchFamily="18" charset="0"/>
              </a:rPr>
              <a:t>Specialiști în domeniul politicilor administrative, </a:t>
            </a:r>
            <a:r>
              <a:rPr lang="ro-RO" sz="2000" b="1" u="sng" dirty="0">
                <a:solidFill>
                  <a:srgbClr val="003399"/>
                </a:solidFill>
                <a:latin typeface="Segoe UI Semibold" panose="020B0702040204020203" pitchFamily="34" charset="0"/>
                <a:cs typeface="Times New Roman" panose="02020603050405020304" pitchFamily="18" charset="0"/>
              </a:rPr>
              <a:t>iulie –octombrie 2022</a:t>
            </a:r>
          </a:p>
          <a:p>
            <a:pPr algn="just">
              <a:lnSpc>
                <a:spcPct val="100000"/>
              </a:lnSpc>
              <a:defRPr/>
            </a:pPr>
            <a:r>
              <a:rPr lang="ro-RO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Autoritățile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instituțiile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administrația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publică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centrală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locală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atribuții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implementarea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activităților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dezvoltarea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durabilă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inclusiv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ro-RO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PNRR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pot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stabilească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funcția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publică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specifică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funcțiile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execuție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expert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durabilă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schimbarea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denumirii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funcțiilor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execuție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au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atribuțiile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postului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50%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activități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durabilă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aferente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implementării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activități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inclusiv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ro-RO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PNRR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au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absolvit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cursuri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postuniversitare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conformitate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standardul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ocupațional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Expert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durabilă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transformarea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înființarea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unor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funcții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expert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durabilă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situația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nu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există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funcții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execuție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atribuții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50%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activități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durabilă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aferente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implementării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activități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inclusiv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Planul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național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redresare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reziliență</a:t>
            </a:r>
            <a:r>
              <a:rPr lang="en-US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o-RO" sz="14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– Codul administrativ, Art. 610^1 </a:t>
            </a:r>
            <a:endParaRPr lang="en-US" sz="1400" b="1" dirty="0">
              <a:solidFill>
                <a:srgbClr val="003399"/>
              </a:solidFill>
              <a:latin typeface="Segoe UI Semibold" panose="020B07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386141" y="1220788"/>
            <a:ext cx="7125001" cy="809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b="1" dirty="0">
                <a:solidFill>
                  <a:srgbClr val="CE112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Capacitate instituțională sporită a autorităților publice implicate în implementare</a:t>
            </a:r>
            <a:r>
              <a:rPr lang="en-US" b="1" dirty="0">
                <a:solidFill>
                  <a:srgbClr val="CE112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 SNDDR 2030</a:t>
            </a:r>
          </a:p>
        </p:txBody>
      </p:sp>
    </p:spTree>
    <p:extLst>
      <p:ext uri="{BB962C8B-B14F-4D97-AF65-F5344CB8AC3E}">
        <p14:creationId xmlns:p14="http://schemas.microsoft.com/office/powerpoint/2010/main" val="426819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714397A-B426-4EF1-B196-286CEE2AE7D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96770" cy="6858000"/>
            <a:chOff x="0" y="0"/>
            <a:chExt cx="402336" cy="678128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D5E337D-DE03-431D-9BA2-64395D4FD894}"/>
                </a:ext>
              </a:extLst>
            </p:cNvPr>
            <p:cNvSpPr/>
            <p:nvPr/>
          </p:nvSpPr>
          <p:spPr>
            <a:xfrm>
              <a:off x="0" y="0"/>
              <a:ext cx="402336" cy="401854"/>
            </a:xfrm>
            <a:prstGeom prst="rect">
              <a:avLst/>
            </a:prstGeom>
            <a:solidFill>
              <a:srgbClr val="EB1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3A46C0D-ABE2-4C3C-A5D5-62D7485793D3}"/>
                </a:ext>
              </a:extLst>
            </p:cNvPr>
            <p:cNvSpPr/>
            <p:nvPr/>
          </p:nvSpPr>
          <p:spPr>
            <a:xfrm>
              <a:off x="0" y="401854"/>
              <a:ext cx="402336" cy="403424"/>
            </a:xfrm>
            <a:prstGeom prst="rect">
              <a:avLst/>
            </a:prstGeom>
            <a:solidFill>
              <a:srgbClr val="D3A0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808B728-83B2-4091-AF6E-6F78A5EBD4EB}"/>
                </a:ext>
              </a:extLst>
            </p:cNvPr>
            <p:cNvSpPr/>
            <p:nvPr/>
          </p:nvSpPr>
          <p:spPr>
            <a:xfrm>
              <a:off x="0" y="1601137"/>
              <a:ext cx="402336" cy="403424"/>
            </a:xfrm>
            <a:prstGeom prst="rect">
              <a:avLst/>
            </a:prstGeom>
            <a:solidFill>
              <a:srgbClr val="EF4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124E14B-F929-4591-B3A5-E53FF50CB3A1}"/>
                </a:ext>
              </a:extLst>
            </p:cNvPr>
            <p:cNvSpPr/>
            <p:nvPr/>
          </p:nvSpPr>
          <p:spPr>
            <a:xfrm>
              <a:off x="0" y="805278"/>
              <a:ext cx="402336" cy="401854"/>
            </a:xfrm>
            <a:prstGeom prst="rect">
              <a:avLst/>
            </a:prstGeom>
            <a:solidFill>
              <a:srgbClr val="279B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28DB700-59C6-45BA-B8ED-B9DDDF9C00DE}"/>
                </a:ext>
              </a:extLst>
            </p:cNvPr>
            <p:cNvSpPr/>
            <p:nvPr/>
          </p:nvSpPr>
          <p:spPr>
            <a:xfrm>
              <a:off x="0" y="1199283"/>
              <a:ext cx="402336" cy="401854"/>
            </a:xfrm>
            <a:prstGeom prst="rect">
              <a:avLst/>
            </a:prstGeom>
            <a:solidFill>
              <a:srgbClr val="C31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86C339C-3190-4E3F-A895-499162B0A8C1}"/>
                </a:ext>
              </a:extLst>
            </p:cNvPr>
            <p:cNvSpPr/>
            <p:nvPr/>
          </p:nvSpPr>
          <p:spPr>
            <a:xfrm>
              <a:off x="0" y="2004562"/>
              <a:ext cx="402336" cy="401854"/>
            </a:xfrm>
            <a:prstGeom prst="rect">
              <a:avLst/>
            </a:prstGeom>
            <a:solidFill>
              <a:srgbClr val="00AE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AFAD3C4-B832-4F1A-8F4B-B56E2299DC78}"/>
                </a:ext>
              </a:extLst>
            </p:cNvPr>
            <p:cNvSpPr/>
            <p:nvPr/>
          </p:nvSpPr>
          <p:spPr>
            <a:xfrm>
              <a:off x="0" y="2398567"/>
              <a:ext cx="402336" cy="403424"/>
            </a:xfrm>
            <a:prstGeom prst="rect">
              <a:avLst/>
            </a:prstGeom>
            <a:solidFill>
              <a:srgbClr val="FDB7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A4FDBF1-471F-4FB2-9BBD-85EACBB02012}"/>
                </a:ext>
              </a:extLst>
            </p:cNvPr>
            <p:cNvSpPr/>
            <p:nvPr/>
          </p:nvSpPr>
          <p:spPr>
            <a:xfrm>
              <a:off x="0" y="2801991"/>
              <a:ext cx="402336" cy="401854"/>
            </a:xfrm>
            <a:prstGeom prst="rect">
              <a:avLst/>
            </a:prstGeom>
            <a:solidFill>
              <a:srgbClr val="8F1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7A51180-2250-4EE5-811D-ED757F891736}"/>
                </a:ext>
              </a:extLst>
            </p:cNvPr>
            <p:cNvSpPr/>
            <p:nvPr/>
          </p:nvSpPr>
          <p:spPr>
            <a:xfrm>
              <a:off x="0" y="3195996"/>
              <a:ext cx="402336" cy="401854"/>
            </a:xfrm>
            <a:prstGeom prst="rect">
              <a:avLst/>
            </a:prstGeom>
            <a:solidFill>
              <a:srgbClr val="F36D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0AF8C61-3F1B-467E-A7F7-7662B8F7854F}"/>
                </a:ext>
              </a:extLst>
            </p:cNvPr>
            <p:cNvSpPr/>
            <p:nvPr/>
          </p:nvSpPr>
          <p:spPr>
            <a:xfrm>
              <a:off x="0" y="4387431"/>
              <a:ext cx="402336" cy="403423"/>
            </a:xfrm>
            <a:prstGeom prst="rect">
              <a:avLst/>
            </a:prstGeom>
            <a:solidFill>
              <a:srgbClr val="CF8D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4A3D7E3-3B53-455B-A659-43F2985FABC8}"/>
                </a:ext>
              </a:extLst>
            </p:cNvPr>
            <p:cNvSpPr/>
            <p:nvPr/>
          </p:nvSpPr>
          <p:spPr>
            <a:xfrm>
              <a:off x="0" y="3597850"/>
              <a:ext cx="402336" cy="403424"/>
            </a:xfrm>
            <a:prstGeom prst="rect">
              <a:avLst/>
            </a:prstGeom>
            <a:solidFill>
              <a:srgbClr val="E114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E50884F-161F-4747-B4A1-5B47BD6E8759}"/>
                </a:ext>
              </a:extLst>
            </p:cNvPr>
            <p:cNvSpPr/>
            <p:nvPr/>
          </p:nvSpPr>
          <p:spPr>
            <a:xfrm>
              <a:off x="0" y="3993425"/>
              <a:ext cx="402336" cy="401854"/>
            </a:xfrm>
            <a:prstGeom prst="rect">
              <a:avLst/>
            </a:prstGeom>
            <a:solidFill>
              <a:srgbClr val="F99D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1F2950-B1F7-4696-BFBD-32838BE7F726}"/>
                </a:ext>
              </a:extLst>
            </p:cNvPr>
            <p:cNvSpPr/>
            <p:nvPr/>
          </p:nvSpPr>
          <p:spPr>
            <a:xfrm>
              <a:off x="0" y="4783006"/>
              <a:ext cx="402336" cy="401854"/>
            </a:xfrm>
            <a:prstGeom prst="rect">
              <a:avLst/>
            </a:prstGeom>
            <a:solidFill>
              <a:srgbClr val="4877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4A368BD-0173-4265-8BD1-CBBA1D084A8E}"/>
                </a:ext>
              </a:extLst>
            </p:cNvPr>
            <p:cNvSpPr/>
            <p:nvPr/>
          </p:nvSpPr>
          <p:spPr>
            <a:xfrm>
              <a:off x="0" y="5183290"/>
              <a:ext cx="402336" cy="401854"/>
            </a:xfrm>
            <a:prstGeom prst="rect">
              <a:avLst/>
            </a:prstGeom>
            <a:solidFill>
              <a:srgbClr val="007D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31DEE1-B57F-4049-8438-4E638B13D6F0}"/>
                </a:ext>
              </a:extLst>
            </p:cNvPr>
            <p:cNvSpPr/>
            <p:nvPr/>
          </p:nvSpPr>
          <p:spPr>
            <a:xfrm>
              <a:off x="0" y="5583575"/>
              <a:ext cx="402336" cy="401854"/>
            </a:xfrm>
            <a:prstGeom prst="rect">
              <a:avLst/>
            </a:prstGeom>
            <a:solidFill>
              <a:srgbClr val="3EB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A92AC18-F7A9-4B26-BD99-23B59D66B129}"/>
                </a:ext>
              </a:extLst>
            </p:cNvPr>
            <p:cNvSpPr/>
            <p:nvPr/>
          </p:nvSpPr>
          <p:spPr>
            <a:xfrm>
              <a:off x="0" y="5979150"/>
              <a:ext cx="402336" cy="401854"/>
            </a:xfrm>
            <a:prstGeom prst="rect">
              <a:avLst/>
            </a:prstGeom>
            <a:solidFill>
              <a:srgbClr val="0255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C8EE99A-6B0D-4E7E-B46E-F324ACE9208A}"/>
                </a:ext>
              </a:extLst>
            </p:cNvPr>
            <p:cNvSpPr/>
            <p:nvPr/>
          </p:nvSpPr>
          <p:spPr>
            <a:xfrm>
              <a:off x="0" y="6379434"/>
              <a:ext cx="402336" cy="401854"/>
            </a:xfrm>
            <a:prstGeom prst="rect">
              <a:avLst/>
            </a:prstGeom>
            <a:solidFill>
              <a:srgbClr val="1836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FB6D188-85D5-4F17-A485-598D4EEE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41541" y="6084210"/>
            <a:ext cx="2798806" cy="462606"/>
          </a:xfrm>
        </p:spPr>
        <p:txBody>
          <a:bodyPr/>
          <a:lstStyle/>
          <a:p>
            <a:fld id="{A5D5AB56-1E4A-481A-852F-43BD6287DAF7}" type="slidenum">
              <a:rPr lang="en-US" sz="1400" b="1" smtClean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6</a:t>
            </a:fld>
            <a:endParaRPr lang="en-US" sz="1400" b="1" dirty="0">
              <a:solidFill>
                <a:srgbClr val="003399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273" y="410944"/>
            <a:ext cx="7560392" cy="809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03923" y="5906856"/>
            <a:ext cx="7713487" cy="870927"/>
            <a:chOff x="503923" y="5906856"/>
            <a:chExt cx="7713487" cy="870927"/>
          </a:xfrm>
        </p:grpSpPr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03923" y="5906856"/>
              <a:ext cx="4513721" cy="3590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Proiect cofinanțat din Fondul Social European prin </a:t>
              </a:r>
              <a:b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</a:b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Programul Operațional Capacitate Administrativă 2014-2020, SIPOCA 613   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923" y="6084210"/>
              <a:ext cx="7713487" cy="69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31" name="Picture 2" descr="romania durabil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716" y="6103757"/>
            <a:ext cx="2996333" cy="34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756073" y="2234577"/>
            <a:ext cx="11311742" cy="3190365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o-RO" sz="20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Pagina web proiect România Durabilă – </a:t>
            </a:r>
            <a:r>
              <a:rPr lang="ro-RO" sz="20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http://romania-durabila.gov.ro</a:t>
            </a:r>
            <a:r>
              <a:rPr lang="ro-RO" sz="20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endParaRPr lang="ro-RO" sz="2000" b="1" dirty="0">
              <a:solidFill>
                <a:srgbClr val="003399"/>
              </a:solidFill>
              <a:latin typeface="Segoe UI Semibold" panose="020B07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o-RO" sz="20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Pagina web </a:t>
            </a:r>
            <a:r>
              <a:rPr lang="ro-RO" sz="20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http://agregator.romania-durabila.gov.ro/</a:t>
            </a:r>
            <a:r>
              <a:rPr lang="ro-RO" sz="20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algn="just">
              <a:spcBef>
                <a:spcPts val="0"/>
              </a:spcBef>
            </a:pPr>
            <a:endParaRPr lang="ro-RO" sz="2000" b="1" dirty="0">
              <a:solidFill>
                <a:srgbClr val="003399"/>
              </a:solidFill>
              <a:latin typeface="Segoe UI Semibold" panose="020B07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o-RO" sz="20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Promovarea SNDDR 2030 și a activităților DDD prin publicitate pe 20 site-uri specializate de stiri și social media și prin campanie de emailing prin newsletter</a:t>
            </a:r>
          </a:p>
          <a:p>
            <a:pPr algn="just">
              <a:spcBef>
                <a:spcPts val="0"/>
              </a:spcBef>
            </a:pPr>
            <a:endParaRPr lang="ro-RO" sz="2000" b="1" dirty="0">
              <a:solidFill>
                <a:srgbClr val="003399"/>
              </a:solidFill>
              <a:latin typeface="Segoe UI Semibold" panose="020B07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o-RO" sz="20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Campanie publicitară pe diferite canale TV prin difuzare a 2 spoturi video</a:t>
            </a:r>
          </a:p>
          <a:p>
            <a:pPr marL="0" indent="0" algn="just">
              <a:spcBef>
                <a:spcPts val="0"/>
              </a:spcBef>
              <a:buNone/>
            </a:pPr>
            <a:endParaRPr lang="ro-RO" sz="2000" b="1" dirty="0">
              <a:solidFill>
                <a:srgbClr val="003399"/>
              </a:solidFill>
              <a:latin typeface="Segoe UI Semibold" panose="020B07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o-RO" sz="20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evenimente de promovare regionale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o-RO" sz="2000" b="1" dirty="0">
              <a:solidFill>
                <a:srgbClr val="003399"/>
              </a:solidFill>
              <a:latin typeface="Segoe UI Semibold" panose="020B07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o-RO" sz="2000" b="1" dirty="0">
              <a:solidFill>
                <a:srgbClr val="003399"/>
              </a:solidFill>
              <a:latin typeface="Segoe UI Semibold" panose="020B07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solidFill>
                <a:srgbClr val="003399"/>
              </a:solidFill>
              <a:latin typeface="Segoe UI Semibold" panose="020B07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271415" y="1433058"/>
            <a:ext cx="4180551" cy="504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o-RO" sz="2400" b="1" dirty="0">
                <a:solidFill>
                  <a:srgbClr val="CE112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Eficientizarea comunicării </a:t>
            </a:r>
            <a:endParaRPr lang="en-US" sz="2400" b="1" dirty="0">
              <a:solidFill>
                <a:srgbClr val="CE1126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07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714397A-B426-4EF1-B196-286CEE2AE7D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96770" cy="6858000"/>
            <a:chOff x="0" y="0"/>
            <a:chExt cx="402336" cy="678128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D5E337D-DE03-431D-9BA2-64395D4FD894}"/>
                </a:ext>
              </a:extLst>
            </p:cNvPr>
            <p:cNvSpPr/>
            <p:nvPr/>
          </p:nvSpPr>
          <p:spPr>
            <a:xfrm>
              <a:off x="0" y="0"/>
              <a:ext cx="402336" cy="401854"/>
            </a:xfrm>
            <a:prstGeom prst="rect">
              <a:avLst/>
            </a:prstGeom>
            <a:solidFill>
              <a:srgbClr val="EB1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3A46C0D-ABE2-4C3C-A5D5-62D7485793D3}"/>
                </a:ext>
              </a:extLst>
            </p:cNvPr>
            <p:cNvSpPr/>
            <p:nvPr/>
          </p:nvSpPr>
          <p:spPr>
            <a:xfrm>
              <a:off x="0" y="401854"/>
              <a:ext cx="402336" cy="403424"/>
            </a:xfrm>
            <a:prstGeom prst="rect">
              <a:avLst/>
            </a:prstGeom>
            <a:solidFill>
              <a:srgbClr val="D3A0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808B728-83B2-4091-AF6E-6F78A5EBD4EB}"/>
                </a:ext>
              </a:extLst>
            </p:cNvPr>
            <p:cNvSpPr/>
            <p:nvPr/>
          </p:nvSpPr>
          <p:spPr>
            <a:xfrm>
              <a:off x="0" y="1601137"/>
              <a:ext cx="402336" cy="403424"/>
            </a:xfrm>
            <a:prstGeom prst="rect">
              <a:avLst/>
            </a:prstGeom>
            <a:solidFill>
              <a:srgbClr val="EF4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124E14B-F929-4591-B3A5-E53FF50CB3A1}"/>
                </a:ext>
              </a:extLst>
            </p:cNvPr>
            <p:cNvSpPr/>
            <p:nvPr/>
          </p:nvSpPr>
          <p:spPr>
            <a:xfrm>
              <a:off x="0" y="805278"/>
              <a:ext cx="402336" cy="401854"/>
            </a:xfrm>
            <a:prstGeom prst="rect">
              <a:avLst/>
            </a:prstGeom>
            <a:solidFill>
              <a:srgbClr val="279B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28DB700-59C6-45BA-B8ED-B9DDDF9C00DE}"/>
                </a:ext>
              </a:extLst>
            </p:cNvPr>
            <p:cNvSpPr/>
            <p:nvPr/>
          </p:nvSpPr>
          <p:spPr>
            <a:xfrm>
              <a:off x="0" y="1199283"/>
              <a:ext cx="402336" cy="401854"/>
            </a:xfrm>
            <a:prstGeom prst="rect">
              <a:avLst/>
            </a:prstGeom>
            <a:solidFill>
              <a:srgbClr val="C31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86C339C-3190-4E3F-A895-499162B0A8C1}"/>
                </a:ext>
              </a:extLst>
            </p:cNvPr>
            <p:cNvSpPr/>
            <p:nvPr/>
          </p:nvSpPr>
          <p:spPr>
            <a:xfrm>
              <a:off x="0" y="2004562"/>
              <a:ext cx="402336" cy="401854"/>
            </a:xfrm>
            <a:prstGeom prst="rect">
              <a:avLst/>
            </a:prstGeom>
            <a:solidFill>
              <a:srgbClr val="00AE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AFAD3C4-B832-4F1A-8F4B-B56E2299DC78}"/>
                </a:ext>
              </a:extLst>
            </p:cNvPr>
            <p:cNvSpPr/>
            <p:nvPr/>
          </p:nvSpPr>
          <p:spPr>
            <a:xfrm>
              <a:off x="0" y="2398567"/>
              <a:ext cx="402336" cy="403424"/>
            </a:xfrm>
            <a:prstGeom prst="rect">
              <a:avLst/>
            </a:prstGeom>
            <a:solidFill>
              <a:srgbClr val="FDB7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A4FDBF1-471F-4FB2-9BBD-85EACBB02012}"/>
                </a:ext>
              </a:extLst>
            </p:cNvPr>
            <p:cNvSpPr/>
            <p:nvPr/>
          </p:nvSpPr>
          <p:spPr>
            <a:xfrm>
              <a:off x="0" y="2801991"/>
              <a:ext cx="402336" cy="401854"/>
            </a:xfrm>
            <a:prstGeom prst="rect">
              <a:avLst/>
            </a:prstGeom>
            <a:solidFill>
              <a:srgbClr val="8F1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7A51180-2250-4EE5-811D-ED757F891736}"/>
                </a:ext>
              </a:extLst>
            </p:cNvPr>
            <p:cNvSpPr/>
            <p:nvPr/>
          </p:nvSpPr>
          <p:spPr>
            <a:xfrm>
              <a:off x="0" y="3195996"/>
              <a:ext cx="402336" cy="401854"/>
            </a:xfrm>
            <a:prstGeom prst="rect">
              <a:avLst/>
            </a:prstGeom>
            <a:solidFill>
              <a:srgbClr val="F36D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0AF8C61-3F1B-467E-A7F7-7662B8F7854F}"/>
                </a:ext>
              </a:extLst>
            </p:cNvPr>
            <p:cNvSpPr/>
            <p:nvPr/>
          </p:nvSpPr>
          <p:spPr>
            <a:xfrm>
              <a:off x="0" y="4387431"/>
              <a:ext cx="402336" cy="403423"/>
            </a:xfrm>
            <a:prstGeom prst="rect">
              <a:avLst/>
            </a:prstGeom>
            <a:solidFill>
              <a:srgbClr val="CF8D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4A3D7E3-3B53-455B-A659-43F2985FABC8}"/>
                </a:ext>
              </a:extLst>
            </p:cNvPr>
            <p:cNvSpPr/>
            <p:nvPr/>
          </p:nvSpPr>
          <p:spPr>
            <a:xfrm>
              <a:off x="0" y="3597850"/>
              <a:ext cx="402336" cy="403424"/>
            </a:xfrm>
            <a:prstGeom prst="rect">
              <a:avLst/>
            </a:prstGeom>
            <a:solidFill>
              <a:srgbClr val="E114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E50884F-161F-4747-B4A1-5B47BD6E8759}"/>
                </a:ext>
              </a:extLst>
            </p:cNvPr>
            <p:cNvSpPr/>
            <p:nvPr/>
          </p:nvSpPr>
          <p:spPr>
            <a:xfrm>
              <a:off x="0" y="3993425"/>
              <a:ext cx="402336" cy="401854"/>
            </a:xfrm>
            <a:prstGeom prst="rect">
              <a:avLst/>
            </a:prstGeom>
            <a:solidFill>
              <a:srgbClr val="F99D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1F2950-B1F7-4696-BFBD-32838BE7F726}"/>
                </a:ext>
              </a:extLst>
            </p:cNvPr>
            <p:cNvSpPr/>
            <p:nvPr/>
          </p:nvSpPr>
          <p:spPr>
            <a:xfrm>
              <a:off x="0" y="4783006"/>
              <a:ext cx="402336" cy="401854"/>
            </a:xfrm>
            <a:prstGeom prst="rect">
              <a:avLst/>
            </a:prstGeom>
            <a:solidFill>
              <a:srgbClr val="4877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4A368BD-0173-4265-8BD1-CBBA1D084A8E}"/>
                </a:ext>
              </a:extLst>
            </p:cNvPr>
            <p:cNvSpPr/>
            <p:nvPr/>
          </p:nvSpPr>
          <p:spPr>
            <a:xfrm>
              <a:off x="0" y="5183290"/>
              <a:ext cx="402336" cy="401854"/>
            </a:xfrm>
            <a:prstGeom prst="rect">
              <a:avLst/>
            </a:prstGeom>
            <a:solidFill>
              <a:srgbClr val="007D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31DEE1-B57F-4049-8438-4E638B13D6F0}"/>
                </a:ext>
              </a:extLst>
            </p:cNvPr>
            <p:cNvSpPr/>
            <p:nvPr/>
          </p:nvSpPr>
          <p:spPr>
            <a:xfrm>
              <a:off x="0" y="5583575"/>
              <a:ext cx="402336" cy="401854"/>
            </a:xfrm>
            <a:prstGeom prst="rect">
              <a:avLst/>
            </a:prstGeom>
            <a:solidFill>
              <a:srgbClr val="3EB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A92AC18-F7A9-4B26-BD99-23B59D66B129}"/>
                </a:ext>
              </a:extLst>
            </p:cNvPr>
            <p:cNvSpPr/>
            <p:nvPr/>
          </p:nvSpPr>
          <p:spPr>
            <a:xfrm>
              <a:off x="0" y="5979150"/>
              <a:ext cx="402336" cy="401854"/>
            </a:xfrm>
            <a:prstGeom prst="rect">
              <a:avLst/>
            </a:prstGeom>
            <a:solidFill>
              <a:srgbClr val="0255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C8EE99A-6B0D-4E7E-B46E-F324ACE9208A}"/>
                </a:ext>
              </a:extLst>
            </p:cNvPr>
            <p:cNvSpPr/>
            <p:nvPr/>
          </p:nvSpPr>
          <p:spPr>
            <a:xfrm>
              <a:off x="0" y="6379434"/>
              <a:ext cx="402336" cy="401854"/>
            </a:xfrm>
            <a:prstGeom prst="rect">
              <a:avLst/>
            </a:prstGeom>
            <a:solidFill>
              <a:srgbClr val="1836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FB6D188-85D5-4F17-A485-598D4EEE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41541" y="6084210"/>
            <a:ext cx="2798806" cy="462606"/>
          </a:xfrm>
        </p:spPr>
        <p:txBody>
          <a:bodyPr/>
          <a:lstStyle/>
          <a:p>
            <a:fld id="{A5D5AB56-1E4A-481A-852F-43BD6287DAF7}" type="slidenum">
              <a:rPr lang="en-US" sz="1400" b="1" smtClean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7</a:t>
            </a:fld>
            <a:endParaRPr lang="en-US" sz="1400" b="1" dirty="0">
              <a:solidFill>
                <a:srgbClr val="003399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273" y="203200"/>
            <a:ext cx="7560392" cy="809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03923" y="5906856"/>
            <a:ext cx="7713487" cy="870927"/>
            <a:chOff x="503923" y="5906856"/>
            <a:chExt cx="7713487" cy="870927"/>
          </a:xfrm>
        </p:grpSpPr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03923" y="5906856"/>
              <a:ext cx="4513721" cy="3590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Proiect cofinanțat din Fondul Social European prin </a:t>
              </a:r>
              <a:b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</a:b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Programul Operațional Capacitate Administrativă 2014-2020, SIPOCA 613   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923" y="6084210"/>
              <a:ext cx="7713487" cy="69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31" name="Picture 2" descr="romania durabil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716" y="6103757"/>
            <a:ext cx="2996333" cy="34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557847" y="2139183"/>
            <a:ext cx="11311742" cy="334913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o-RO" sz="20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Februarie 2022 - </a:t>
            </a:r>
            <a:r>
              <a:rPr lang="ro-RO" sz="2000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o-RO" sz="20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ndicatori n</a:t>
            </a:r>
            <a:r>
              <a:rPr lang="ro-RO" sz="2000" b="1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aționali de </a:t>
            </a:r>
            <a:r>
              <a:rPr lang="ro-RO" sz="20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dezvoltare</a:t>
            </a:r>
            <a:r>
              <a:rPr lang="ro-RO" sz="2000" b="1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durabilă -  INS</a:t>
            </a:r>
            <a:endParaRPr lang="ro-RO" sz="2000" b="1" dirty="0">
              <a:solidFill>
                <a:srgbClr val="003399"/>
              </a:solidFill>
              <a:latin typeface="Segoe UI Semibold" panose="020B07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o-RO" sz="20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Agr</a:t>
            </a:r>
            <a:r>
              <a:rPr lang="ro-RO" sz="2000" b="1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egator </a:t>
            </a:r>
            <a:r>
              <a:rPr lang="ro-RO" sz="20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România durabilă </a:t>
            </a:r>
            <a:r>
              <a:rPr lang="ro-RO" sz="20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b</a:t>
            </a:r>
            <a:r>
              <a:rPr lang="ro-RO" sz="2000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ază </a:t>
            </a:r>
            <a:r>
              <a:rPr lang="ro-RO" sz="20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date online ce integrează date statistice specifice dezvoltării durabile, atât obiective, cât și subiective</a:t>
            </a:r>
          </a:p>
          <a:p>
            <a:pPr algn="just">
              <a:lnSpc>
                <a:spcPct val="100000"/>
              </a:lnSpc>
            </a:pPr>
            <a:r>
              <a:rPr lang="ro-RO" sz="20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Codul Român al Sustenabilității -  </a:t>
            </a:r>
            <a:r>
              <a:rPr lang="ro-RO" sz="2000" dirty="0">
                <a:solidFill>
                  <a:srgbClr val="003399"/>
                </a:solidFill>
                <a:latin typeface="Segoe UI Semibold" panose="020B0702040204020203" pitchFamily="34" charset="0"/>
                <a:cs typeface="Times New Roman" panose="02020603050405020304" pitchFamily="18" charset="0"/>
              </a:rPr>
              <a:t>se va finaliza la sfârșitul anului 2022</a:t>
            </a:r>
          </a:p>
          <a:p>
            <a:pPr algn="just">
              <a:lnSpc>
                <a:spcPct val="100000"/>
              </a:lnSpc>
            </a:pPr>
            <a:r>
              <a:rPr lang="ro-RO" sz="20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Raport de monitorizare a progresului României în implementarea SNDDR 2030</a:t>
            </a:r>
            <a:endParaRPr lang="ro-RO" sz="2000" b="1" dirty="0">
              <a:solidFill>
                <a:srgbClr val="003399"/>
              </a:solidFill>
              <a:latin typeface="Segoe UI Semibold" panose="020B07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o-RO" sz="2000" b="1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50 de ba</a:t>
            </a:r>
            <a:r>
              <a:rPr lang="ro-RO" sz="20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rom</a:t>
            </a:r>
            <a:r>
              <a:rPr lang="ro-RO" sz="2000" b="1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etre de</a:t>
            </a:r>
            <a:r>
              <a:rPr lang="ro-RO" sz="2000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opinie </a:t>
            </a:r>
            <a:r>
              <a:rPr lang="ro-RO" sz="2000" b="1" dirty="0">
                <a:solidFill>
                  <a:srgbClr val="003399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realizate prin sondarea percepției publice și module pentru analize mixte (educație, starea mediului înconjurător, sistemul de guvernare, calitatea vieții etc.) - </a:t>
            </a:r>
            <a:r>
              <a:rPr lang="ro-RO" sz="2000" b="1" dirty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ARDA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ro-RO" sz="2000" b="1" dirty="0">
              <a:solidFill>
                <a:srgbClr val="003399"/>
              </a:solidFill>
              <a:latin typeface="Segoe UI Semibold" panose="020B07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557847" y="1356907"/>
            <a:ext cx="4192485" cy="504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o-RO" b="1" dirty="0">
                <a:solidFill>
                  <a:srgbClr val="CE112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Monitorizarea progresului</a:t>
            </a:r>
            <a:endParaRPr lang="en-US" b="1" dirty="0">
              <a:solidFill>
                <a:srgbClr val="CE1126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08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714397A-B426-4EF1-B196-286CEE2AE7D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96770" cy="6858000"/>
            <a:chOff x="0" y="0"/>
            <a:chExt cx="402336" cy="678128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D5E337D-DE03-431D-9BA2-64395D4FD894}"/>
                </a:ext>
              </a:extLst>
            </p:cNvPr>
            <p:cNvSpPr/>
            <p:nvPr/>
          </p:nvSpPr>
          <p:spPr>
            <a:xfrm>
              <a:off x="0" y="0"/>
              <a:ext cx="402336" cy="401854"/>
            </a:xfrm>
            <a:prstGeom prst="rect">
              <a:avLst/>
            </a:prstGeom>
            <a:solidFill>
              <a:srgbClr val="EB1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3A46C0D-ABE2-4C3C-A5D5-62D7485793D3}"/>
                </a:ext>
              </a:extLst>
            </p:cNvPr>
            <p:cNvSpPr/>
            <p:nvPr/>
          </p:nvSpPr>
          <p:spPr>
            <a:xfrm>
              <a:off x="0" y="401854"/>
              <a:ext cx="402336" cy="403424"/>
            </a:xfrm>
            <a:prstGeom prst="rect">
              <a:avLst/>
            </a:prstGeom>
            <a:solidFill>
              <a:srgbClr val="D3A0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808B728-83B2-4091-AF6E-6F78A5EBD4EB}"/>
                </a:ext>
              </a:extLst>
            </p:cNvPr>
            <p:cNvSpPr/>
            <p:nvPr/>
          </p:nvSpPr>
          <p:spPr>
            <a:xfrm>
              <a:off x="0" y="1601137"/>
              <a:ext cx="402336" cy="403424"/>
            </a:xfrm>
            <a:prstGeom prst="rect">
              <a:avLst/>
            </a:prstGeom>
            <a:solidFill>
              <a:srgbClr val="EF4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124E14B-F929-4591-B3A5-E53FF50CB3A1}"/>
                </a:ext>
              </a:extLst>
            </p:cNvPr>
            <p:cNvSpPr/>
            <p:nvPr/>
          </p:nvSpPr>
          <p:spPr>
            <a:xfrm>
              <a:off x="0" y="805278"/>
              <a:ext cx="402336" cy="401854"/>
            </a:xfrm>
            <a:prstGeom prst="rect">
              <a:avLst/>
            </a:prstGeom>
            <a:solidFill>
              <a:srgbClr val="279B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28DB700-59C6-45BA-B8ED-B9DDDF9C00DE}"/>
                </a:ext>
              </a:extLst>
            </p:cNvPr>
            <p:cNvSpPr/>
            <p:nvPr/>
          </p:nvSpPr>
          <p:spPr>
            <a:xfrm>
              <a:off x="0" y="1199283"/>
              <a:ext cx="402336" cy="401854"/>
            </a:xfrm>
            <a:prstGeom prst="rect">
              <a:avLst/>
            </a:prstGeom>
            <a:solidFill>
              <a:srgbClr val="C31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86C339C-3190-4E3F-A895-499162B0A8C1}"/>
                </a:ext>
              </a:extLst>
            </p:cNvPr>
            <p:cNvSpPr/>
            <p:nvPr/>
          </p:nvSpPr>
          <p:spPr>
            <a:xfrm>
              <a:off x="0" y="2004562"/>
              <a:ext cx="402336" cy="401854"/>
            </a:xfrm>
            <a:prstGeom prst="rect">
              <a:avLst/>
            </a:prstGeom>
            <a:solidFill>
              <a:srgbClr val="00AE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AFAD3C4-B832-4F1A-8F4B-B56E2299DC78}"/>
                </a:ext>
              </a:extLst>
            </p:cNvPr>
            <p:cNvSpPr/>
            <p:nvPr/>
          </p:nvSpPr>
          <p:spPr>
            <a:xfrm>
              <a:off x="0" y="2398567"/>
              <a:ext cx="402336" cy="403424"/>
            </a:xfrm>
            <a:prstGeom prst="rect">
              <a:avLst/>
            </a:prstGeom>
            <a:solidFill>
              <a:srgbClr val="FDB7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A4FDBF1-471F-4FB2-9BBD-85EACBB02012}"/>
                </a:ext>
              </a:extLst>
            </p:cNvPr>
            <p:cNvSpPr/>
            <p:nvPr/>
          </p:nvSpPr>
          <p:spPr>
            <a:xfrm>
              <a:off x="0" y="2801991"/>
              <a:ext cx="402336" cy="401854"/>
            </a:xfrm>
            <a:prstGeom prst="rect">
              <a:avLst/>
            </a:prstGeom>
            <a:solidFill>
              <a:srgbClr val="8F1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7A51180-2250-4EE5-811D-ED757F891736}"/>
                </a:ext>
              </a:extLst>
            </p:cNvPr>
            <p:cNvSpPr/>
            <p:nvPr/>
          </p:nvSpPr>
          <p:spPr>
            <a:xfrm>
              <a:off x="0" y="3195996"/>
              <a:ext cx="402336" cy="401854"/>
            </a:xfrm>
            <a:prstGeom prst="rect">
              <a:avLst/>
            </a:prstGeom>
            <a:solidFill>
              <a:srgbClr val="F36D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0AF8C61-3F1B-467E-A7F7-7662B8F7854F}"/>
                </a:ext>
              </a:extLst>
            </p:cNvPr>
            <p:cNvSpPr/>
            <p:nvPr/>
          </p:nvSpPr>
          <p:spPr>
            <a:xfrm>
              <a:off x="0" y="4387431"/>
              <a:ext cx="402336" cy="403423"/>
            </a:xfrm>
            <a:prstGeom prst="rect">
              <a:avLst/>
            </a:prstGeom>
            <a:solidFill>
              <a:srgbClr val="CF8D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4A3D7E3-3B53-455B-A659-43F2985FABC8}"/>
                </a:ext>
              </a:extLst>
            </p:cNvPr>
            <p:cNvSpPr/>
            <p:nvPr/>
          </p:nvSpPr>
          <p:spPr>
            <a:xfrm>
              <a:off x="0" y="3597850"/>
              <a:ext cx="402336" cy="403424"/>
            </a:xfrm>
            <a:prstGeom prst="rect">
              <a:avLst/>
            </a:prstGeom>
            <a:solidFill>
              <a:srgbClr val="E114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E50884F-161F-4747-B4A1-5B47BD6E8759}"/>
                </a:ext>
              </a:extLst>
            </p:cNvPr>
            <p:cNvSpPr/>
            <p:nvPr/>
          </p:nvSpPr>
          <p:spPr>
            <a:xfrm>
              <a:off x="0" y="3993425"/>
              <a:ext cx="402336" cy="401854"/>
            </a:xfrm>
            <a:prstGeom prst="rect">
              <a:avLst/>
            </a:prstGeom>
            <a:solidFill>
              <a:srgbClr val="F99D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1F2950-B1F7-4696-BFBD-32838BE7F726}"/>
                </a:ext>
              </a:extLst>
            </p:cNvPr>
            <p:cNvSpPr/>
            <p:nvPr/>
          </p:nvSpPr>
          <p:spPr>
            <a:xfrm>
              <a:off x="0" y="4783006"/>
              <a:ext cx="402336" cy="401854"/>
            </a:xfrm>
            <a:prstGeom prst="rect">
              <a:avLst/>
            </a:prstGeom>
            <a:solidFill>
              <a:srgbClr val="4877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4A368BD-0173-4265-8BD1-CBBA1D084A8E}"/>
                </a:ext>
              </a:extLst>
            </p:cNvPr>
            <p:cNvSpPr/>
            <p:nvPr/>
          </p:nvSpPr>
          <p:spPr>
            <a:xfrm>
              <a:off x="0" y="5183290"/>
              <a:ext cx="402336" cy="401854"/>
            </a:xfrm>
            <a:prstGeom prst="rect">
              <a:avLst/>
            </a:prstGeom>
            <a:solidFill>
              <a:srgbClr val="007D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31DEE1-B57F-4049-8438-4E638B13D6F0}"/>
                </a:ext>
              </a:extLst>
            </p:cNvPr>
            <p:cNvSpPr/>
            <p:nvPr/>
          </p:nvSpPr>
          <p:spPr>
            <a:xfrm>
              <a:off x="0" y="5583575"/>
              <a:ext cx="402336" cy="401854"/>
            </a:xfrm>
            <a:prstGeom prst="rect">
              <a:avLst/>
            </a:prstGeom>
            <a:solidFill>
              <a:srgbClr val="3EB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A92AC18-F7A9-4B26-BD99-23B59D66B129}"/>
                </a:ext>
              </a:extLst>
            </p:cNvPr>
            <p:cNvSpPr/>
            <p:nvPr/>
          </p:nvSpPr>
          <p:spPr>
            <a:xfrm>
              <a:off x="0" y="5979150"/>
              <a:ext cx="402336" cy="401854"/>
            </a:xfrm>
            <a:prstGeom prst="rect">
              <a:avLst/>
            </a:prstGeom>
            <a:solidFill>
              <a:srgbClr val="0255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C8EE99A-6B0D-4E7E-B46E-F324ACE9208A}"/>
                </a:ext>
              </a:extLst>
            </p:cNvPr>
            <p:cNvSpPr/>
            <p:nvPr/>
          </p:nvSpPr>
          <p:spPr>
            <a:xfrm>
              <a:off x="0" y="6379434"/>
              <a:ext cx="402336" cy="401854"/>
            </a:xfrm>
            <a:prstGeom prst="rect">
              <a:avLst/>
            </a:prstGeom>
            <a:solidFill>
              <a:srgbClr val="1836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FB6D188-85D5-4F17-A485-598D4EEE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41541" y="6084210"/>
            <a:ext cx="2798806" cy="462606"/>
          </a:xfrm>
        </p:spPr>
        <p:txBody>
          <a:bodyPr/>
          <a:lstStyle/>
          <a:p>
            <a:fld id="{A5D5AB56-1E4A-481A-852F-43BD6287DAF7}" type="slidenum">
              <a:rPr lang="en-US" sz="1400" b="1" smtClean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8</a:t>
            </a:fld>
            <a:endParaRPr lang="en-US" sz="1400" b="1" dirty="0">
              <a:solidFill>
                <a:srgbClr val="003399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151" y="311184"/>
            <a:ext cx="5561514" cy="5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03923" y="5906856"/>
            <a:ext cx="7713487" cy="870927"/>
            <a:chOff x="503923" y="5906856"/>
            <a:chExt cx="7713487" cy="870927"/>
          </a:xfrm>
        </p:grpSpPr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03923" y="5906856"/>
              <a:ext cx="4513721" cy="3590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Proiect cofinanțat din Fondul Social European prin </a:t>
              </a:r>
              <a:b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</a:b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Programul Operațional Capacitate Administrativă 2014-2020, SIPOCA 613   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923" y="6084210"/>
              <a:ext cx="7713487" cy="69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31" name="Picture 2" descr="romania durabil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94" y="434751"/>
            <a:ext cx="2996333" cy="34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" name="Title 1">
            <a:extLst>
              <a:ext uri="{FF2B5EF4-FFF2-40B4-BE49-F238E27FC236}">
                <a16:creationId xmlns:a16="http://schemas.microsoft.com/office/drawing/2014/main" id="{E318B0BF-2CE2-4D62-975C-0027DAC4581D}"/>
              </a:ext>
            </a:extLst>
          </p:cNvPr>
          <p:cNvSpPr txBox="1">
            <a:spLocks/>
          </p:cNvSpPr>
          <p:nvPr/>
        </p:nvSpPr>
        <p:spPr>
          <a:xfrm>
            <a:off x="642094" y="1139576"/>
            <a:ext cx="10729091" cy="1545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3200" b="1" i="0" u="none" strike="noStrike" kern="1200" cap="none" spc="0" normalizeH="0" baseline="0" noProof="0" dirty="0">
                <a:ln>
                  <a:noFill/>
                </a:ln>
                <a:solidFill>
                  <a:srgbClr val="1B458F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j-cs"/>
              </a:rPr>
              <a:t>Planul Național de Acțiune pentru implementarea SNDDR 2030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1B458F"/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  <a:cs typeface="+mj-cs"/>
            </a:endParaRPr>
          </a:p>
        </p:txBody>
      </p:sp>
      <p:pic>
        <p:nvPicPr>
          <p:cNvPr id="34" name="Picture 2" descr="C:\Users\wksmobile01\Desktop\identitate ddd\Sigle Oficiale\Sigla Departamentului PNG\Sigla DDD High-Quality.png">
            <a:extLst>
              <a:ext uri="{FF2B5EF4-FFF2-40B4-BE49-F238E27FC236}">
                <a16:creationId xmlns:a16="http://schemas.microsoft.com/office/drawing/2014/main" id="{7BB094F4-19FB-4B40-ABF2-24CF3A6CE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5725" y="5961062"/>
            <a:ext cx="2175460" cy="69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Content Placeholder 21">
            <a:extLst>
              <a:ext uri="{FF2B5EF4-FFF2-40B4-BE49-F238E27FC236}">
                <a16:creationId xmlns:a16="http://schemas.microsoft.com/office/drawing/2014/main" id="{4658F027-D2DD-E2A4-2AEF-147A209C6C1C}"/>
              </a:ext>
            </a:extLst>
          </p:cNvPr>
          <p:cNvSpPr txBox="1">
            <a:spLocks/>
          </p:cNvSpPr>
          <p:nvPr/>
        </p:nvSpPr>
        <p:spPr>
          <a:xfrm>
            <a:off x="642094" y="2433638"/>
            <a:ext cx="10907812" cy="3419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2000"/>
              </a:lnSpc>
              <a:spcAft>
                <a:spcPts val="600"/>
              </a:spcAft>
            </a:pPr>
            <a:r>
              <a:rPr lang="ro-RO" sz="2000" dirty="0">
                <a:solidFill>
                  <a:srgbClr val="003399"/>
                </a:solidFill>
                <a:latin typeface="Segoe UI Semibold" panose="020B0702040204020203" pitchFamily="34" charset="0"/>
                <a:cs typeface="Times New Roman" panose="02020603050405020304" pitchFamily="18" charset="0"/>
              </a:rPr>
              <a:t>Document cheie care ghidează implementarea SNDDR 2030 în toate politicile sectoriale, pentru dezvoltarea durabilă pe plan național în perioada 2022-2030</a:t>
            </a:r>
            <a:endParaRPr lang="en-US" sz="2000" dirty="0">
              <a:solidFill>
                <a:srgbClr val="003399"/>
              </a:solidFill>
              <a:latin typeface="Segoe UI Semibold" panose="020B07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12000"/>
              </a:lnSpc>
              <a:spcAft>
                <a:spcPts val="600"/>
              </a:spcAft>
            </a:pPr>
            <a:r>
              <a:rPr lang="ro-RO" sz="2000" dirty="0">
                <a:solidFill>
                  <a:srgbClr val="003399"/>
                </a:solidFill>
                <a:latin typeface="Segoe UI Semibold" panose="020B0702040204020203" pitchFamily="34" charset="0"/>
                <a:cs typeface="Times New Roman" panose="02020603050405020304" pitchFamily="18" charset="0"/>
              </a:rPr>
              <a:t>Cadru de facilitare a elaborării politicilor publice în scopul asigurării coerenței politicilor pentru dezvoltare durabilă în implementarea SNDDR 2030</a:t>
            </a:r>
            <a:endParaRPr lang="en-US" sz="2000" dirty="0">
              <a:solidFill>
                <a:srgbClr val="003399"/>
              </a:solidFill>
              <a:latin typeface="Segoe UI Semibold" panose="020B07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12000"/>
              </a:lnSpc>
              <a:spcAft>
                <a:spcPts val="600"/>
              </a:spcAft>
            </a:pPr>
            <a:r>
              <a:rPr lang="ro-RO" sz="2000" dirty="0">
                <a:solidFill>
                  <a:srgbClr val="003399"/>
                </a:solidFill>
                <a:latin typeface="Segoe UI Semibold" panose="020B0702040204020203" pitchFamily="34" charset="0"/>
                <a:cs typeface="Times New Roman" panose="02020603050405020304" pitchFamily="18" charset="0"/>
              </a:rPr>
              <a:t>Instrument principal de coordonare a activităților de consolidare, funcționare și dezvoltare a structurii de guvernanță durabilă pentru implementarea SNDDR 2030 </a:t>
            </a:r>
            <a:endParaRPr lang="en-US" sz="2000" dirty="0">
              <a:solidFill>
                <a:srgbClr val="003399"/>
              </a:solidFill>
              <a:latin typeface="Segoe UI Semibold" panose="020B07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12000"/>
              </a:lnSpc>
              <a:spcAft>
                <a:spcPts val="600"/>
              </a:spcAft>
            </a:pPr>
            <a:r>
              <a:rPr lang="en-US" sz="2000" dirty="0">
                <a:solidFill>
                  <a:srgbClr val="003399"/>
                </a:solidFill>
                <a:latin typeface="Segoe UI Semibold" panose="020B0702040204020203" pitchFamily="34" charset="0"/>
                <a:cs typeface="Times New Roman" panose="02020603050405020304" pitchFamily="18" charset="0"/>
              </a:rPr>
              <a:t>Include 4 </a:t>
            </a:r>
            <a:r>
              <a:rPr lang="ro-RO" sz="2000" dirty="0">
                <a:solidFill>
                  <a:srgbClr val="003399"/>
                </a:solidFill>
                <a:latin typeface="Segoe UI Semibold" panose="020B0702040204020203" pitchFamily="34" charset="0"/>
                <a:cs typeface="Times New Roman" panose="02020603050405020304" pitchFamily="18" charset="0"/>
              </a:rPr>
              <a:t>D</a:t>
            </a:r>
            <a:r>
              <a:rPr lang="en-US" sz="2000" dirty="0" err="1">
                <a:solidFill>
                  <a:srgbClr val="003399"/>
                </a:solidFill>
                <a:latin typeface="Segoe UI Semibold" panose="020B0702040204020203" pitchFamily="34" charset="0"/>
                <a:cs typeface="Times New Roman" panose="02020603050405020304" pitchFamily="18" charset="0"/>
              </a:rPr>
              <a:t>irec</a:t>
            </a:r>
            <a:r>
              <a:rPr lang="ro-RO" sz="2000" dirty="0">
                <a:solidFill>
                  <a:srgbClr val="003399"/>
                </a:solidFill>
                <a:latin typeface="Segoe UI Semibold" panose="020B0702040204020203" pitchFamily="34" charset="0"/>
                <a:cs typeface="Times New Roman" panose="02020603050405020304" pitchFamily="18" charset="0"/>
              </a:rPr>
              <a:t>ții prioritare (DP), 12 Obiective specifice și 22 Acțiuni</a:t>
            </a:r>
          </a:p>
          <a:p>
            <a:pPr>
              <a:lnSpc>
                <a:spcPct val="112000"/>
              </a:lnSpc>
              <a:spcAft>
                <a:spcPts val="600"/>
              </a:spcAft>
            </a:pPr>
            <a:endParaRPr lang="ro-RO" sz="1600" dirty="0"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2000"/>
              </a:lnSpc>
              <a:spcAft>
                <a:spcPts val="600"/>
              </a:spcAft>
            </a:pPr>
            <a:endParaRPr lang="ro-RO" sz="1600" dirty="0"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o-RO" sz="1500" dirty="0"/>
          </a:p>
        </p:txBody>
      </p:sp>
      <p:sp>
        <p:nvSpPr>
          <p:cNvPr id="36" name="Content Placeholder 21">
            <a:extLst>
              <a:ext uri="{FF2B5EF4-FFF2-40B4-BE49-F238E27FC236}">
                <a16:creationId xmlns:a16="http://schemas.microsoft.com/office/drawing/2014/main" id="{69043162-42A7-C771-DF39-DCF2221E1ABB}"/>
              </a:ext>
            </a:extLst>
          </p:cNvPr>
          <p:cNvSpPr txBox="1">
            <a:spLocks/>
          </p:cNvSpPr>
          <p:nvPr/>
        </p:nvSpPr>
        <p:spPr>
          <a:xfrm>
            <a:off x="8133072" y="3451633"/>
            <a:ext cx="3587478" cy="1385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endParaRPr lang="ro-RO" sz="1500" dirty="0"/>
          </a:p>
        </p:txBody>
      </p:sp>
    </p:spTree>
    <p:extLst>
      <p:ext uri="{BB962C8B-B14F-4D97-AF65-F5344CB8AC3E}">
        <p14:creationId xmlns:p14="http://schemas.microsoft.com/office/powerpoint/2010/main" val="235113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714397A-B426-4EF1-B196-286CEE2AE7D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96770" cy="6858000"/>
            <a:chOff x="0" y="0"/>
            <a:chExt cx="402336" cy="678128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D5E337D-DE03-431D-9BA2-64395D4FD894}"/>
                </a:ext>
              </a:extLst>
            </p:cNvPr>
            <p:cNvSpPr/>
            <p:nvPr/>
          </p:nvSpPr>
          <p:spPr>
            <a:xfrm>
              <a:off x="0" y="0"/>
              <a:ext cx="402336" cy="401854"/>
            </a:xfrm>
            <a:prstGeom prst="rect">
              <a:avLst/>
            </a:prstGeom>
            <a:solidFill>
              <a:srgbClr val="EB1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3A46C0D-ABE2-4C3C-A5D5-62D7485793D3}"/>
                </a:ext>
              </a:extLst>
            </p:cNvPr>
            <p:cNvSpPr/>
            <p:nvPr/>
          </p:nvSpPr>
          <p:spPr>
            <a:xfrm>
              <a:off x="0" y="401854"/>
              <a:ext cx="402336" cy="403424"/>
            </a:xfrm>
            <a:prstGeom prst="rect">
              <a:avLst/>
            </a:prstGeom>
            <a:solidFill>
              <a:srgbClr val="D3A0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808B728-83B2-4091-AF6E-6F78A5EBD4EB}"/>
                </a:ext>
              </a:extLst>
            </p:cNvPr>
            <p:cNvSpPr/>
            <p:nvPr/>
          </p:nvSpPr>
          <p:spPr>
            <a:xfrm>
              <a:off x="0" y="1601137"/>
              <a:ext cx="402336" cy="403424"/>
            </a:xfrm>
            <a:prstGeom prst="rect">
              <a:avLst/>
            </a:prstGeom>
            <a:solidFill>
              <a:srgbClr val="EF4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124E14B-F929-4591-B3A5-E53FF50CB3A1}"/>
                </a:ext>
              </a:extLst>
            </p:cNvPr>
            <p:cNvSpPr/>
            <p:nvPr/>
          </p:nvSpPr>
          <p:spPr>
            <a:xfrm>
              <a:off x="0" y="805278"/>
              <a:ext cx="402336" cy="401854"/>
            </a:xfrm>
            <a:prstGeom prst="rect">
              <a:avLst/>
            </a:prstGeom>
            <a:solidFill>
              <a:srgbClr val="279B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28DB700-59C6-45BA-B8ED-B9DDDF9C00DE}"/>
                </a:ext>
              </a:extLst>
            </p:cNvPr>
            <p:cNvSpPr/>
            <p:nvPr/>
          </p:nvSpPr>
          <p:spPr>
            <a:xfrm>
              <a:off x="0" y="1199283"/>
              <a:ext cx="402336" cy="401854"/>
            </a:xfrm>
            <a:prstGeom prst="rect">
              <a:avLst/>
            </a:prstGeom>
            <a:solidFill>
              <a:srgbClr val="C31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86C339C-3190-4E3F-A895-499162B0A8C1}"/>
                </a:ext>
              </a:extLst>
            </p:cNvPr>
            <p:cNvSpPr/>
            <p:nvPr/>
          </p:nvSpPr>
          <p:spPr>
            <a:xfrm>
              <a:off x="0" y="2004562"/>
              <a:ext cx="402336" cy="401854"/>
            </a:xfrm>
            <a:prstGeom prst="rect">
              <a:avLst/>
            </a:prstGeom>
            <a:solidFill>
              <a:srgbClr val="00AE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AFAD3C4-B832-4F1A-8F4B-B56E2299DC78}"/>
                </a:ext>
              </a:extLst>
            </p:cNvPr>
            <p:cNvSpPr/>
            <p:nvPr/>
          </p:nvSpPr>
          <p:spPr>
            <a:xfrm>
              <a:off x="0" y="2398567"/>
              <a:ext cx="402336" cy="403424"/>
            </a:xfrm>
            <a:prstGeom prst="rect">
              <a:avLst/>
            </a:prstGeom>
            <a:solidFill>
              <a:srgbClr val="FDB7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A4FDBF1-471F-4FB2-9BBD-85EACBB02012}"/>
                </a:ext>
              </a:extLst>
            </p:cNvPr>
            <p:cNvSpPr/>
            <p:nvPr/>
          </p:nvSpPr>
          <p:spPr>
            <a:xfrm>
              <a:off x="0" y="2801991"/>
              <a:ext cx="402336" cy="401854"/>
            </a:xfrm>
            <a:prstGeom prst="rect">
              <a:avLst/>
            </a:prstGeom>
            <a:solidFill>
              <a:srgbClr val="8F1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7A51180-2250-4EE5-811D-ED757F891736}"/>
                </a:ext>
              </a:extLst>
            </p:cNvPr>
            <p:cNvSpPr/>
            <p:nvPr/>
          </p:nvSpPr>
          <p:spPr>
            <a:xfrm>
              <a:off x="0" y="3195996"/>
              <a:ext cx="402336" cy="401854"/>
            </a:xfrm>
            <a:prstGeom prst="rect">
              <a:avLst/>
            </a:prstGeom>
            <a:solidFill>
              <a:srgbClr val="F36D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0AF8C61-3F1B-467E-A7F7-7662B8F7854F}"/>
                </a:ext>
              </a:extLst>
            </p:cNvPr>
            <p:cNvSpPr/>
            <p:nvPr/>
          </p:nvSpPr>
          <p:spPr>
            <a:xfrm>
              <a:off x="0" y="4387431"/>
              <a:ext cx="402336" cy="403423"/>
            </a:xfrm>
            <a:prstGeom prst="rect">
              <a:avLst/>
            </a:prstGeom>
            <a:solidFill>
              <a:srgbClr val="CF8D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4A3D7E3-3B53-455B-A659-43F2985FABC8}"/>
                </a:ext>
              </a:extLst>
            </p:cNvPr>
            <p:cNvSpPr/>
            <p:nvPr/>
          </p:nvSpPr>
          <p:spPr>
            <a:xfrm>
              <a:off x="0" y="3597850"/>
              <a:ext cx="402336" cy="403424"/>
            </a:xfrm>
            <a:prstGeom prst="rect">
              <a:avLst/>
            </a:prstGeom>
            <a:solidFill>
              <a:srgbClr val="E114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E50884F-161F-4747-B4A1-5B47BD6E8759}"/>
                </a:ext>
              </a:extLst>
            </p:cNvPr>
            <p:cNvSpPr/>
            <p:nvPr/>
          </p:nvSpPr>
          <p:spPr>
            <a:xfrm>
              <a:off x="0" y="3993425"/>
              <a:ext cx="402336" cy="401854"/>
            </a:xfrm>
            <a:prstGeom prst="rect">
              <a:avLst/>
            </a:prstGeom>
            <a:solidFill>
              <a:srgbClr val="F99D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1F2950-B1F7-4696-BFBD-32838BE7F726}"/>
                </a:ext>
              </a:extLst>
            </p:cNvPr>
            <p:cNvSpPr/>
            <p:nvPr/>
          </p:nvSpPr>
          <p:spPr>
            <a:xfrm>
              <a:off x="0" y="4783006"/>
              <a:ext cx="402336" cy="401854"/>
            </a:xfrm>
            <a:prstGeom prst="rect">
              <a:avLst/>
            </a:prstGeom>
            <a:solidFill>
              <a:srgbClr val="4877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4A368BD-0173-4265-8BD1-CBBA1D084A8E}"/>
                </a:ext>
              </a:extLst>
            </p:cNvPr>
            <p:cNvSpPr/>
            <p:nvPr/>
          </p:nvSpPr>
          <p:spPr>
            <a:xfrm>
              <a:off x="0" y="5183290"/>
              <a:ext cx="402336" cy="401854"/>
            </a:xfrm>
            <a:prstGeom prst="rect">
              <a:avLst/>
            </a:prstGeom>
            <a:solidFill>
              <a:srgbClr val="007D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31DEE1-B57F-4049-8438-4E638B13D6F0}"/>
                </a:ext>
              </a:extLst>
            </p:cNvPr>
            <p:cNvSpPr/>
            <p:nvPr/>
          </p:nvSpPr>
          <p:spPr>
            <a:xfrm>
              <a:off x="0" y="5583575"/>
              <a:ext cx="402336" cy="401854"/>
            </a:xfrm>
            <a:prstGeom prst="rect">
              <a:avLst/>
            </a:prstGeom>
            <a:solidFill>
              <a:srgbClr val="3EB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A92AC18-F7A9-4B26-BD99-23B59D66B129}"/>
                </a:ext>
              </a:extLst>
            </p:cNvPr>
            <p:cNvSpPr/>
            <p:nvPr/>
          </p:nvSpPr>
          <p:spPr>
            <a:xfrm>
              <a:off x="0" y="5979150"/>
              <a:ext cx="402336" cy="401854"/>
            </a:xfrm>
            <a:prstGeom prst="rect">
              <a:avLst/>
            </a:prstGeom>
            <a:solidFill>
              <a:srgbClr val="0255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C8EE99A-6B0D-4E7E-B46E-F324ACE9208A}"/>
                </a:ext>
              </a:extLst>
            </p:cNvPr>
            <p:cNvSpPr/>
            <p:nvPr/>
          </p:nvSpPr>
          <p:spPr>
            <a:xfrm>
              <a:off x="0" y="6379434"/>
              <a:ext cx="402336" cy="401854"/>
            </a:xfrm>
            <a:prstGeom prst="rect">
              <a:avLst/>
            </a:prstGeom>
            <a:solidFill>
              <a:srgbClr val="1836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FB6D188-85D5-4F17-A485-598D4EEE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41541" y="6084210"/>
            <a:ext cx="2798806" cy="462606"/>
          </a:xfrm>
        </p:spPr>
        <p:txBody>
          <a:bodyPr/>
          <a:lstStyle/>
          <a:p>
            <a:fld id="{A5D5AB56-1E4A-481A-852F-43BD6287DAF7}" type="slidenum">
              <a:rPr lang="en-US" sz="1400" b="1" smtClean="0">
                <a:solidFill>
                  <a:srgbClr val="00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9</a:t>
            </a:fld>
            <a:endParaRPr lang="en-US" sz="1400" b="1" dirty="0">
              <a:solidFill>
                <a:srgbClr val="003399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151" y="311184"/>
            <a:ext cx="5561514" cy="58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03923" y="5906856"/>
            <a:ext cx="7713487" cy="870927"/>
            <a:chOff x="503923" y="5906856"/>
            <a:chExt cx="7713487" cy="870927"/>
          </a:xfrm>
        </p:grpSpPr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03923" y="5906856"/>
              <a:ext cx="4513721" cy="3590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Proiect cofinanțat din Fondul Social European prin </a:t>
              </a:r>
              <a:b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</a:br>
              <a:r>
                <a:rPr kumimoji="0" lang="ro-RO" altLang="en-US" sz="900" b="0" i="1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rebuchet MS" panose="020B0603020202020204" pitchFamily="34" charset="0"/>
                </a:rPr>
                <a:t>Programul Operațional Capacitate Administrativă 2014-2020, SIPOCA 613   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923" y="6084210"/>
              <a:ext cx="7713487" cy="693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31" name="Picture 2" descr="romania durabil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380" y="418189"/>
            <a:ext cx="2996333" cy="34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" name="Title 1">
            <a:extLst>
              <a:ext uri="{FF2B5EF4-FFF2-40B4-BE49-F238E27FC236}">
                <a16:creationId xmlns:a16="http://schemas.microsoft.com/office/drawing/2014/main" id="{E318B0BF-2CE2-4D62-975C-0027DAC4581D}"/>
              </a:ext>
            </a:extLst>
          </p:cNvPr>
          <p:cNvSpPr txBox="1">
            <a:spLocks/>
          </p:cNvSpPr>
          <p:nvPr/>
        </p:nvSpPr>
        <p:spPr>
          <a:xfrm>
            <a:off x="480954" y="935143"/>
            <a:ext cx="11279961" cy="724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o-RO" sz="3200" b="1" dirty="0">
                <a:solidFill>
                  <a:srgbClr val="1B458F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DP1 - CONSOLIDAREA ȘI EXTINDEREA CADRULUI DE GUVERNANȚĂ </a:t>
            </a:r>
          </a:p>
          <a:p>
            <a:pPr marL="854075" indent="-50800">
              <a:lnSpc>
                <a:spcPct val="110000"/>
              </a:lnSpc>
            </a:pPr>
            <a:r>
              <a:rPr lang="ro-RO" sz="3200" b="1" dirty="0">
                <a:solidFill>
                  <a:srgbClr val="1B458F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PENTRU DEZVOLTARE DURABILĂ</a:t>
            </a:r>
            <a:endParaRPr lang="en-US" sz="3200" b="1" dirty="0">
              <a:solidFill>
                <a:srgbClr val="1B458F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34" name="Picture 2" descr="C:\Users\wksmobile01\Desktop\identitate ddd\Sigle Oficiale\Sigla Departamentului PNG\Sigla DDD High-Quality.png">
            <a:extLst>
              <a:ext uri="{FF2B5EF4-FFF2-40B4-BE49-F238E27FC236}">
                <a16:creationId xmlns:a16="http://schemas.microsoft.com/office/drawing/2014/main" id="{7BB094F4-19FB-4B40-ABF2-24CF3A6CE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5725" y="5961062"/>
            <a:ext cx="2175460" cy="69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BB85E89-2087-462F-BF28-4EF95D900A54}"/>
              </a:ext>
            </a:extLst>
          </p:cNvPr>
          <p:cNvSpPr/>
          <p:nvPr/>
        </p:nvSpPr>
        <p:spPr>
          <a:xfrm>
            <a:off x="489519" y="1668767"/>
            <a:ext cx="2560567" cy="1150418"/>
          </a:xfrm>
          <a:prstGeom prst="rect">
            <a:avLst/>
          </a:prstGeom>
          <a:solidFill>
            <a:schemeClr val="bg1"/>
          </a:solidFill>
          <a:ln w="34925" cmpd="thickThin">
            <a:solidFill>
              <a:srgbClr val="1B4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b="1" i="1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 și consolidarea cadrului normativ              și de cooperare               inter-instituțională pentru implementarea SNDDR 2030</a:t>
            </a:r>
            <a:endParaRPr lang="ro-RO" sz="1400" dirty="0">
              <a:latin typeface="Trebuchet MS" panose="020B0603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54C4E1-684B-4C3F-A102-8887EB0DC307}"/>
              </a:ext>
            </a:extLst>
          </p:cNvPr>
          <p:cNvSpPr/>
          <p:nvPr/>
        </p:nvSpPr>
        <p:spPr>
          <a:xfrm>
            <a:off x="495381" y="2953155"/>
            <a:ext cx="2585211" cy="1150418"/>
          </a:xfrm>
          <a:prstGeom prst="rect">
            <a:avLst/>
          </a:prstGeom>
          <a:solidFill>
            <a:schemeClr val="bg1"/>
          </a:solidFill>
          <a:ln w="34925" cmpd="thickThin">
            <a:solidFill>
              <a:srgbClr val="1B4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1400" b="1" i="1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Cadru național de planificare bugetară pentru implementarea bugetării pe baza ODD</a:t>
            </a:r>
            <a:endParaRPr lang="ro-RO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6D2BA39-3758-4996-85AE-9A095037B59E}"/>
              </a:ext>
            </a:extLst>
          </p:cNvPr>
          <p:cNvSpPr/>
          <p:nvPr/>
        </p:nvSpPr>
        <p:spPr>
          <a:xfrm>
            <a:off x="480954" y="4265313"/>
            <a:ext cx="2597660" cy="1526638"/>
          </a:xfrm>
          <a:prstGeom prst="rect">
            <a:avLst/>
          </a:prstGeom>
          <a:solidFill>
            <a:srgbClr val="92D050"/>
          </a:solidFill>
          <a:ln w="34925" cmpd="thickThin">
            <a:solidFill>
              <a:srgbClr val="1B4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1400" b="1" i="1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Sprijin acordat autorităților locale pentru încorporarea principiilor și valorilor conceptului de dezvoltare durabilă în politicile și strategiile locale</a:t>
            </a:r>
            <a:endParaRPr lang="ro-RO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995BD2-A974-4171-B88F-825567D4CCBC}"/>
              </a:ext>
            </a:extLst>
          </p:cNvPr>
          <p:cNvSpPr/>
          <p:nvPr/>
        </p:nvSpPr>
        <p:spPr>
          <a:xfrm>
            <a:off x="9034908" y="1668767"/>
            <a:ext cx="2819030" cy="1523249"/>
          </a:xfrm>
          <a:prstGeom prst="rect">
            <a:avLst/>
          </a:prstGeom>
          <a:solidFill>
            <a:srgbClr val="FFC000"/>
          </a:solidFill>
          <a:ln w="34925" cmpd="thickThin">
            <a:solidFill>
              <a:srgbClr val="1B4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1400" b="1" i="1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Sprijinirea și stimularea mediului de afaceri și al societății civile în adoptarea și implementarea principiilor și valorilor conceptului dezvoltării durabile</a:t>
            </a:r>
            <a:endParaRPr lang="ro-RO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16FFF93-A833-4B62-A12E-2E62440A6915}"/>
              </a:ext>
            </a:extLst>
          </p:cNvPr>
          <p:cNvSpPr/>
          <p:nvPr/>
        </p:nvSpPr>
        <p:spPr>
          <a:xfrm>
            <a:off x="3178584" y="1657250"/>
            <a:ext cx="2710258" cy="5918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Reglementarea statutului Nucleelor pentru </a:t>
            </a:r>
          </a:p>
          <a:p>
            <a:pPr algn="ctr"/>
            <a:r>
              <a:rPr lang="ro-RO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 Durabilă</a:t>
            </a:r>
            <a:endParaRPr lang="ro-RO" sz="1200" dirty="0">
              <a:latin typeface="Trebuchet MS" panose="020B0603020202020204" pitchFamily="34" charset="0"/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F335C55-3049-4C85-909B-37C1E0A27E62}"/>
              </a:ext>
            </a:extLst>
          </p:cNvPr>
          <p:cNvSpPr/>
          <p:nvPr/>
        </p:nvSpPr>
        <p:spPr>
          <a:xfrm>
            <a:off x="3178584" y="3360375"/>
            <a:ext cx="2710258" cy="12146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Implementarea cadrului de raportare bugetară pentru fiecare ODD pe baza identificării alocărilor și execuțiilor bugetare corespunzătoare fiecărei ținte </a:t>
            </a:r>
            <a:r>
              <a:rPr lang="ro-RO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SNDDR</a:t>
            </a:r>
            <a:r>
              <a:rPr lang="ro-RO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2030</a:t>
            </a:r>
            <a:endParaRPr lang="ro-RO" sz="1200" dirty="0">
              <a:latin typeface="Trebuchet MS" panose="020B0603020202020204" pitchFamily="34" charset="0"/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D7ECAF43-2660-4973-9092-AF8F54149599}"/>
              </a:ext>
            </a:extLst>
          </p:cNvPr>
          <p:cNvSpPr/>
          <p:nvPr/>
        </p:nvSpPr>
        <p:spPr>
          <a:xfrm>
            <a:off x="3178584" y="2702606"/>
            <a:ext cx="2710258" cy="5918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Elaborarea cadrului național de planificare și raportare a  bugetării ODD</a:t>
            </a:r>
            <a:endParaRPr lang="ro-RO" sz="1200" dirty="0">
              <a:latin typeface="Trebuchet MS" panose="020B0603020202020204" pitchFamily="34" charset="0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483DC8C9-348F-4118-AD25-115D55390CF7}"/>
              </a:ext>
            </a:extLst>
          </p:cNvPr>
          <p:cNvSpPr/>
          <p:nvPr/>
        </p:nvSpPr>
        <p:spPr>
          <a:xfrm>
            <a:off x="3178584" y="4973653"/>
            <a:ext cx="2604466" cy="84261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 de instrumente de comunicare și informare care să faciliteze integrarea ODD în politicile și strategiile locale</a:t>
            </a:r>
            <a:endParaRPr lang="ro-RO" sz="1200" dirty="0">
              <a:latin typeface="Trebuchet MS" panose="020B0603020202020204" pitchFamily="34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35B49366-9984-4DA6-AEB7-251BE42FFB87}"/>
              </a:ext>
            </a:extLst>
          </p:cNvPr>
          <p:cNvSpPr/>
          <p:nvPr/>
        </p:nvSpPr>
        <p:spPr>
          <a:xfrm>
            <a:off x="6120934" y="2251799"/>
            <a:ext cx="2819030" cy="94987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1200" b="1" dirty="0">
                <a:solidFill>
                  <a:srgbClr val="1F386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Campanii de informare și sesiuni de instruire care să faciliteze integrarea ODD în mediul de afaceri și al societății civile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6D632B98-52AE-43B0-B3DE-0EAC0FBE6E0E}"/>
              </a:ext>
            </a:extLst>
          </p:cNvPr>
          <p:cNvSpPr/>
          <p:nvPr/>
        </p:nvSpPr>
        <p:spPr>
          <a:xfrm>
            <a:off x="6108935" y="1670459"/>
            <a:ext cx="2836150" cy="43377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Elaborarea</a:t>
            </a:r>
            <a:r>
              <a:rPr lang="en-US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operaționalizarea</a:t>
            </a:r>
            <a:r>
              <a:rPr lang="en-US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Codului</a:t>
            </a:r>
            <a:r>
              <a:rPr lang="en-US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Român</a:t>
            </a:r>
            <a:r>
              <a:rPr lang="en-US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 </a:t>
            </a:r>
            <a:r>
              <a:rPr lang="en-US" sz="1200" b="1" dirty="0" err="1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Sustenabilității</a:t>
            </a:r>
            <a:endParaRPr lang="ro-RO" sz="1200" dirty="0">
              <a:latin typeface="Trebuchet MS" panose="020B0603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5209DAC-AADC-45F2-8E49-CC3106814725}"/>
              </a:ext>
            </a:extLst>
          </p:cNvPr>
          <p:cNvSpPr/>
          <p:nvPr/>
        </p:nvSpPr>
        <p:spPr>
          <a:xfrm>
            <a:off x="9113388" y="4106084"/>
            <a:ext cx="2819030" cy="168586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4925" cmpd="thickThin">
            <a:solidFill>
              <a:srgbClr val="1B45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1400" b="1" i="1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Întărirea sistemului de CDI pentru consolidarea capacității anticipatorii de elaborare a politicilor publice bazate pe dovezi pentru dezvoltare durabilă</a:t>
            </a:r>
            <a:endParaRPr lang="ro-RO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03E3E756-7C9D-47D9-AE1F-6E25C4EDDBE4}"/>
              </a:ext>
            </a:extLst>
          </p:cNvPr>
          <p:cNvSpPr/>
          <p:nvPr/>
        </p:nvSpPr>
        <p:spPr>
          <a:xfrm>
            <a:off x="6231544" y="4409042"/>
            <a:ext cx="2768083" cy="94987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b="1" dirty="0">
                <a:solidFill>
                  <a:srgbClr val="1F3864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Înființarea Centrului de Excelență pentru administrația publică în domeniul dezvoltării durabile</a:t>
            </a:r>
          </a:p>
          <a:p>
            <a:pPr algn="ctr"/>
            <a:r>
              <a:rPr lang="ro-RO" sz="1200" b="1" dirty="0">
                <a:solidFill>
                  <a:srgbClr val="1F3864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(CExDD)</a:t>
            </a:r>
          </a:p>
        </p:txBody>
      </p:sp>
    </p:spTree>
    <p:extLst>
      <p:ext uri="{BB962C8B-B14F-4D97-AF65-F5344CB8AC3E}">
        <p14:creationId xmlns:p14="http://schemas.microsoft.com/office/powerpoint/2010/main" val="2411485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3270</TotalTime>
  <Words>1463</Words>
  <Application>Microsoft Office PowerPoint</Application>
  <PresentationFormat>Widescreen</PresentationFormat>
  <Paragraphs>136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Segoe UI Black</vt:lpstr>
      <vt:lpstr>Segoe UI Light</vt:lpstr>
      <vt:lpstr>Segoe UI Semibold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</dc:title>
  <dc:creator>Cornel BERTEA HANGANU</dc:creator>
  <cp:lastModifiedBy>Ileana Luminița BĂLĂLĂU (129886)</cp:lastModifiedBy>
  <cp:revision>161</cp:revision>
  <dcterms:created xsi:type="dcterms:W3CDTF">2019-04-23T07:02:21Z</dcterms:created>
  <dcterms:modified xsi:type="dcterms:W3CDTF">2022-11-21T10:11:15Z</dcterms:modified>
</cp:coreProperties>
</file>