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376" r:id="rId3"/>
    <p:sldId id="373" r:id="rId4"/>
    <p:sldId id="375" r:id="rId5"/>
    <p:sldId id="377" r:id="rId6"/>
    <p:sldId id="378" r:id="rId7"/>
    <p:sldId id="384" r:id="rId8"/>
    <p:sldId id="379" r:id="rId9"/>
    <p:sldId id="386" r:id="rId10"/>
    <p:sldId id="380" r:id="rId11"/>
    <p:sldId id="381" r:id="rId12"/>
    <p:sldId id="382" r:id="rId13"/>
    <p:sldId id="383" r:id="rId14"/>
    <p:sldId id="385" r:id="rId15"/>
    <p:sldId id="387" r:id="rId16"/>
    <p:sldId id="388" r:id="rId17"/>
    <p:sldId id="389" r:id="rId18"/>
    <p:sldId id="390" r:id="rId19"/>
    <p:sldId id="353" r:id="rId20"/>
  </p:sldIdLst>
  <p:sldSz cx="12192000" cy="6858000"/>
  <p:notesSz cx="6670675" cy="9777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a.deak" initials="s" lastIdx="1" clrIdx="0">
    <p:extLst>
      <p:ext uri="{19B8F6BF-5375-455C-9EA6-DF929625EA0E}">
        <p15:presenceInfo xmlns:p15="http://schemas.microsoft.com/office/powerpoint/2012/main" userId="stefania.de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049"/>
    <a:srgbClr val="1B458F"/>
    <a:srgbClr val="0070B3"/>
    <a:srgbClr val="003399"/>
    <a:srgbClr val="48773E"/>
    <a:srgbClr val="02558B"/>
    <a:srgbClr val="D41227"/>
    <a:srgbClr val="CE1126"/>
    <a:srgbClr val="EF402B"/>
    <a:srgbClr val="FCD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3" autoAdjust="0"/>
    <p:restoredTop sz="94660"/>
  </p:normalViewPr>
  <p:slideViewPr>
    <p:cSldViewPr snapToGrid="0">
      <p:cViewPr varScale="1">
        <p:scale>
          <a:sx n="64" d="100"/>
          <a:sy n="64" d="100"/>
        </p:scale>
        <p:origin x="98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26" cy="490569"/>
          </a:xfrm>
          <a:prstGeom prst="rect">
            <a:avLst/>
          </a:prstGeom>
        </p:spPr>
        <p:txBody>
          <a:bodyPr vert="horz" lIns="89803" tIns="44902" rIns="89803" bIns="44902" rtlCol="0"/>
          <a:lstStyle>
            <a:lvl1pPr algn="l">
              <a:defRPr sz="1200"/>
            </a:lvl1pPr>
          </a:lstStyle>
          <a:p>
            <a:endParaRPr lang="en-US"/>
          </a:p>
        </p:txBody>
      </p:sp>
      <p:sp>
        <p:nvSpPr>
          <p:cNvPr id="3" name="Date Placeholder 2"/>
          <p:cNvSpPr>
            <a:spLocks noGrp="1"/>
          </p:cNvSpPr>
          <p:nvPr>
            <p:ph type="dt" idx="1"/>
          </p:nvPr>
        </p:nvSpPr>
        <p:spPr>
          <a:xfrm>
            <a:off x="3778506" y="0"/>
            <a:ext cx="2890626" cy="490569"/>
          </a:xfrm>
          <a:prstGeom prst="rect">
            <a:avLst/>
          </a:prstGeom>
        </p:spPr>
        <p:txBody>
          <a:bodyPr vert="horz" lIns="89803" tIns="44902" rIns="89803" bIns="44902" rtlCol="0"/>
          <a:lstStyle>
            <a:lvl1pPr algn="r">
              <a:defRPr sz="1200"/>
            </a:lvl1pPr>
          </a:lstStyle>
          <a:p>
            <a:fld id="{908FC5F1-70DA-42E3-A39A-16F24F74764A}" type="datetimeFigureOut">
              <a:rPr lang="en-US" smtClean="0"/>
              <a:t>2/2/2023</a:t>
            </a:fld>
            <a:endParaRPr lang="en-US"/>
          </a:p>
        </p:txBody>
      </p:sp>
      <p:sp>
        <p:nvSpPr>
          <p:cNvPr id="4" name="Slide Image Placeholder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89803" tIns="44902" rIns="89803" bIns="44902" rtlCol="0" anchor="ctr"/>
          <a:lstStyle/>
          <a:p>
            <a:endParaRPr lang="en-US"/>
          </a:p>
        </p:txBody>
      </p:sp>
      <p:sp>
        <p:nvSpPr>
          <p:cNvPr id="5" name="Notes Placeholder 4"/>
          <p:cNvSpPr>
            <a:spLocks noGrp="1"/>
          </p:cNvSpPr>
          <p:nvPr>
            <p:ph type="body" sz="quarter" idx="3"/>
          </p:nvPr>
        </p:nvSpPr>
        <p:spPr>
          <a:xfrm>
            <a:off x="667068" y="4705381"/>
            <a:ext cx="5336540" cy="3849856"/>
          </a:xfrm>
          <a:prstGeom prst="rect">
            <a:avLst/>
          </a:prstGeom>
        </p:spPr>
        <p:txBody>
          <a:bodyPr vert="horz" lIns="89803" tIns="44902" rIns="89803" bIns="449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286846"/>
            <a:ext cx="2890626" cy="490568"/>
          </a:xfrm>
          <a:prstGeom prst="rect">
            <a:avLst/>
          </a:prstGeom>
        </p:spPr>
        <p:txBody>
          <a:bodyPr vert="horz" lIns="89803" tIns="44902" rIns="89803" bIns="44902" rtlCol="0" anchor="b"/>
          <a:lstStyle>
            <a:lvl1pPr algn="l">
              <a:defRPr sz="1200"/>
            </a:lvl1pPr>
          </a:lstStyle>
          <a:p>
            <a:endParaRPr lang="en-US"/>
          </a:p>
        </p:txBody>
      </p:sp>
      <p:sp>
        <p:nvSpPr>
          <p:cNvPr id="7" name="Slide Number Placeholder 6"/>
          <p:cNvSpPr>
            <a:spLocks noGrp="1"/>
          </p:cNvSpPr>
          <p:nvPr>
            <p:ph type="sldNum" sz="quarter" idx="5"/>
          </p:nvPr>
        </p:nvSpPr>
        <p:spPr>
          <a:xfrm>
            <a:off x="3778506" y="9286846"/>
            <a:ext cx="2890626" cy="490568"/>
          </a:xfrm>
          <a:prstGeom prst="rect">
            <a:avLst/>
          </a:prstGeom>
        </p:spPr>
        <p:txBody>
          <a:bodyPr vert="horz" lIns="89803" tIns="44902" rIns="89803" bIns="44902" rtlCol="0" anchor="b"/>
          <a:lstStyle>
            <a:lvl1pPr algn="r">
              <a:defRPr sz="1200"/>
            </a:lvl1pPr>
          </a:lstStyle>
          <a:p>
            <a:fld id="{6AE5E86D-2BC8-4A58-A5A0-6E1AA3E76618}" type="slidenum">
              <a:rPr lang="en-US" smtClean="0"/>
              <a:t>‹#›</a:t>
            </a:fld>
            <a:endParaRPr lang="en-US"/>
          </a:p>
        </p:txBody>
      </p:sp>
    </p:spTree>
    <p:extLst>
      <p:ext uri="{BB962C8B-B14F-4D97-AF65-F5344CB8AC3E}">
        <p14:creationId xmlns:p14="http://schemas.microsoft.com/office/powerpoint/2010/main" val="305799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1</a:t>
            </a:fld>
            <a:endParaRPr lang="en-US"/>
          </a:p>
        </p:txBody>
      </p:sp>
    </p:spTree>
    <p:extLst>
      <p:ext uri="{BB962C8B-B14F-4D97-AF65-F5344CB8AC3E}">
        <p14:creationId xmlns:p14="http://schemas.microsoft.com/office/powerpoint/2010/main" val="130774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10</a:t>
            </a:fld>
            <a:endParaRPr lang="en-US"/>
          </a:p>
        </p:txBody>
      </p:sp>
    </p:spTree>
    <p:extLst>
      <p:ext uri="{BB962C8B-B14F-4D97-AF65-F5344CB8AC3E}">
        <p14:creationId xmlns:p14="http://schemas.microsoft.com/office/powerpoint/2010/main" val="1866123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11</a:t>
            </a:fld>
            <a:endParaRPr lang="en-US"/>
          </a:p>
        </p:txBody>
      </p:sp>
    </p:spTree>
    <p:extLst>
      <p:ext uri="{BB962C8B-B14F-4D97-AF65-F5344CB8AC3E}">
        <p14:creationId xmlns:p14="http://schemas.microsoft.com/office/powerpoint/2010/main" val="159377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12</a:t>
            </a:fld>
            <a:endParaRPr lang="en-US"/>
          </a:p>
        </p:txBody>
      </p:sp>
    </p:spTree>
    <p:extLst>
      <p:ext uri="{BB962C8B-B14F-4D97-AF65-F5344CB8AC3E}">
        <p14:creationId xmlns:p14="http://schemas.microsoft.com/office/powerpoint/2010/main" val="268086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13</a:t>
            </a:fld>
            <a:endParaRPr lang="en-US"/>
          </a:p>
        </p:txBody>
      </p:sp>
    </p:spTree>
    <p:extLst>
      <p:ext uri="{BB962C8B-B14F-4D97-AF65-F5344CB8AC3E}">
        <p14:creationId xmlns:p14="http://schemas.microsoft.com/office/powerpoint/2010/main" val="166621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14</a:t>
            </a:fld>
            <a:endParaRPr lang="en-US"/>
          </a:p>
        </p:txBody>
      </p:sp>
    </p:spTree>
    <p:extLst>
      <p:ext uri="{BB962C8B-B14F-4D97-AF65-F5344CB8AC3E}">
        <p14:creationId xmlns:p14="http://schemas.microsoft.com/office/powerpoint/2010/main" val="1573924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19</a:t>
            </a:fld>
            <a:endParaRPr lang="en-US"/>
          </a:p>
        </p:txBody>
      </p:sp>
    </p:spTree>
    <p:extLst>
      <p:ext uri="{BB962C8B-B14F-4D97-AF65-F5344CB8AC3E}">
        <p14:creationId xmlns:p14="http://schemas.microsoft.com/office/powerpoint/2010/main" val="196762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2</a:t>
            </a:fld>
            <a:endParaRPr lang="en-US"/>
          </a:p>
        </p:txBody>
      </p:sp>
    </p:spTree>
    <p:extLst>
      <p:ext uri="{BB962C8B-B14F-4D97-AF65-F5344CB8AC3E}">
        <p14:creationId xmlns:p14="http://schemas.microsoft.com/office/powerpoint/2010/main" val="421369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3</a:t>
            </a:fld>
            <a:endParaRPr lang="en-US"/>
          </a:p>
        </p:txBody>
      </p:sp>
    </p:spTree>
    <p:extLst>
      <p:ext uri="{BB962C8B-B14F-4D97-AF65-F5344CB8AC3E}">
        <p14:creationId xmlns:p14="http://schemas.microsoft.com/office/powerpoint/2010/main" val="197043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4</a:t>
            </a:fld>
            <a:endParaRPr lang="en-US"/>
          </a:p>
        </p:txBody>
      </p:sp>
    </p:spTree>
    <p:extLst>
      <p:ext uri="{BB962C8B-B14F-4D97-AF65-F5344CB8AC3E}">
        <p14:creationId xmlns:p14="http://schemas.microsoft.com/office/powerpoint/2010/main" val="141840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5</a:t>
            </a:fld>
            <a:endParaRPr lang="en-US"/>
          </a:p>
        </p:txBody>
      </p:sp>
    </p:spTree>
    <p:extLst>
      <p:ext uri="{BB962C8B-B14F-4D97-AF65-F5344CB8AC3E}">
        <p14:creationId xmlns:p14="http://schemas.microsoft.com/office/powerpoint/2010/main" val="143257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6</a:t>
            </a:fld>
            <a:endParaRPr lang="en-US"/>
          </a:p>
        </p:txBody>
      </p:sp>
    </p:spTree>
    <p:extLst>
      <p:ext uri="{BB962C8B-B14F-4D97-AF65-F5344CB8AC3E}">
        <p14:creationId xmlns:p14="http://schemas.microsoft.com/office/powerpoint/2010/main" val="255039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7</a:t>
            </a:fld>
            <a:endParaRPr lang="en-US"/>
          </a:p>
        </p:txBody>
      </p:sp>
    </p:spTree>
    <p:extLst>
      <p:ext uri="{BB962C8B-B14F-4D97-AF65-F5344CB8AC3E}">
        <p14:creationId xmlns:p14="http://schemas.microsoft.com/office/powerpoint/2010/main" val="7583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8</a:t>
            </a:fld>
            <a:endParaRPr lang="en-US"/>
          </a:p>
        </p:txBody>
      </p:sp>
    </p:spTree>
    <p:extLst>
      <p:ext uri="{BB962C8B-B14F-4D97-AF65-F5344CB8AC3E}">
        <p14:creationId xmlns:p14="http://schemas.microsoft.com/office/powerpoint/2010/main" val="354364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C584-F56F-42FB-8F8F-6ED9164BC428}" type="slidenum">
              <a:rPr lang="en-US" smtClean="0"/>
              <a:t>9</a:t>
            </a:fld>
            <a:endParaRPr lang="en-US"/>
          </a:p>
        </p:txBody>
      </p:sp>
    </p:spTree>
    <p:extLst>
      <p:ext uri="{BB962C8B-B14F-4D97-AF65-F5344CB8AC3E}">
        <p14:creationId xmlns:p14="http://schemas.microsoft.com/office/powerpoint/2010/main" val="291162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5EF1EA-7F64-4A2E-95C5-EC42C1B7ED89}"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388086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5EF1EA-7F64-4A2E-95C5-EC42C1B7ED89}"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62927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5EF1EA-7F64-4A2E-95C5-EC42C1B7ED89}"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256314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5EF1EA-7F64-4A2E-95C5-EC42C1B7ED89}"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111613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EF1EA-7F64-4A2E-95C5-EC42C1B7ED89}"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156931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5EF1EA-7F64-4A2E-95C5-EC42C1B7ED89}"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15779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5EF1EA-7F64-4A2E-95C5-EC42C1B7ED89}"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162584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5EF1EA-7F64-4A2E-95C5-EC42C1B7ED89}"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419845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EF1EA-7F64-4A2E-95C5-EC42C1B7ED89}"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14222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5EF1EA-7F64-4A2E-95C5-EC42C1B7ED89}"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238967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5EF1EA-7F64-4A2E-95C5-EC42C1B7ED89}"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681C9-F741-4E99-ACA6-F2DB5EF57D07}" type="slidenum">
              <a:rPr lang="en-US" smtClean="0"/>
              <a:t>‹#›</a:t>
            </a:fld>
            <a:endParaRPr lang="en-US"/>
          </a:p>
        </p:txBody>
      </p:sp>
    </p:spTree>
    <p:extLst>
      <p:ext uri="{BB962C8B-B14F-4D97-AF65-F5344CB8AC3E}">
        <p14:creationId xmlns:p14="http://schemas.microsoft.com/office/powerpoint/2010/main" val="374810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EF1EA-7F64-4A2E-95C5-EC42C1B7ED89}" type="datetimeFigureOut">
              <a:rPr lang="en-US" smtClean="0"/>
              <a:t>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681C9-F741-4E99-ACA6-F2DB5EF57D07}" type="slidenum">
              <a:rPr lang="en-US" smtClean="0"/>
              <a:t>‹#›</a:t>
            </a:fld>
            <a:endParaRPr lang="en-US"/>
          </a:p>
        </p:txBody>
      </p:sp>
    </p:spTree>
    <p:extLst>
      <p:ext uri="{BB962C8B-B14F-4D97-AF65-F5344CB8AC3E}">
        <p14:creationId xmlns:p14="http://schemas.microsoft.com/office/powerpoint/2010/main" val="547181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9F236532-7873-4C3D-BE59-13839C0EFA24}"/>
              </a:ext>
            </a:extLst>
          </p:cNvPr>
          <p:cNvGrpSpPr>
            <a:grpSpLocks/>
          </p:cNvGrpSpPr>
          <p:nvPr/>
        </p:nvGrpSpPr>
        <p:grpSpPr bwMode="auto">
          <a:xfrm>
            <a:off x="-2565" y="0"/>
            <a:ext cx="196770" cy="6858000"/>
            <a:chOff x="0" y="0"/>
            <a:chExt cx="402336" cy="6781288"/>
          </a:xfrm>
        </p:grpSpPr>
        <p:sp>
          <p:nvSpPr>
            <p:cNvPr id="6" name="Rectangle 5">
              <a:extLst>
                <a:ext uri="{FF2B5EF4-FFF2-40B4-BE49-F238E27FC236}">
                  <a16:creationId xmlns:a16="http://schemas.microsoft.com/office/drawing/2014/main" id="{0C95FFA7-C351-4AA8-8750-C28DC9F1D78C}"/>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44FD9E7-CDE3-4E61-8893-9A0395071958}"/>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1B27F667-D6F1-4988-B34C-CB38BC59EDD9}"/>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07F66B19-3929-4A0B-8A2D-92F46DD1B148}"/>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3F0830F4-8C04-452E-9BBA-8997269ABD16}"/>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12B540E9-EE6F-4377-87BC-8AB8E32F80F2}"/>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E3900202-533A-4BB0-A698-1504426D37C7}"/>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FF8B3CDE-BD95-4E82-8230-47B97C568E8B}"/>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34A65F65-E408-474A-BBF5-724C2A1CAA14}"/>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2BAC1644-C61B-4FE6-BFB9-CB63D26D3CF9}"/>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C7B697F0-FC7F-441F-91AF-6DF1CFEF2C0B}"/>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3DA0B821-E8EA-49F6-9312-BF7642871532}"/>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3AA4672F-5F57-4C0E-9F30-E0B65D71E6D8}"/>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D4F1FFF6-DEB7-446C-A5BE-202D4A90AE22}"/>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04E7CFC7-93FE-4AEE-A02A-78E6FA623931}"/>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C1345D99-9451-4472-902C-564A60E67841}"/>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F2C14464-8EB8-4EB2-933F-B2C29A08CBDC}"/>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4" name="Subtitle 2">
            <a:extLst>
              <a:ext uri="{FF2B5EF4-FFF2-40B4-BE49-F238E27FC236}">
                <a16:creationId xmlns:a16="http://schemas.microsoft.com/office/drawing/2014/main" id="{73A3264F-0D1F-41FF-9961-372569EB0731}"/>
              </a:ext>
            </a:extLst>
          </p:cNvPr>
          <p:cNvSpPr txBox="1">
            <a:spLocks/>
          </p:cNvSpPr>
          <p:nvPr/>
        </p:nvSpPr>
        <p:spPr bwMode="auto">
          <a:xfrm>
            <a:off x="1327881" y="1799841"/>
            <a:ext cx="8893804" cy="75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ts val="0"/>
              </a:spcBef>
              <a:buNone/>
            </a:pPr>
            <a:r>
              <a:rPr lang="ro-RO" altLang="en-US" sz="2000" b="1" dirty="0">
                <a:solidFill>
                  <a:srgbClr val="1B458F"/>
                </a:solidFill>
                <a:latin typeface="Trebuchet MS" panose="020B0603020202020204" pitchFamily="34" charset="0"/>
                <a:ea typeface="Cambria Math" panose="02040503050406030204" pitchFamily="18" charset="0"/>
                <a:cs typeface="Segoe UI Semibold" panose="020B0702040204020203" pitchFamily="34" charset="0"/>
              </a:rPr>
              <a:t>Dezvoltarea cadrului strategic și instituțional pentru implementarea Strategiei Naționale pentru Dezvoltarea Durabilă a României 2030</a:t>
            </a:r>
          </a:p>
        </p:txBody>
      </p:sp>
      <p:sp>
        <p:nvSpPr>
          <p:cNvPr id="4" name="Subtitle 2">
            <a:extLst>
              <a:ext uri="{FF2B5EF4-FFF2-40B4-BE49-F238E27FC236}">
                <a16:creationId xmlns:a16="http://schemas.microsoft.com/office/drawing/2014/main" id="{73A3264F-0D1F-41FF-9961-372569EB0731}"/>
              </a:ext>
            </a:extLst>
          </p:cNvPr>
          <p:cNvSpPr txBox="1">
            <a:spLocks/>
          </p:cNvSpPr>
          <p:nvPr/>
        </p:nvSpPr>
        <p:spPr bwMode="auto">
          <a:xfrm>
            <a:off x="1239681" y="5058241"/>
            <a:ext cx="6423066" cy="71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buNone/>
            </a:pPr>
            <a:r>
              <a:rPr lang="en-US" altLang="en-US" sz="1800" i="1" dirty="0">
                <a:solidFill>
                  <a:srgbClr val="FF0000"/>
                </a:solidFill>
                <a:latin typeface="Trebuchet MS" panose="020B0603020202020204" pitchFamily="34" charset="0"/>
                <a:cs typeface="Segoe UI Semibold" panose="020B0702040204020203" pitchFamily="34" charset="0"/>
              </a:rPr>
              <a:t>Mateescu Elena</a:t>
            </a:r>
            <a:r>
              <a:rPr lang="ro-RO" altLang="en-US" sz="1800" i="1" dirty="0">
                <a:solidFill>
                  <a:srgbClr val="FF0000"/>
                </a:solidFill>
                <a:latin typeface="Trebuchet MS" panose="020B0603020202020204" pitchFamily="34" charset="0"/>
                <a:cs typeface="Segoe UI Semibold" panose="020B0702040204020203" pitchFamily="34" charset="0"/>
              </a:rPr>
              <a:t>,</a:t>
            </a:r>
            <a:r>
              <a:rPr lang="en-US" altLang="en-US" sz="1800" i="1" dirty="0">
                <a:solidFill>
                  <a:srgbClr val="FF0000"/>
                </a:solidFill>
                <a:latin typeface="Trebuchet MS" panose="020B0603020202020204" pitchFamily="34" charset="0"/>
                <a:cs typeface="Segoe UI Semibold" panose="020B0702040204020203" pitchFamily="34" charset="0"/>
              </a:rPr>
              <a:t> </a:t>
            </a:r>
            <a:r>
              <a:rPr lang="en-US" altLang="en-US" sz="1800" i="1" dirty="0" err="1">
                <a:solidFill>
                  <a:srgbClr val="FF0000"/>
                </a:solidFill>
                <a:latin typeface="Trebuchet MS" panose="020B0603020202020204" pitchFamily="34" charset="0"/>
                <a:cs typeface="Segoe UI Semibold" panose="020B0702040204020203" pitchFamily="34" charset="0"/>
              </a:rPr>
              <a:t>Belc</a:t>
            </a:r>
            <a:r>
              <a:rPr lang="en-US" altLang="en-US" sz="1800" i="1" dirty="0">
                <a:solidFill>
                  <a:srgbClr val="FF0000"/>
                </a:solidFill>
                <a:latin typeface="Trebuchet MS" panose="020B0603020202020204" pitchFamily="34" charset="0"/>
                <a:cs typeface="Segoe UI Semibold" panose="020B0702040204020203" pitchFamily="34" charset="0"/>
              </a:rPr>
              <a:t> </a:t>
            </a:r>
            <a:r>
              <a:rPr lang="en-US" altLang="en-US" sz="1800" i="1" dirty="0" err="1">
                <a:solidFill>
                  <a:srgbClr val="FF0000"/>
                </a:solidFill>
                <a:latin typeface="Trebuchet MS" panose="020B0603020202020204" pitchFamily="34" charset="0"/>
                <a:cs typeface="Segoe UI Semibold" panose="020B0702040204020203" pitchFamily="34" charset="0"/>
              </a:rPr>
              <a:t>Nastasia</a:t>
            </a:r>
            <a:r>
              <a:rPr lang="ro-RO" altLang="en-US" sz="1800" i="1" dirty="0">
                <a:solidFill>
                  <a:srgbClr val="FF0000"/>
                </a:solidFill>
                <a:latin typeface="Trebuchet MS" panose="020B0603020202020204" pitchFamily="34" charset="0"/>
                <a:cs typeface="Segoe UI Semibold" panose="020B0702040204020203" pitchFamily="34" charset="0"/>
              </a:rPr>
              <a:t> </a:t>
            </a:r>
            <a:endParaRPr lang="en-US" altLang="en-US" sz="1800" b="1" i="1" dirty="0">
              <a:solidFill>
                <a:srgbClr val="FF0000"/>
              </a:solidFill>
              <a:latin typeface="Trebuchet MS" panose="020B0603020202020204" pitchFamily="34" charset="0"/>
              <a:cs typeface="Segoe UI Semibold" panose="020B0702040204020203" pitchFamily="34" charset="0"/>
            </a:endParaRPr>
          </a:p>
          <a:p>
            <a:pPr>
              <a:buNone/>
            </a:pPr>
            <a:r>
              <a:rPr lang="ro-RO" altLang="en-US" sz="1600" dirty="0">
                <a:latin typeface="Trebuchet MS" panose="020B0603020202020204" pitchFamily="34" charset="0"/>
                <a:cs typeface="Segoe UI Light" panose="020B0502040204020203" pitchFamily="34" charset="0"/>
              </a:rPr>
              <a:t>Membr</a:t>
            </a:r>
            <a:r>
              <a:rPr lang="en-US" altLang="en-US" sz="1600" dirty="0">
                <a:latin typeface="Trebuchet MS" panose="020B0603020202020204" pitchFamily="34" charset="0"/>
                <a:cs typeface="Segoe UI Light" panose="020B0502040204020203" pitchFamily="34" charset="0"/>
              </a:rPr>
              <a:t>i</a:t>
            </a:r>
            <a:r>
              <a:rPr lang="ro-RO" altLang="en-US" sz="1600" dirty="0">
                <a:latin typeface="Trebuchet MS" panose="020B0603020202020204" pitchFamily="34" charset="0"/>
                <a:cs typeface="Segoe UI Light" panose="020B0502040204020203" pitchFamily="34" charset="0"/>
              </a:rPr>
              <a:t>, Consiliul Consultativ pentru Dezvoltare Durabilă</a:t>
            </a:r>
            <a:endParaRPr lang="en-US" altLang="en-US" sz="1600" dirty="0">
              <a:latin typeface="Trebuchet MS" panose="020B0603020202020204" pitchFamily="34" charset="0"/>
              <a:cs typeface="Segoe UI Light" panose="020B0502040204020203" pitchFamily="34" charset="0"/>
            </a:endParaRPr>
          </a:p>
        </p:txBody>
      </p:sp>
      <p:grpSp>
        <p:nvGrpSpPr>
          <p:cNvPr id="26" name="Group 3">
            <a:extLst>
              <a:ext uri="{FF2B5EF4-FFF2-40B4-BE49-F238E27FC236}">
                <a16:creationId xmlns:a16="http://schemas.microsoft.com/office/drawing/2014/main" id="{9F236532-7873-4C3D-BE59-13839C0EFA24}"/>
              </a:ext>
            </a:extLst>
          </p:cNvPr>
          <p:cNvGrpSpPr>
            <a:grpSpLocks/>
          </p:cNvGrpSpPr>
          <p:nvPr/>
        </p:nvGrpSpPr>
        <p:grpSpPr bwMode="auto">
          <a:xfrm rot="5400000">
            <a:off x="4047669" y="2657174"/>
            <a:ext cx="45719" cy="5485294"/>
            <a:chOff x="0" y="0"/>
            <a:chExt cx="402336" cy="6781288"/>
          </a:xfrm>
        </p:grpSpPr>
        <p:sp>
          <p:nvSpPr>
            <p:cNvPr id="27" name="Rectangle 26">
              <a:extLst>
                <a:ext uri="{FF2B5EF4-FFF2-40B4-BE49-F238E27FC236}">
                  <a16:creationId xmlns:a16="http://schemas.microsoft.com/office/drawing/2014/main" id="{0C95FFA7-C351-4AA8-8750-C28DC9F1D78C}"/>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Rectangle 27">
              <a:extLst>
                <a:ext uri="{FF2B5EF4-FFF2-40B4-BE49-F238E27FC236}">
                  <a16:creationId xmlns:a16="http://schemas.microsoft.com/office/drawing/2014/main" id="{344FD9E7-CDE3-4E61-8893-9A0395071958}"/>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Rectangle 28">
              <a:extLst>
                <a:ext uri="{FF2B5EF4-FFF2-40B4-BE49-F238E27FC236}">
                  <a16:creationId xmlns:a16="http://schemas.microsoft.com/office/drawing/2014/main" id="{1B27F667-D6F1-4988-B34C-CB38BC59EDD9}"/>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Rectangle 29">
              <a:extLst>
                <a:ext uri="{FF2B5EF4-FFF2-40B4-BE49-F238E27FC236}">
                  <a16:creationId xmlns:a16="http://schemas.microsoft.com/office/drawing/2014/main" id="{07F66B19-3929-4A0B-8A2D-92F46DD1B148}"/>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Rectangle 30">
              <a:extLst>
                <a:ext uri="{FF2B5EF4-FFF2-40B4-BE49-F238E27FC236}">
                  <a16:creationId xmlns:a16="http://schemas.microsoft.com/office/drawing/2014/main" id="{3F0830F4-8C04-452E-9BBA-8997269ABD16}"/>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ectangle 31">
              <a:extLst>
                <a:ext uri="{FF2B5EF4-FFF2-40B4-BE49-F238E27FC236}">
                  <a16:creationId xmlns:a16="http://schemas.microsoft.com/office/drawing/2014/main" id="{12B540E9-EE6F-4377-87BC-8AB8E32F80F2}"/>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ectangle 32">
              <a:extLst>
                <a:ext uri="{FF2B5EF4-FFF2-40B4-BE49-F238E27FC236}">
                  <a16:creationId xmlns:a16="http://schemas.microsoft.com/office/drawing/2014/main" id="{E3900202-533A-4BB0-A698-1504426D37C7}"/>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Rectangle 33">
              <a:extLst>
                <a:ext uri="{FF2B5EF4-FFF2-40B4-BE49-F238E27FC236}">
                  <a16:creationId xmlns:a16="http://schemas.microsoft.com/office/drawing/2014/main" id="{FF8B3CDE-BD95-4E82-8230-47B97C568E8B}"/>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34">
              <a:extLst>
                <a:ext uri="{FF2B5EF4-FFF2-40B4-BE49-F238E27FC236}">
                  <a16:creationId xmlns:a16="http://schemas.microsoft.com/office/drawing/2014/main" id="{34A65F65-E408-474A-BBF5-724C2A1CAA14}"/>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2BAC1644-C61B-4FE6-BFB9-CB63D26D3CF9}"/>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Rectangle 36">
              <a:extLst>
                <a:ext uri="{FF2B5EF4-FFF2-40B4-BE49-F238E27FC236}">
                  <a16:creationId xmlns:a16="http://schemas.microsoft.com/office/drawing/2014/main" id="{C7B697F0-FC7F-441F-91AF-6DF1CFEF2C0B}"/>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ectangle 37">
              <a:extLst>
                <a:ext uri="{FF2B5EF4-FFF2-40B4-BE49-F238E27FC236}">
                  <a16:creationId xmlns:a16="http://schemas.microsoft.com/office/drawing/2014/main" id="{3DA0B821-E8EA-49F6-9312-BF7642871532}"/>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38">
              <a:extLst>
                <a:ext uri="{FF2B5EF4-FFF2-40B4-BE49-F238E27FC236}">
                  <a16:creationId xmlns:a16="http://schemas.microsoft.com/office/drawing/2014/main" id="{3AA4672F-5F57-4C0E-9F30-E0B65D71E6D8}"/>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39">
              <a:extLst>
                <a:ext uri="{FF2B5EF4-FFF2-40B4-BE49-F238E27FC236}">
                  <a16:creationId xmlns:a16="http://schemas.microsoft.com/office/drawing/2014/main" id="{D4F1FFF6-DEB7-446C-A5BE-202D4A90AE22}"/>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ectangle 40">
              <a:extLst>
                <a:ext uri="{FF2B5EF4-FFF2-40B4-BE49-F238E27FC236}">
                  <a16:creationId xmlns:a16="http://schemas.microsoft.com/office/drawing/2014/main" id="{04E7CFC7-93FE-4AEE-A02A-78E6FA623931}"/>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41">
              <a:extLst>
                <a:ext uri="{FF2B5EF4-FFF2-40B4-BE49-F238E27FC236}">
                  <a16:creationId xmlns:a16="http://schemas.microsoft.com/office/drawing/2014/main" id="{C1345D99-9451-4472-902C-564A60E67841}"/>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ectangle 42">
              <a:extLst>
                <a:ext uri="{FF2B5EF4-FFF2-40B4-BE49-F238E27FC236}">
                  <a16:creationId xmlns:a16="http://schemas.microsoft.com/office/drawing/2014/main" id="{F2C14464-8EB8-4EB2-933F-B2C29A08CBDC}"/>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8" name="Subtitle 2">
            <a:extLst>
              <a:ext uri="{FF2B5EF4-FFF2-40B4-BE49-F238E27FC236}">
                <a16:creationId xmlns:a16="http://schemas.microsoft.com/office/drawing/2014/main" id="{73A3264F-0D1F-41FF-9961-372569EB0731}"/>
              </a:ext>
            </a:extLst>
          </p:cNvPr>
          <p:cNvSpPr txBox="1">
            <a:spLocks/>
          </p:cNvSpPr>
          <p:nvPr/>
        </p:nvSpPr>
        <p:spPr bwMode="auto">
          <a:xfrm>
            <a:off x="1582492" y="2963570"/>
            <a:ext cx="9158607" cy="184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spcBef>
                <a:spcPts val="0"/>
              </a:spcBef>
              <a:buNone/>
            </a:pPr>
            <a:r>
              <a:rPr lang="ro-RO" altLang="en-US" sz="2400" b="1" dirty="0">
                <a:latin typeface="Trebuchet MS" panose="020B0603020202020204" pitchFamily="34" charset="0"/>
                <a:ea typeface="Cambria Math" panose="02040503050406030204" pitchFamily="18" charset="0"/>
                <a:cs typeface="Segoe UI Semibold" panose="020B0702040204020203" pitchFamily="34" charset="0"/>
              </a:rPr>
              <a:t>Consiliul Consultativ de Dezvoltare Durabilă </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integrator al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obiectivelor</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de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dezvoltare</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durabilă</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pentru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implemenatarea</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SNDDR2030. </a:t>
            </a:r>
          </a:p>
          <a:p>
            <a:pPr algn="ctr">
              <a:spcBef>
                <a:spcPts val="0"/>
              </a:spcBef>
              <a:buNone/>
            </a:pP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De la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acţiune</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climatică</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(ODD13) la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securitate</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alimentară</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şi</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nutriţională</a:t>
            </a:r>
            <a:endParaRPr lang="en-US" altLang="en-US" sz="2400" b="1" dirty="0">
              <a:latin typeface="Trebuchet MS" panose="020B0603020202020204" pitchFamily="34" charset="0"/>
              <a:ea typeface="Cambria Math" panose="02040503050406030204" pitchFamily="18" charset="0"/>
              <a:cs typeface="Segoe UI Semibold" panose="020B0702040204020203" pitchFamily="34" charset="0"/>
            </a:endParaRPr>
          </a:p>
          <a:p>
            <a:pPr algn="ctr">
              <a:spcBef>
                <a:spcPts val="0"/>
              </a:spcBef>
              <a:buNone/>
            </a:pP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7 </a:t>
            </a: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Februarie</a:t>
            </a:r>
            <a:r>
              <a:rPr lang="en-US" altLang="en-US" sz="2400" b="1" dirty="0">
                <a:latin typeface="Trebuchet MS" panose="020B0603020202020204" pitchFamily="34" charset="0"/>
                <a:ea typeface="Cambria Math" panose="02040503050406030204" pitchFamily="18" charset="0"/>
                <a:cs typeface="Segoe UI Semibold" panose="020B0702040204020203" pitchFamily="34" charset="0"/>
              </a:rPr>
              <a:t> 2023</a:t>
            </a:r>
          </a:p>
          <a:p>
            <a:pPr algn="ctr">
              <a:spcBef>
                <a:spcPts val="0"/>
              </a:spcBef>
              <a:buNone/>
            </a:pPr>
            <a:r>
              <a:rPr lang="en-US" altLang="en-US" sz="2400" b="1" dirty="0" err="1">
                <a:latin typeface="Trebuchet MS" panose="020B0603020202020204" pitchFamily="34" charset="0"/>
                <a:ea typeface="Cambria Math" panose="02040503050406030204" pitchFamily="18" charset="0"/>
                <a:cs typeface="Segoe UI Semibold" panose="020B0702040204020203" pitchFamily="34" charset="0"/>
              </a:rPr>
              <a:t>Bucuresti</a:t>
            </a:r>
            <a:endParaRPr lang="ro-RO" altLang="en-US" sz="2400" dirty="0">
              <a:latin typeface="Trebuchet MS" panose="020B0603020202020204" pitchFamily="34" charset="0"/>
              <a:ea typeface="Cambria Math" panose="02040503050406030204" pitchFamily="18" charset="0"/>
              <a:cs typeface="Segoe UI Semibold" panose="020B0702040204020203" pitchFamily="34" charset="0"/>
            </a:endParaRPr>
          </a:p>
        </p:txBody>
      </p:sp>
      <p:pic>
        <p:nvPicPr>
          <p:cNvPr id="1026" name="Picture 2" descr="romania durabi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005" y="1388905"/>
            <a:ext cx="3697773" cy="4292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452" y="390804"/>
            <a:ext cx="7560392" cy="809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7168" name="Group 7167"/>
          <p:cNvGrpSpPr/>
          <p:nvPr/>
        </p:nvGrpSpPr>
        <p:grpSpPr>
          <a:xfrm>
            <a:off x="503923" y="5906856"/>
            <a:ext cx="7713487" cy="870927"/>
            <a:chOff x="503923" y="5906856"/>
            <a:chExt cx="7713487" cy="870927"/>
          </a:xfrm>
        </p:grpSpPr>
        <p:sp>
          <p:nvSpPr>
            <p:cNvPr id="25"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2" name="Picture 1">
            <a:extLst>
              <a:ext uri="{FF2B5EF4-FFF2-40B4-BE49-F238E27FC236}">
                <a16:creationId xmlns:a16="http://schemas.microsoft.com/office/drawing/2014/main" id="{03FA6DD7-390D-630F-401E-E39E484E6020}"/>
              </a:ext>
            </a:extLst>
          </p:cNvPr>
          <p:cNvPicPr>
            <a:picLocks noChangeAspect="1"/>
          </p:cNvPicPr>
          <p:nvPr/>
        </p:nvPicPr>
        <p:blipFill>
          <a:blip r:embed="rId6"/>
          <a:stretch>
            <a:fillRect/>
          </a:stretch>
        </p:blipFill>
        <p:spPr>
          <a:xfrm>
            <a:off x="8942752" y="4980091"/>
            <a:ext cx="2932682" cy="934433"/>
          </a:xfrm>
          <a:prstGeom prst="rect">
            <a:avLst/>
          </a:prstGeom>
        </p:spPr>
      </p:pic>
    </p:spTree>
    <p:extLst>
      <p:ext uri="{BB962C8B-B14F-4D97-AF65-F5344CB8AC3E}">
        <p14:creationId xmlns:p14="http://schemas.microsoft.com/office/powerpoint/2010/main" val="354529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10</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9048610" y="5752697"/>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 name="Picture 1">
            <a:extLst>
              <a:ext uri="{FF2B5EF4-FFF2-40B4-BE49-F238E27FC236}">
                <a16:creationId xmlns:a16="http://schemas.microsoft.com/office/drawing/2014/main" id="{C791DDB2-0AEF-DD42-5970-047D48366749}"/>
              </a:ext>
            </a:extLst>
          </p:cNvPr>
          <p:cNvPicPr>
            <a:picLocks noChangeAspect="1"/>
          </p:cNvPicPr>
          <p:nvPr/>
        </p:nvPicPr>
        <p:blipFill>
          <a:blip r:embed="rId5"/>
          <a:stretch>
            <a:fillRect/>
          </a:stretch>
        </p:blipFill>
        <p:spPr>
          <a:xfrm>
            <a:off x="297936" y="3205991"/>
            <a:ext cx="8649508" cy="2723453"/>
          </a:xfrm>
          <a:prstGeom prst="rect">
            <a:avLst/>
          </a:prstGeom>
        </p:spPr>
      </p:pic>
      <p:pic>
        <p:nvPicPr>
          <p:cNvPr id="22" name="Picture 21">
            <a:extLst>
              <a:ext uri="{FF2B5EF4-FFF2-40B4-BE49-F238E27FC236}">
                <a16:creationId xmlns:a16="http://schemas.microsoft.com/office/drawing/2014/main" id="{433A61FC-8AD3-A784-240A-E33C2D6DFA2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01006" y="1003854"/>
            <a:ext cx="8988346" cy="2400974"/>
          </a:xfrm>
          <a:prstGeom prst="rect">
            <a:avLst/>
          </a:prstGeom>
          <a:noFill/>
          <a:ln>
            <a:noFill/>
          </a:ln>
        </p:spPr>
      </p:pic>
      <p:sp>
        <p:nvSpPr>
          <p:cNvPr id="24" name="Rectangle: Rounded Corners 23">
            <a:extLst>
              <a:ext uri="{FF2B5EF4-FFF2-40B4-BE49-F238E27FC236}">
                <a16:creationId xmlns:a16="http://schemas.microsoft.com/office/drawing/2014/main" id="{3799D844-DF4E-66DB-CDD8-61245E006478}"/>
              </a:ext>
            </a:extLst>
          </p:cNvPr>
          <p:cNvSpPr/>
          <p:nvPr/>
        </p:nvSpPr>
        <p:spPr>
          <a:xfrm>
            <a:off x="1898374" y="2628520"/>
            <a:ext cx="3705001" cy="7613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Agricultura utilizează 49% din totalul terenurilor folosibile (care nu sunt acoperit</a:t>
            </a:r>
            <a:r>
              <a:rPr lang="en-US" sz="1200" dirty="0">
                <a:solidFill>
                  <a:schemeClr val="tx1"/>
                </a:solidFill>
                <a:latin typeface="Trebuchet MS" panose="020B0603020202020204" pitchFamily="34" charset="0"/>
                <a:cs typeface="Aharoni" panose="02010803020104030203" pitchFamily="2" charset="-79"/>
              </a:rPr>
              <a:t>e</a:t>
            </a:r>
            <a:r>
              <a:rPr lang="ro-RO" sz="1200" dirty="0">
                <a:solidFill>
                  <a:schemeClr val="tx1"/>
                </a:solidFill>
                <a:latin typeface="Trebuchet MS" panose="020B0603020202020204" pitchFamily="34" charset="0"/>
                <a:cs typeface="Aharoni" panose="02010803020104030203" pitchFamily="2" charset="-79"/>
              </a:rPr>
              <a:t> de gheață)</a:t>
            </a:r>
            <a:r>
              <a:rPr lang="en-US" sz="1200" dirty="0">
                <a:solidFill>
                  <a:schemeClr val="tx1"/>
                </a:solidFill>
                <a:latin typeface="Trebuchet MS" panose="020B0603020202020204" pitchFamily="34" charset="0"/>
                <a:cs typeface="Aharoni" panose="02010803020104030203" pitchFamily="2" charset="-79"/>
              </a:rPr>
              <a:t> – </a:t>
            </a:r>
            <a:r>
              <a:rPr lang="en-US" sz="1200" dirty="0" err="1">
                <a:solidFill>
                  <a:schemeClr val="tx1"/>
                </a:solidFill>
                <a:latin typeface="Trebuchet MS" panose="020B0603020202020204" pitchFamily="34" charset="0"/>
                <a:cs typeface="Aharoni" panose="02010803020104030203" pitchFamily="2" charset="-79"/>
              </a:rPr>
              <a:t>agro</a:t>
            </a:r>
            <a:r>
              <a:rPr lang="ro-RO" sz="1200" dirty="0">
                <a:solidFill>
                  <a:schemeClr val="tx1"/>
                </a:solidFill>
                <a:latin typeface="Trebuchet MS" panose="020B0603020202020204" pitchFamily="34" charset="0"/>
                <a:cs typeface="Aharoni" panose="02010803020104030203" pitchFamily="2" charset="-79"/>
              </a:rPr>
              <a:t>-</a:t>
            </a:r>
            <a:r>
              <a:rPr lang="en-US" sz="1200" dirty="0" err="1">
                <a:solidFill>
                  <a:schemeClr val="tx1"/>
                </a:solidFill>
                <a:latin typeface="Trebuchet MS" panose="020B0603020202020204" pitchFamily="34" charset="0"/>
                <a:cs typeface="Aharoni" panose="02010803020104030203" pitchFamily="2" charset="-79"/>
              </a:rPr>
              <a:t>ecosistestemele</a:t>
            </a:r>
            <a:r>
              <a:rPr lang="en-US" sz="1200" dirty="0">
                <a:solidFill>
                  <a:schemeClr val="tx1"/>
                </a:solidFill>
                <a:latin typeface="Trebuchet MS" panose="020B0603020202020204" pitchFamily="34" charset="0"/>
                <a:cs typeface="Aharoni" panose="02010803020104030203" pitchFamily="2" charset="-79"/>
              </a:rPr>
              <a:t> = </a:t>
            </a:r>
            <a:r>
              <a:rPr lang="en-US" sz="1200" dirty="0" err="1">
                <a:solidFill>
                  <a:schemeClr val="tx1"/>
                </a:solidFill>
                <a:latin typeface="Trebuchet MS" panose="020B0603020202020204" pitchFamily="34" charset="0"/>
                <a:cs typeface="Aharoni" panose="02010803020104030203" pitchFamily="2" charset="-79"/>
              </a:rPr>
              <a:t>cele</a:t>
            </a:r>
            <a:r>
              <a:rPr lang="en-US" sz="1200" dirty="0">
                <a:solidFill>
                  <a:schemeClr val="tx1"/>
                </a:solidFill>
                <a:latin typeface="Trebuchet MS" panose="020B0603020202020204" pitchFamily="34" charset="0"/>
                <a:cs typeface="Aharoni" panose="02010803020104030203" pitchFamily="2" charset="-79"/>
              </a:rPr>
              <a:t> </a:t>
            </a:r>
            <a:r>
              <a:rPr lang="en-US" sz="1200" dirty="0" err="1">
                <a:solidFill>
                  <a:schemeClr val="tx1"/>
                </a:solidFill>
                <a:latin typeface="Trebuchet MS" panose="020B0603020202020204" pitchFamily="34" charset="0"/>
                <a:cs typeface="Aharoni" panose="02010803020104030203" pitchFamily="2" charset="-79"/>
              </a:rPr>
              <a:t>mai</a:t>
            </a:r>
            <a:r>
              <a:rPr lang="en-US" sz="1200" dirty="0">
                <a:solidFill>
                  <a:schemeClr val="tx1"/>
                </a:solidFill>
                <a:latin typeface="Trebuchet MS" panose="020B0603020202020204" pitchFamily="34" charset="0"/>
                <a:cs typeface="Aharoni" panose="02010803020104030203" pitchFamily="2" charset="-79"/>
              </a:rPr>
              <a:t> </a:t>
            </a:r>
            <a:r>
              <a:rPr lang="en-US" sz="1200" dirty="0" err="1">
                <a:solidFill>
                  <a:schemeClr val="tx1"/>
                </a:solidFill>
                <a:latin typeface="Trebuchet MS" panose="020B0603020202020204" pitchFamily="34" charset="0"/>
                <a:cs typeface="Aharoni" panose="02010803020104030203" pitchFamily="2" charset="-79"/>
              </a:rPr>
              <a:t>mari</a:t>
            </a:r>
            <a:r>
              <a:rPr lang="en-US" sz="1200" dirty="0">
                <a:solidFill>
                  <a:schemeClr val="tx1"/>
                </a:solidFill>
                <a:latin typeface="Trebuchet MS" panose="020B0603020202020204" pitchFamily="34" charset="0"/>
                <a:cs typeface="Aharoni" panose="02010803020104030203" pitchFamily="2" charset="-79"/>
              </a:rPr>
              <a:t> </a:t>
            </a:r>
            <a:r>
              <a:rPr lang="en-US" sz="1200" dirty="0" err="1">
                <a:solidFill>
                  <a:schemeClr val="tx1"/>
                </a:solidFill>
                <a:latin typeface="Trebuchet MS" panose="020B0603020202020204" pitchFamily="34" charset="0"/>
                <a:cs typeface="Aharoni" panose="02010803020104030203" pitchFamily="2" charset="-79"/>
              </a:rPr>
              <a:t>ecosisteme</a:t>
            </a:r>
            <a:r>
              <a:rPr lang="en-US" sz="1200" dirty="0">
                <a:solidFill>
                  <a:schemeClr val="tx1"/>
                </a:solidFill>
                <a:latin typeface="Trebuchet MS" panose="020B0603020202020204" pitchFamily="34" charset="0"/>
                <a:cs typeface="Aharoni" panose="02010803020104030203" pitchFamily="2" charset="-79"/>
              </a:rPr>
              <a:t> de pe plane</a:t>
            </a:r>
            <a:r>
              <a:rPr lang="ro-RO" sz="1200" dirty="0">
                <a:solidFill>
                  <a:schemeClr val="tx1"/>
                </a:solidFill>
                <a:latin typeface="Trebuchet MS" panose="020B0603020202020204" pitchFamily="34" charset="0"/>
                <a:cs typeface="Aharoni" panose="02010803020104030203" pitchFamily="2" charset="-79"/>
              </a:rPr>
              <a:t>tă</a:t>
            </a:r>
            <a:endParaRPr lang="en-US" sz="1200" dirty="0">
              <a:solidFill>
                <a:schemeClr val="tx1"/>
              </a:solidFill>
              <a:latin typeface="Trebuchet MS" panose="020B0603020202020204" pitchFamily="34" charset="0"/>
              <a:cs typeface="Aharoni" panose="02010803020104030203" pitchFamily="2" charset="-79"/>
            </a:endParaRPr>
          </a:p>
        </p:txBody>
      </p:sp>
      <p:sp>
        <p:nvSpPr>
          <p:cNvPr id="27" name="Rectangle: Rounded Corners 26">
            <a:extLst>
              <a:ext uri="{FF2B5EF4-FFF2-40B4-BE49-F238E27FC236}">
                <a16:creationId xmlns:a16="http://schemas.microsoft.com/office/drawing/2014/main" id="{BF84E087-1130-02F0-4F2E-BEE542E8D76F}"/>
              </a:ext>
            </a:extLst>
          </p:cNvPr>
          <p:cNvSpPr/>
          <p:nvPr/>
        </p:nvSpPr>
        <p:spPr>
          <a:xfrm>
            <a:off x="5477679" y="2613652"/>
            <a:ext cx="1626183" cy="5243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Agricultura utilizează 70% din total apă dulce </a:t>
            </a:r>
            <a:endParaRPr lang="en-US" sz="1200" dirty="0">
              <a:solidFill>
                <a:schemeClr val="tx1"/>
              </a:solidFill>
              <a:latin typeface="Trebuchet MS" panose="020B0603020202020204" pitchFamily="34" charset="0"/>
              <a:cs typeface="Aharoni" panose="02010803020104030203" pitchFamily="2" charset="-79"/>
            </a:endParaRPr>
          </a:p>
        </p:txBody>
      </p:sp>
      <p:sp>
        <p:nvSpPr>
          <p:cNvPr id="31" name="Rectangle: Rounded Corners 30">
            <a:extLst>
              <a:ext uri="{FF2B5EF4-FFF2-40B4-BE49-F238E27FC236}">
                <a16:creationId xmlns:a16="http://schemas.microsoft.com/office/drawing/2014/main" id="{62E1FD7F-113D-6977-8D95-5FE6B150BEBE}"/>
              </a:ext>
            </a:extLst>
          </p:cNvPr>
          <p:cNvSpPr/>
          <p:nvPr/>
        </p:nvSpPr>
        <p:spPr>
          <a:xfrm>
            <a:off x="7415582" y="2652091"/>
            <a:ext cx="2073732" cy="6474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Sistemul alimentar, inclusiv producția și consumul, consumă circa 30% din total energie</a:t>
            </a:r>
            <a:endParaRPr lang="en-US" sz="1200" dirty="0">
              <a:solidFill>
                <a:schemeClr val="tx1"/>
              </a:solidFill>
              <a:latin typeface="Trebuchet MS" panose="020B0603020202020204" pitchFamily="34" charset="0"/>
              <a:cs typeface="Aharoni" panose="02010803020104030203" pitchFamily="2" charset="-79"/>
            </a:endParaRPr>
          </a:p>
        </p:txBody>
      </p:sp>
      <p:sp>
        <p:nvSpPr>
          <p:cNvPr id="32" name="Rectangle: Rounded Corners 31">
            <a:extLst>
              <a:ext uri="{FF2B5EF4-FFF2-40B4-BE49-F238E27FC236}">
                <a16:creationId xmlns:a16="http://schemas.microsoft.com/office/drawing/2014/main" id="{3681435F-E60B-E261-AA39-EA3E6B4852C7}"/>
              </a:ext>
            </a:extLst>
          </p:cNvPr>
          <p:cNvSpPr/>
          <p:nvPr/>
        </p:nvSpPr>
        <p:spPr>
          <a:xfrm>
            <a:off x="9695092" y="2652091"/>
            <a:ext cx="2479317" cy="5808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În UE, agricultura reprezintă circa 50% din comunitatea teritorială</a:t>
            </a:r>
            <a:endParaRPr lang="en-US" sz="1200" dirty="0">
              <a:solidFill>
                <a:schemeClr val="tx1"/>
              </a:solidFill>
              <a:latin typeface="Trebuchet MS" panose="020B0603020202020204" pitchFamily="34" charset="0"/>
              <a:cs typeface="Aharoni" panose="02010803020104030203" pitchFamily="2" charset="-79"/>
            </a:endParaRPr>
          </a:p>
        </p:txBody>
      </p:sp>
      <p:sp>
        <p:nvSpPr>
          <p:cNvPr id="33" name="Rectangle: Rounded Corners 32">
            <a:extLst>
              <a:ext uri="{FF2B5EF4-FFF2-40B4-BE49-F238E27FC236}">
                <a16:creationId xmlns:a16="http://schemas.microsoft.com/office/drawing/2014/main" id="{70444ED0-0639-A6C5-2227-BEA9CC7301B7}"/>
              </a:ext>
            </a:extLst>
          </p:cNvPr>
          <p:cNvSpPr/>
          <p:nvPr/>
        </p:nvSpPr>
        <p:spPr>
          <a:xfrm>
            <a:off x="208394" y="4878566"/>
            <a:ext cx="2030852" cy="1015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La nivel global, sistemul alimentar, ca întreg, este responsabil de 31% din totalul emisiilor de gaze cu efect de seră</a:t>
            </a:r>
            <a:endParaRPr lang="en-US" sz="1200" dirty="0">
              <a:solidFill>
                <a:schemeClr val="tx1"/>
              </a:solidFill>
              <a:latin typeface="Trebuchet MS" panose="020B0603020202020204" pitchFamily="34" charset="0"/>
              <a:cs typeface="Aharoni" panose="02010803020104030203" pitchFamily="2" charset="-79"/>
            </a:endParaRPr>
          </a:p>
        </p:txBody>
      </p:sp>
      <p:sp>
        <p:nvSpPr>
          <p:cNvPr id="35" name="Rectangle: Rounded Corners 34">
            <a:extLst>
              <a:ext uri="{FF2B5EF4-FFF2-40B4-BE49-F238E27FC236}">
                <a16:creationId xmlns:a16="http://schemas.microsoft.com/office/drawing/2014/main" id="{B2B6A93A-D6AC-A603-3960-872FF75824F8}"/>
              </a:ext>
            </a:extLst>
          </p:cNvPr>
          <p:cNvSpPr/>
          <p:nvPr/>
        </p:nvSpPr>
        <p:spPr>
          <a:xfrm>
            <a:off x="2109358" y="4901280"/>
            <a:ext cx="2366189" cy="9375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Activitățile agricole, forestiere și alte activități conexe, sunt responsabile de 23% din totalul emisiilor de gaze cu efect de seră, din ultimul deceniu</a:t>
            </a:r>
            <a:endParaRPr lang="en-US" sz="1200" dirty="0">
              <a:solidFill>
                <a:schemeClr val="tx1"/>
              </a:solidFill>
              <a:latin typeface="Trebuchet MS" panose="020B0603020202020204" pitchFamily="34" charset="0"/>
              <a:cs typeface="Aharoni" panose="02010803020104030203" pitchFamily="2" charset="-79"/>
            </a:endParaRPr>
          </a:p>
        </p:txBody>
      </p:sp>
      <p:sp>
        <p:nvSpPr>
          <p:cNvPr id="36" name="Rectangle: Rounded Corners 35">
            <a:extLst>
              <a:ext uri="{FF2B5EF4-FFF2-40B4-BE49-F238E27FC236}">
                <a16:creationId xmlns:a16="http://schemas.microsoft.com/office/drawing/2014/main" id="{61621AA4-2994-0898-F658-25CCB69B66A4}"/>
              </a:ext>
            </a:extLst>
          </p:cNvPr>
          <p:cNvSpPr/>
          <p:nvPr/>
        </p:nvSpPr>
        <p:spPr>
          <a:xfrm>
            <a:off x="4383521" y="4914904"/>
            <a:ext cx="2366189" cy="10372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1/3 din productia mondială alimentară este pierdută, în timp ce crește cantitatea de emisii de gaze cu efect de seră și crește competiția pentru resurse.</a:t>
            </a:r>
            <a:endParaRPr lang="en-US" sz="1200" dirty="0">
              <a:solidFill>
                <a:schemeClr val="tx1"/>
              </a:solidFill>
              <a:latin typeface="Trebuchet MS" panose="020B0603020202020204" pitchFamily="34" charset="0"/>
              <a:cs typeface="Aharoni" panose="02010803020104030203" pitchFamily="2" charset="-79"/>
            </a:endParaRPr>
          </a:p>
        </p:txBody>
      </p:sp>
      <p:sp>
        <p:nvSpPr>
          <p:cNvPr id="37" name="Rectangle: Rounded Corners 36">
            <a:extLst>
              <a:ext uri="{FF2B5EF4-FFF2-40B4-BE49-F238E27FC236}">
                <a16:creationId xmlns:a16="http://schemas.microsoft.com/office/drawing/2014/main" id="{388EA2B8-CD6C-4B41-CB51-3118063D42E6}"/>
              </a:ext>
            </a:extLst>
          </p:cNvPr>
          <p:cNvSpPr/>
          <p:nvPr/>
        </p:nvSpPr>
        <p:spPr>
          <a:xfrm>
            <a:off x="6676142" y="4956985"/>
            <a:ext cx="1998714" cy="8505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solidFill>
                <a:latin typeface="Trebuchet MS" panose="020B0603020202020204" pitchFamily="34" charset="0"/>
                <a:cs typeface="Aharoni" panose="02010803020104030203" pitchFamily="2" charset="-79"/>
              </a:rPr>
              <a:t>La nivelul UE, agricultura reprezintă 10% din totalul emisiilor de gaze cu efect de seră</a:t>
            </a:r>
            <a:endParaRPr lang="en-US" sz="1200" dirty="0">
              <a:solidFill>
                <a:schemeClr val="tx1"/>
              </a:solidFill>
              <a:latin typeface="Trebuchet MS" panose="020B0603020202020204" pitchFamily="34" charset="0"/>
              <a:cs typeface="Aharoni" panose="02010803020104030203" pitchFamily="2" charset="-79"/>
            </a:endParaRPr>
          </a:p>
        </p:txBody>
      </p:sp>
    </p:spTree>
    <p:extLst>
      <p:ext uri="{BB962C8B-B14F-4D97-AF65-F5344CB8AC3E}">
        <p14:creationId xmlns:p14="http://schemas.microsoft.com/office/powerpoint/2010/main" val="13034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11</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831321" y="5857930"/>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sp>
        <p:nvSpPr>
          <p:cNvPr id="2" name="Rectangle 1">
            <a:extLst>
              <a:ext uri="{FF2B5EF4-FFF2-40B4-BE49-F238E27FC236}">
                <a16:creationId xmlns:a16="http://schemas.microsoft.com/office/drawing/2014/main" id="{CDDEE3BD-AC22-9B3D-8012-129E60DF00D3}"/>
              </a:ext>
            </a:extLst>
          </p:cNvPr>
          <p:cNvSpPr/>
          <p:nvPr/>
        </p:nvSpPr>
        <p:spPr>
          <a:xfrm>
            <a:off x="196770" y="1839773"/>
            <a:ext cx="11995229" cy="4062651"/>
          </a:xfrm>
          <a:prstGeom prst="rect">
            <a:avLst/>
          </a:prstGeom>
        </p:spPr>
        <p:txBody>
          <a:bodyPr wrap="square">
            <a:spAutoFit/>
          </a:bodyPr>
          <a:lstStyle/>
          <a:p>
            <a:pPr>
              <a:spcAft>
                <a:spcPts val="600"/>
              </a:spcAft>
            </a:pPr>
            <a:r>
              <a:rPr lang="en-US" sz="1900" b="1" dirty="0">
                <a:latin typeface="Trebuchet MS" panose="020B0603020202020204" pitchFamily="34" charset="0"/>
              </a:rPr>
              <a:t>33% din </a:t>
            </a:r>
            <a:r>
              <a:rPr lang="en-US" sz="1900" b="1" dirty="0" err="1">
                <a:latin typeface="Trebuchet MS" panose="020B0603020202020204" pitchFamily="34" charset="0"/>
              </a:rPr>
              <a:t>soluri</a:t>
            </a:r>
            <a:r>
              <a:rPr lang="en-US" sz="1900" b="1" dirty="0">
                <a:latin typeface="Trebuchet MS" panose="020B0603020202020204" pitchFamily="34" charset="0"/>
              </a:rPr>
              <a:t> </a:t>
            </a:r>
            <a:r>
              <a:rPr lang="en-US" sz="1900" dirty="0">
                <a:latin typeface="Trebuchet MS" panose="020B0603020202020204" pitchFamily="34" charset="0"/>
              </a:rPr>
              <a:t>sunt </a:t>
            </a:r>
            <a:r>
              <a:rPr lang="en-US" sz="1900" dirty="0" err="1">
                <a:latin typeface="Trebuchet MS" panose="020B0603020202020204" pitchFamily="34" charset="0"/>
              </a:rPr>
              <a:t>moderat</a:t>
            </a:r>
            <a:r>
              <a:rPr lang="en-US" sz="1900" dirty="0">
                <a:latin typeface="Trebuchet MS" panose="020B0603020202020204" pitchFamily="34" charset="0"/>
              </a:rPr>
              <a:t> </a:t>
            </a:r>
            <a:r>
              <a:rPr lang="en-US" sz="1900" dirty="0" err="1">
                <a:latin typeface="Trebuchet MS" panose="020B0603020202020204" pitchFamily="34" charset="0"/>
              </a:rPr>
              <a:t>până</a:t>
            </a:r>
            <a:r>
              <a:rPr lang="en-US" sz="1900" dirty="0">
                <a:latin typeface="Trebuchet MS" panose="020B0603020202020204" pitchFamily="34" charset="0"/>
              </a:rPr>
              <a:t> la </a:t>
            </a:r>
            <a:r>
              <a:rPr lang="en-US" sz="1900" dirty="0" err="1">
                <a:latin typeface="Trebuchet MS" panose="020B0603020202020204" pitchFamily="34" charset="0"/>
              </a:rPr>
              <a:t>foarte</a:t>
            </a:r>
            <a:r>
              <a:rPr lang="en-US" sz="1900" dirty="0">
                <a:latin typeface="Trebuchet MS" panose="020B0603020202020204" pitchFamily="34" charset="0"/>
              </a:rPr>
              <a:t> </a:t>
            </a:r>
            <a:r>
              <a:rPr lang="en-US" sz="1900" dirty="0" err="1">
                <a:latin typeface="Trebuchet MS" panose="020B0603020202020204" pitchFamily="34" charset="0"/>
              </a:rPr>
              <a:t>degradate</a:t>
            </a:r>
            <a:r>
              <a:rPr lang="en-US" sz="1900" dirty="0">
                <a:latin typeface="Trebuchet MS" panose="020B0603020202020204" pitchFamily="34" charset="0"/>
              </a:rPr>
              <a:t> d</a:t>
            </a:r>
            <a:r>
              <a:rPr lang="ro-RO" sz="1900" dirty="0">
                <a:latin typeface="Trebuchet MS" panose="020B0603020202020204" pitchFamily="34" charset="0"/>
              </a:rPr>
              <a:t>in cauza</a:t>
            </a:r>
            <a:r>
              <a:rPr lang="en-US" sz="1900" dirty="0">
                <a:latin typeface="Trebuchet MS" panose="020B0603020202020204" pitchFamily="34" charset="0"/>
              </a:rPr>
              <a:t> </a:t>
            </a:r>
            <a:r>
              <a:rPr lang="en-US" sz="1900" dirty="0" err="1">
                <a:latin typeface="Trebuchet MS" panose="020B0603020202020204" pitchFamily="34" charset="0"/>
              </a:rPr>
              <a:t>eroziunii</a:t>
            </a:r>
            <a:r>
              <a:rPr lang="en-US" sz="1900" dirty="0">
                <a:latin typeface="Trebuchet MS" panose="020B0603020202020204" pitchFamily="34" charset="0"/>
              </a:rPr>
              <a:t>, </a:t>
            </a:r>
            <a:r>
              <a:rPr lang="en-US" sz="1900" dirty="0" err="1">
                <a:latin typeface="Trebuchet MS" panose="020B0603020202020204" pitchFamily="34" charset="0"/>
              </a:rPr>
              <a:t>epuizării</a:t>
            </a:r>
            <a:r>
              <a:rPr lang="en-US" sz="1900" dirty="0">
                <a:latin typeface="Trebuchet MS" panose="020B0603020202020204" pitchFamily="34" charset="0"/>
              </a:rPr>
              <a:t> </a:t>
            </a:r>
            <a:r>
              <a:rPr lang="en-US" sz="1900" dirty="0" err="1">
                <a:latin typeface="Trebuchet MS" panose="020B0603020202020204" pitchFamily="34" charset="0"/>
              </a:rPr>
              <a:t>nutrienților</a:t>
            </a:r>
            <a:r>
              <a:rPr lang="en-US" sz="1900" dirty="0">
                <a:latin typeface="Trebuchet MS" panose="020B0603020202020204" pitchFamily="34" charset="0"/>
              </a:rPr>
              <a:t>, </a:t>
            </a:r>
            <a:r>
              <a:rPr lang="en-US" sz="1900" dirty="0" err="1">
                <a:latin typeface="Trebuchet MS" panose="020B0603020202020204" pitchFamily="34" charset="0"/>
              </a:rPr>
              <a:t>acidificării</a:t>
            </a:r>
            <a:r>
              <a:rPr lang="en-US" sz="1900" dirty="0">
                <a:latin typeface="Trebuchet MS" panose="020B0603020202020204" pitchFamily="34" charset="0"/>
              </a:rPr>
              <a:t>, </a:t>
            </a:r>
            <a:r>
              <a:rPr lang="en-US" sz="1900" dirty="0" err="1">
                <a:latin typeface="Trebuchet MS" panose="020B0603020202020204" pitchFamily="34" charset="0"/>
              </a:rPr>
              <a:t>salinizării</a:t>
            </a:r>
            <a:r>
              <a:rPr lang="en-US" sz="1900" dirty="0">
                <a:latin typeface="Trebuchet MS" panose="020B0603020202020204" pitchFamily="34" charset="0"/>
              </a:rPr>
              <a:t>, </a:t>
            </a:r>
            <a:r>
              <a:rPr lang="en-US" sz="1900" dirty="0" err="1">
                <a:latin typeface="Trebuchet MS" panose="020B0603020202020204" pitchFamily="34" charset="0"/>
              </a:rPr>
              <a:t>compactării</a:t>
            </a:r>
            <a:r>
              <a:rPr lang="en-US" sz="1900" dirty="0">
                <a:latin typeface="Trebuchet MS" panose="020B0603020202020204" pitchFamily="34" charset="0"/>
              </a:rPr>
              <a:t> </a:t>
            </a:r>
            <a:r>
              <a:rPr lang="en-US" sz="1900" dirty="0" err="1">
                <a:latin typeface="Trebuchet MS" panose="020B0603020202020204" pitchFamily="34" charset="0"/>
              </a:rPr>
              <a:t>și</a:t>
            </a:r>
            <a:r>
              <a:rPr lang="en-US" sz="1900" dirty="0">
                <a:latin typeface="Trebuchet MS" panose="020B0603020202020204" pitchFamily="34" charset="0"/>
              </a:rPr>
              <a:t> </a:t>
            </a:r>
            <a:r>
              <a:rPr lang="en-US" sz="1900" dirty="0" err="1">
                <a:latin typeface="Trebuchet MS" panose="020B0603020202020204" pitchFamily="34" charset="0"/>
              </a:rPr>
              <a:t>poluării</a:t>
            </a:r>
            <a:r>
              <a:rPr lang="en-US" sz="1900" dirty="0">
                <a:latin typeface="Trebuchet MS" panose="020B0603020202020204" pitchFamily="34" charset="0"/>
              </a:rPr>
              <a:t> </a:t>
            </a:r>
            <a:r>
              <a:rPr lang="en-US" sz="1900" dirty="0" err="1">
                <a:latin typeface="Trebuchet MS" panose="020B0603020202020204" pitchFamily="34" charset="0"/>
              </a:rPr>
              <a:t>chimice</a:t>
            </a:r>
            <a:r>
              <a:rPr lang="en-US" sz="1900" dirty="0">
                <a:latin typeface="Trebuchet MS" panose="020B0603020202020204" pitchFamily="34" charset="0"/>
              </a:rPr>
              <a:t>;</a:t>
            </a:r>
            <a:endParaRPr lang="ro-RO" sz="1900" dirty="0">
              <a:latin typeface="Trebuchet MS" panose="020B0603020202020204" pitchFamily="34" charset="0"/>
            </a:endParaRPr>
          </a:p>
          <a:p>
            <a:pPr>
              <a:spcAft>
                <a:spcPts val="600"/>
              </a:spcAft>
            </a:pPr>
            <a:r>
              <a:rPr lang="en-US" sz="1900" b="1" dirty="0">
                <a:latin typeface="Trebuchet MS" panose="020B0603020202020204" pitchFamily="34" charset="0"/>
              </a:rPr>
              <a:t>60% din </a:t>
            </a:r>
            <a:r>
              <a:rPr lang="en-US" sz="1900" b="1" dirty="0" err="1">
                <a:latin typeface="Trebuchet MS" panose="020B0603020202020204" pitchFamily="34" charset="0"/>
              </a:rPr>
              <a:t>pierderea</a:t>
            </a:r>
            <a:r>
              <a:rPr lang="en-US" sz="1900" b="1" dirty="0">
                <a:latin typeface="Trebuchet MS" panose="020B0603020202020204" pitchFamily="34" charset="0"/>
              </a:rPr>
              <a:t> </a:t>
            </a:r>
            <a:r>
              <a:rPr lang="en-US" sz="1900" b="1" dirty="0" err="1">
                <a:latin typeface="Trebuchet MS" panose="020B0603020202020204" pitchFamily="34" charset="0"/>
              </a:rPr>
              <a:t>globală</a:t>
            </a:r>
            <a:r>
              <a:rPr lang="en-US" sz="1900" b="1" dirty="0">
                <a:latin typeface="Trebuchet MS" panose="020B0603020202020204" pitchFamily="34" charset="0"/>
              </a:rPr>
              <a:t> </a:t>
            </a:r>
            <a:r>
              <a:rPr lang="en-US" sz="1900" dirty="0">
                <a:latin typeface="Trebuchet MS" panose="020B0603020202020204" pitchFamily="34" charset="0"/>
              </a:rPr>
              <a:t>a </a:t>
            </a:r>
            <a:r>
              <a:rPr lang="en-US" sz="1900" dirty="0" err="1">
                <a:latin typeface="Trebuchet MS" panose="020B0603020202020204" pitchFamily="34" charset="0"/>
              </a:rPr>
              <a:t>biodiversității</a:t>
            </a:r>
            <a:r>
              <a:rPr lang="en-US" sz="1900" dirty="0">
                <a:latin typeface="Trebuchet MS" panose="020B0603020202020204" pitchFamily="34" charset="0"/>
              </a:rPr>
              <a:t> </a:t>
            </a:r>
            <a:r>
              <a:rPr lang="en-US" sz="1900" dirty="0" err="1">
                <a:latin typeface="Trebuchet MS" panose="020B0603020202020204" pitchFamily="34" charset="0"/>
              </a:rPr>
              <a:t>terestre</a:t>
            </a:r>
            <a:r>
              <a:rPr lang="en-US" sz="1900" dirty="0">
                <a:latin typeface="Trebuchet MS" panose="020B0603020202020204" pitchFamily="34" charset="0"/>
              </a:rPr>
              <a:t> </a:t>
            </a:r>
            <a:r>
              <a:rPr lang="en-US" sz="1900" dirty="0" err="1">
                <a:latin typeface="Trebuchet MS" panose="020B0603020202020204" pitchFamily="34" charset="0"/>
              </a:rPr>
              <a:t>este</a:t>
            </a:r>
            <a:r>
              <a:rPr lang="en-US" sz="1900" dirty="0">
                <a:latin typeface="Trebuchet MS" panose="020B0603020202020204" pitchFamily="34" charset="0"/>
              </a:rPr>
              <a:t> </a:t>
            </a:r>
            <a:r>
              <a:rPr lang="en-US" sz="1900" dirty="0" err="1">
                <a:latin typeface="Trebuchet MS" panose="020B0603020202020204" pitchFamily="34" charset="0"/>
              </a:rPr>
              <a:t>legată</a:t>
            </a:r>
            <a:r>
              <a:rPr lang="en-US" sz="1900" dirty="0">
                <a:latin typeface="Trebuchet MS" panose="020B0603020202020204" pitchFamily="34" charset="0"/>
              </a:rPr>
              <a:t> de </a:t>
            </a:r>
            <a:r>
              <a:rPr lang="en-US" sz="1900" dirty="0" err="1">
                <a:latin typeface="Trebuchet MS" panose="020B0603020202020204" pitchFamily="34" charset="0"/>
              </a:rPr>
              <a:t>producția</a:t>
            </a:r>
            <a:r>
              <a:rPr lang="en-US" sz="1900" dirty="0">
                <a:latin typeface="Trebuchet MS" panose="020B0603020202020204" pitchFamily="34" charset="0"/>
              </a:rPr>
              <a:t> de </a:t>
            </a:r>
            <a:r>
              <a:rPr lang="en-US" sz="1900" dirty="0" err="1">
                <a:latin typeface="Trebuchet MS" panose="020B0603020202020204" pitchFamily="34" charset="0"/>
              </a:rPr>
              <a:t>alimente</a:t>
            </a:r>
            <a:r>
              <a:rPr lang="en-US" sz="1900" dirty="0">
                <a:latin typeface="Trebuchet MS" panose="020B0603020202020204" pitchFamily="34" charset="0"/>
              </a:rPr>
              <a:t>, </a:t>
            </a:r>
            <a:endParaRPr lang="ro-RO" sz="1900" dirty="0">
              <a:latin typeface="Trebuchet MS" panose="020B0603020202020204" pitchFamily="34" charset="0"/>
            </a:endParaRPr>
          </a:p>
          <a:p>
            <a:pPr>
              <a:spcAft>
                <a:spcPts val="600"/>
              </a:spcAft>
            </a:pPr>
            <a:r>
              <a:rPr lang="en-US" sz="1900" dirty="0">
                <a:latin typeface="Trebuchet MS" panose="020B0603020202020204" pitchFamily="34" charset="0"/>
              </a:rPr>
              <a:t>Din </a:t>
            </a:r>
            <a:r>
              <a:rPr lang="en-US" sz="1900" dirty="0" err="1">
                <a:latin typeface="Trebuchet MS" panose="020B0603020202020204" pitchFamily="34" charset="0"/>
              </a:rPr>
              <a:t>aportul</a:t>
            </a:r>
            <a:r>
              <a:rPr lang="en-US" sz="1900" dirty="0">
                <a:latin typeface="Trebuchet MS" panose="020B0603020202020204" pitchFamily="34" charset="0"/>
              </a:rPr>
              <a:t> total sub </a:t>
            </a:r>
            <a:r>
              <a:rPr lang="en-US" sz="1900" dirty="0" err="1">
                <a:latin typeface="Trebuchet MS" panose="020B0603020202020204" pitchFamily="34" charset="0"/>
              </a:rPr>
              <a:t>formă</a:t>
            </a:r>
            <a:r>
              <a:rPr lang="en-US" sz="1900" dirty="0">
                <a:latin typeface="Trebuchet MS" panose="020B0603020202020204" pitchFamily="34" charset="0"/>
              </a:rPr>
              <a:t> de </a:t>
            </a:r>
            <a:r>
              <a:rPr lang="en-US" sz="1900" dirty="0" err="1">
                <a:latin typeface="Trebuchet MS" panose="020B0603020202020204" pitchFamily="34" charset="0"/>
              </a:rPr>
              <a:t>azot</a:t>
            </a:r>
            <a:r>
              <a:rPr lang="en-US" sz="1900" dirty="0">
                <a:latin typeface="Trebuchet MS" panose="020B0603020202020204" pitchFamily="34" charset="0"/>
              </a:rPr>
              <a:t> </a:t>
            </a:r>
            <a:r>
              <a:rPr lang="en-US" sz="1900" dirty="0" err="1">
                <a:latin typeface="Trebuchet MS" panose="020B0603020202020204" pitchFamily="34" charset="0"/>
              </a:rPr>
              <a:t>și</a:t>
            </a:r>
            <a:r>
              <a:rPr lang="en-US" sz="1900" dirty="0">
                <a:latin typeface="Trebuchet MS" panose="020B0603020202020204" pitchFamily="34" charset="0"/>
              </a:rPr>
              <a:t> </a:t>
            </a:r>
            <a:r>
              <a:rPr lang="en-US" sz="1900" dirty="0" err="1">
                <a:latin typeface="Trebuchet MS" panose="020B0603020202020204" pitchFamily="34" charset="0"/>
              </a:rPr>
              <a:t>îngrășăminte</a:t>
            </a:r>
            <a:r>
              <a:rPr lang="en-US" sz="1900" dirty="0">
                <a:latin typeface="Trebuchet MS" panose="020B0603020202020204" pitchFamily="34" charset="0"/>
              </a:rPr>
              <a:t> cu </a:t>
            </a:r>
            <a:r>
              <a:rPr lang="en-US" sz="1900" dirty="0" err="1">
                <a:latin typeface="Trebuchet MS" panose="020B0603020202020204" pitchFamily="34" charset="0"/>
              </a:rPr>
              <a:t>fosfor</a:t>
            </a:r>
            <a:r>
              <a:rPr lang="en-US" sz="1900" dirty="0">
                <a:latin typeface="Trebuchet MS" panose="020B0603020202020204" pitchFamily="34" charset="0"/>
              </a:rPr>
              <a:t>, </a:t>
            </a:r>
            <a:r>
              <a:rPr lang="en-US" sz="1900" b="1" dirty="0" err="1">
                <a:latin typeface="Trebuchet MS" panose="020B0603020202020204" pitchFamily="34" charset="0"/>
              </a:rPr>
              <a:t>doar</a:t>
            </a:r>
            <a:r>
              <a:rPr lang="en-US" sz="1900" b="1" dirty="0">
                <a:latin typeface="Trebuchet MS" panose="020B0603020202020204" pitchFamily="34" charset="0"/>
              </a:rPr>
              <a:t> 15-20% </a:t>
            </a:r>
            <a:r>
              <a:rPr lang="en-US" sz="1900" b="1" dirty="0" err="1">
                <a:latin typeface="Trebuchet MS" panose="020B0603020202020204" pitchFamily="34" charset="0"/>
              </a:rPr>
              <a:t>ajung</a:t>
            </a:r>
            <a:r>
              <a:rPr lang="ro-RO" sz="1900" b="1" dirty="0">
                <a:latin typeface="Trebuchet MS" panose="020B0603020202020204" pitchFamily="34" charset="0"/>
              </a:rPr>
              <a:t>e</a:t>
            </a:r>
            <a:r>
              <a:rPr lang="en-US" sz="1900" b="1" dirty="0">
                <a:latin typeface="Trebuchet MS" panose="020B0603020202020204" pitchFamily="34" charset="0"/>
              </a:rPr>
              <a:t> </a:t>
            </a:r>
            <a:r>
              <a:rPr lang="en-US" sz="1900" b="1" dirty="0" err="1">
                <a:latin typeface="Trebuchet MS" panose="020B0603020202020204" pitchFamily="34" charset="0"/>
              </a:rPr>
              <a:t>efectiv</a:t>
            </a:r>
            <a:r>
              <a:rPr lang="en-US" sz="1900" b="1" dirty="0">
                <a:latin typeface="Trebuchet MS" panose="020B0603020202020204" pitchFamily="34" charset="0"/>
              </a:rPr>
              <a:t> </a:t>
            </a:r>
            <a:r>
              <a:rPr lang="ro-RO" sz="1900" dirty="0">
                <a:latin typeface="Trebuchet MS" panose="020B0603020202020204" pitchFamily="34" charset="0"/>
              </a:rPr>
              <a:t>în alimente</a:t>
            </a:r>
            <a:r>
              <a:rPr lang="en-US" sz="1900" dirty="0">
                <a:latin typeface="Trebuchet MS" panose="020B0603020202020204" pitchFamily="34" charset="0"/>
              </a:rPr>
              <a:t>. </a:t>
            </a:r>
            <a:endParaRPr lang="ro-RO" sz="1900" dirty="0">
              <a:latin typeface="Trebuchet MS" panose="020B0603020202020204" pitchFamily="34" charset="0"/>
            </a:endParaRPr>
          </a:p>
          <a:p>
            <a:pPr>
              <a:spcAft>
                <a:spcPts val="600"/>
              </a:spcAft>
            </a:pPr>
            <a:r>
              <a:rPr lang="ro-RO" sz="1900" dirty="0">
                <a:latin typeface="Trebuchet MS" panose="020B0603020202020204" pitchFamily="34" charset="0"/>
              </a:rPr>
              <a:t>Activități industriale conexe pentru sistemele alimentare necesită aproximativ </a:t>
            </a:r>
            <a:r>
              <a:rPr lang="ro-RO" sz="1900" b="1" dirty="0">
                <a:latin typeface="Trebuchet MS" panose="020B0603020202020204" pitchFamily="34" charset="0"/>
              </a:rPr>
              <a:t>26% din consumul de energie </a:t>
            </a:r>
            <a:r>
              <a:rPr lang="ro-RO" sz="1900" dirty="0">
                <a:latin typeface="Trebuchet MS" panose="020B0603020202020204" pitchFamily="34" charset="0"/>
              </a:rPr>
              <a:t>al UE12. </a:t>
            </a:r>
          </a:p>
          <a:p>
            <a:pPr>
              <a:spcAft>
                <a:spcPts val="600"/>
              </a:spcAft>
            </a:pPr>
            <a:r>
              <a:rPr lang="ro-RO" sz="1900" dirty="0">
                <a:latin typeface="Trebuchet MS" panose="020B0603020202020204" pitchFamily="34" charset="0"/>
              </a:rPr>
              <a:t>Incluzând și producția primară, sectorul alimentar produce </a:t>
            </a:r>
            <a:r>
              <a:rPr lang="ro-RO" sz="1900" b="1" dirty="0">
                <a:latin typeface="Trebuchet MS" panose="020B0603020202020204" pitchFamily="34" charset="0"/>
              </a:rPr>
              <a:t>mai mult de 25% din emisiile de gaze cu efect de seră </a:t>
            </a:r>
            <a:r>
              <a:rPr lang="ro-RO" sz="1900" dirty="0">
                <a:latin typeface="Trebuchet MS" panose="020B0603020202020204" pitchFamily="34" charset="0"/>
              </a:rPr>
              <a:t>la nivel global.</a:t>
            </a:r>
          </a:p>
          <a:p>
            <a:pPr>
              <a:spcAft>
                <a:spcPts val="600"/>
              </a:spcAft>
            </a:pPr>
            <a:r>
              <a:rPr lang="ro-RO" sz="1900" dirty="0">
                <a:latin typeface="Trebuchet MS" panose="020B0603020202020204" pitchFamily="34" charset="0"/>
              </a:rPr>
              <a:t>Creșterea preconizată de 76% a apetitului global pentru carne și produse de origine animală ar putea </a:t>
            </a:r>
            <a:r>
              <a:rPr lang="ro-RO" sz="1900" b="1" dirty="0">
                <a:latin typeface="Trebuchet MS" panose="020B0603020202020204" pitchFamily="34" charset="0"/>
              </a:rPr>
              <a:t>crește până în 2050 cantitatea de emisii de gaze cu efect de seră cu 80%</a:t>
            </a:r>
            <a:r>
              <a:rPr lang="ro-RO" sz="1900" dirty="0">
                <a:latin typeface="Trebuchet MS" panose="020B0603020202020204" pitchFamily="34" charset="0"/>
              </a:rPr>
              <a:t>, solicitând acțiuni pentru atenuarea efectelor schimbărilor climatice induse de creșterea animalelor.  </a:t>
            </a:r>
            <a:r>
              <a:rPr lang="en-US" sz="1900" dirty="0">
                <a:latin typeface="Trebuchet MS" panose="020B0603020202020204" pitchFamily="34" charset="0"/>
              </a:rPr>
              <a:t>             </a:t>
            </a:r>
          </a:p>
          <a:p>
            <a:pPr>
              <a:spcAft>
                <a:spcPts val="600"/>
              </a:spcAft>
            </a:pPr>
            <a:r>
              <a:rPr lang="en-US" sz="1900" b="1" dirty="0">
                <a:latin typeface="Trebuchet MS" panose="020B0603020202020204" pitchFamily="34" charset="0"/>
              </a:rPr>
              <a:t>                                                                 Di</a:t>
            </a:r>
            <a:r>
              <a:rPr lang="ro-RO" sz="1900" b="1" dirty="0">
                <a:latin typeface="Trebuchet MS" panose="020B0603020202020204" pitchFamily="34" charset="0"/>
              </a:rPr>
              <a:t>ete sustenabile bazate pe surse alternative de proteine</a:t>
            </a:r>
          </a:p>
        </p:txBody>
      </p:sp>
      <p:sp>
        <p:nvSpPr>
          <p:cNvPr id="24" name="Arrow: Striped Right 23">
            <a:extLst>
              <a:ext uri="{FF2B5EF4-FFF2-40B4-BE49-F238E27FC236}">
                <a16:creationId xmlns:a16="http://schemas.microsoft.com/office/drawing/2014/main" id="{CFE596FE-4C83-E7BF-74EC-781B7B70CB61}"/>
              </a:ext>
            </a:extLst>
          </p:cNvPr>
          <p:cNvSpPr/>
          <p:nvPr/>
        </p:nvSpPr>
        <p:spPr>
          <a:xfrm rot="12888623" flipH="1">
            <a:off x="4371521" y="5368383"/>
            <a:ext cx="592202" cy="681976"/>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o-RO"/>
          </a:p>
        </p:txBody>
      </p:sp>
      <p:sp>
        <p:nvSpPr>
          <p:cNvPr id="27" name="Rectangle: Rounded Corners 26">
            <a:extLst>
              <a:ext uri="{FF2B5EF4-FFF2-40B4-BE49-F238E27FC236}">
                <a16:creationId xmlns:a16="http://schemas.microsoft.com/office/drawing/2014/main" id="{B367AEDB-F988-67AA-2A2F-06070194025C}"/>
              </a:ext>
            </a:extLst>
          </p:cNvPr>
          <p:cNvSpPr/>
          <p:nvPr/>
        </p:nvSpPr>
        <p:spPr>
          <a:xfrm>
            <a:off x="302484" y="994047"/>
            <a:ext cx="2987367" cy="82919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Trebuchet MS" panose="020B0603020202020204" pitchFamily="34" charset="0"/>
            </a:endParaRPr>
          </a:p>
          <a:p>
            <a:pPr algn="ctr"/>
            <a:r>
              <a:rPr lang="ro-RO" b="1" dirty="0">
                <a:solidFill>
                  <a:schemeClr val="bg1"/>
                </a:solidFill>
                <a:latin typeface="Trebuchet MS" panose="020B0603020202020204" pitchFamily="34" charset="0"/>
              </a:rPr>
              <a:t>Industria agroalimentară </a:t>
            </a:r>
            <a:endParaRPr lang="en-US" b="1" dirty="0">
              <a:solidFill>
                <a:schemeClr val="bg1"/>
              </a:solidFill>
              <a:latin typeface="Trebuchet MS" panose="020B0603020202020204" pitchFamily="34" charset="0"/>
            </a:endParaRPr>
          </a:p>
          <a:p>
            <a:pPr algn="ctr"/>
            <a:r>
              <a:rPr lang="ro-RO" b="1" dirty="0">
                <a:solidFill>
                  <a:schemeClr val="bg1"/>
                </a:solidFill>
                <a:latin typeface="Trebuchet MS" panose="020B0603020202020204" pitchFamily="34" charset="0"/>
              </a:rPr>
              <a:t>și mediul</a:t>
            </a:r>
          </a:p>
          <a:p>
            <a:pPr algn="ct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1808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rebuchet MS" panose="020B0603020202020204" pitchFamily="34" charset="0"/>
              </a:endParaRPr>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800" b="1" smtClean="0">
                <a:solidFill>
                  <a:srgbClr val="003399"/>
                </a:solidFill>
                <a:latin typeface="Trebuchet MS" panose="020B0603020202020204" pitchFamily="34" charset="0"/>
                <a:ea typeface="Segoe UI Black" panose="020B0A02040204020203" pitchFamily="34" charset="0"/>
              </a:rPr>
              <a:t>12</a:t>
            </a:fld>
            <a:endParaRPr lang="en-US" sz="1800" b="1" dirty="0">
              <a:solidFill>
                <a:srgbClr val="003399"/>
              </a:solidFill>
              <a:latin typeface="Trebuchet MS" panose="020B0603020202020204"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66491"/>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900" b="0" i="0" u="none" strike="noStrike" cap="none" normalizeH="0" baseline="0" dirty="0">
                <a:ln>
                  <a:noFill/>
                </a:ln>
                <a:solidFill>
                  <a:schemeClr val="tx1"/>
                </a:solidFill>
                <a:effectLst/>
                <a:latin typeface="Trebuchet MS" panose="020B0603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1B458F"/>
              </a:solidFill>
              <a:effectLst/>
              <a:uLnTx/>
              <a:uFillTx/>
              <a:latin typeface="Trebuchet MS" panose="020B0603020202020204" pitchFamily="34" charset="0"/>
              <a:ea typeface="Segoe UI Black" panose="020B0A02040204020203" pitchFamily="34" charset="0"/>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dirty="0">
              <a:latin typeface="Trebuchet MS" panose="020B0603020202020204" pitchFamily="34" charset="0"/>
            </a:endParaRPr>
          </a:p>
        </p:txBody>
      </p:sp>
      <p:pic>
        <p:nvPicPr>
          <p:cNvPr id="2" name="Picture 1">
            <a:extLst>
              <a:ext uri="{FF2B5EF4-FFF2-40B4-BE49-F238E27FC236}">
                <a16:creationId xmlns:a16="http://schemas.microsoft.com/office/drawing/2014/main" id="{2CBF24F1-68DC-714F-6B67-2638BDC4ACDF}"/>
              </a:ext>
            </a:extLst>
          </p:cNvPr>
          <p:cNvPicPr>
            <a:picLocks noChangeAspect="1"/>
          </p:cNvPicPr>
          <p:nvPr/>
        </p:nvPicPr>
        <p:blipFill rotWithShape="1">
          <a:blip r:embed="rId5"/>
          <a:srcRect b="3626"/>
          <a:stretch/>
        </p:blipFill>
        <p:spPr>
          <a:xfrm>
            <a:off x="5833920" y="1010165"/>
            <a:ext cx="6261506" cy="4028195"/>
          </a:xfrm>
          <a:prstGeom prst="rect">
            <a:avLst/>
          </a:prstGeom>
        </p:spPr>
      </p:pic>
      <p:sp>
        <p:nvSpPr>
          <p:cNvPr id="24" name="Rectangle 23">
            <a:extLst>
              <a:ext uri="{FF2B5EF4-FFF2-40B4-BE49-F238E27FC236}">
                <a16:creationId xmlns:a16="http://schemas.microsoft.com/office/drawing/2014/main" id="{3683D4C7-BA83-098D-AAEE-24FCDBC37562}"/>
              </a:ext>
            </a:extLst>
          </p:cNvPr>
          <p:cNvSpPr/>
          <p:nvPr/>
        </p:nvSpPr>
        <p:spPr>
          <a:xfrm>
            <a:off x="471449" y="1004281"/>
            <a:ext cx="5094463" cy="1587668"/>
          </a:xfrm>
          <a:prstGeom prst="rect">
            <a:avLst/>
          </a:prstGeom>
          <a:solidFill>
            <a:schemeClr val="bg1">
              <a:alpha val="75000"/>
            </a:schemeClr>
          </a:solidFill>
          <a:ln>
            <a:solidFill>
              <a:srgbClr val="E2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600" b="1" dirty="0">
                <a:solidFill>
                  <a:srgbClr val="000000"/>
                </a:solidFill>
                <a:latin typeface="Trebuchet MS" panose="020B0603020202020204" pitchFamily="34" charset="0"/>
                <a:ea typeface="Calibri" panose="020F0502020204030204" pitchFamily="34" charset="0"/>
                <a:cs typeface="Calibri" panose="020F0502020204030204" pitchFamily="34" charset="0"/>
              </a:rPr>
              <a:t>Sustenabilitate socială</a:t>
            </a:r>
          </a:p>
          <a:p>
            <a:pPr marL="342900" indent="-342900">
              <a:buFont typeface="Arial Narrow" panose="020B0606020202030204" pitchFamily="34" charset="0"/>
              <a:buChar char="−"/>
            </a:pPr>
            <a:r>
              <a:rPr lang="ro-RO" sz="1600" dirty="0">
                <a:solidFill>
                  <a:srgbClr val="FF0000"/>
                </a:solidFill>
                <a:latin typeface="Trebuchet MS" panose="020B0603020202020204" pitchFamily="34" charset="0"/>
                <a:ea typeface="Calibri" panose="020F0502020204030204" pitchFamily="34" charset="0"/>
                <a:cs typeface="Calibri" panose="020F0502020204030204" pitchFamily="34" charset="0"/>
              </a:rPr>
              <a:t>Diete mai sănătoase</a:t>
            </a:r>
            <a:r>
              <a:rPr lang="ro-RO"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 – reducerea suprapoderabilității;</a:t>
            </a:r>
          </a:p>
          <a:p>
            <a:pPr marL="342900" indent="-342900">
              <a:buFont typeface="Arial Narrow" panose="020B0606020202030204" pitchFamily="34" charset="0"/>
              <a:buChar char="−"/>
            </a:pPr>
            <a:r>
              <a:rPr lang="ro-RO"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Îmbună</a:t>
            </a:r>
            <a:r>
              <a:rPr lang="en-US"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t</a:t>
            </a:r>
            <a:r>
              <a:rPr lang="ro-RO"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ățirea grijii față de animale;</a:t>
            </a:r>
          </a:p>
          <a:p>
            <a:pPr marL="342900" indent="-342900">
              <a:buFont typeface="Arial Narrow" panose="020B0606020202030204" pitchFamily="34" charset="0"/>
              <a:buChar char="−"/>
            </a:pPr>
            <a:r>
              <a:rPr lang="ro-RO"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Drepturile sociale ale operatorilor pe lanțul alimentar.  </a:t>
            </a:r>
            <a:endParaRPr lang="en-US" sz="16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A70B067A-AB14-AF2F-4A31-8C40F97F5CF3}"/>
              </a:ext>
            </a:extLst>
          </p:cNvPr>
          <p:cNvSpPr/>
          <p:nvPr/>
        </p:nvSpPr>
        <p:spPr>
          <a:xfrm>
            <a:off x="455626" y="2665980"/>
            <a:ext cx="5119437" cy="1863827"/>
          </a:xfrm>
          <a:prstGeom prst="rect">
            <a:avLst/>
          </a:prstGeom>
          <a:solidFill>
            <a:schemeClr val="bg1">
              <a:alpha val="75000"/>
            </a:schemeClr>
          </a:solidFill>
          <a:ln>
            <a:solidFill>
              <a:srgbClr val="E2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600" b="1" dirty="0">
                <a:solidFill>
                  <a:srgbClr val="000000"/>
                </a:solidFill>
                <a:latin typeface="Trebuchet MS" panose="020B0603020202020204" pitchFamily="34" charset="0"/>
                <a:ea typeface="Calibri" panose="020F0502020204030204" pitchFamily="34" charset="0"/>
                <a:cs typeface="Calibri" panose="020F0502020204030204" pitchFamily="34" charset="0"/>
              </a:rPr>
              <a:t>Sustenabilitate de mediu</a:t>
            </a:r>
          </a:p>
          <a:p>
            <a:pPr marL="342900" indent="-342900">
              <a:buFont typeface="Arial Narrow" panose="020B0606020202030204" pitchFamily="34" charset="0"/>
              <a:buChar char="−"/>
            </a:pPr>
            <a:r>
              <a:rPr lang="ro-RO" sz="1600" dirty="0">
                <a:solidFill>
                  <a:srgbClr val="FF0000"/>
                </a:solidFill>
                <a:latin typeface="Trebuchet MS" panose="020B0603020202020204" pitchFamily="34" charset="0"/>
                <a:ea typeface="Calibri" panose="020F0502020204030204" pitchFamily="34" charset="0"/>
                <a:cs typeface="Calibri" panose="020F0502020204030204" pitchFamily="34" charset="0"/>
              </a:rPr>
              <a:t>Schimbări climatice;</a:t>
            </a:r>
          </a:p>
          <a:p>
            <a:pPr marL="342900" indent="-342900">
              <a:buFont typeface="Arial Narrow" panose="020B0606020202030204" pitchFamily="34" charset="0"/>
              <a:buChar char="−"/>
            </a:pPr>
            <a:r>
              <a:rPr lang="ro-RO" sz="1600" dirty="0">
                <a:solidFill>
                  <a:srgbClr val="FF0000"/>
                </a:solidFill>
                <a:latin typeface="Trebuchet MS" panose="020B0603020202020204" pitchFamily="34" charset="0"/>
                <a:ea typeface="Calibri" panose="020F0502020204030204" pitchFamily="34" charset="0"/>
                <a:cs typeface="Calibri" panose="020F0502020204030204" pitchFamily="34" charset="0"/>
              </a:rPr>
              <a:t>Protejarea mediului;</a:t>
            </a:r>
          </a:p>
          <a:p>
            <a:pPr marL="342900" indent="-342900">
              <a:buFont typeface="Arial Narrow" panose="020B0606020202030204" pitchFamily="34" charset="0"/>
              <a:buChar char="−"/>
            </a:pPr>
            <a:r>
              <a:rPr lang="ro-RO" sz="1600" dirty="0">
                <a:solidFill>
                  <a:srgbClr val="FF0000"/>
                </a:solidFill>
                <a:latin typeface="Trebuchet MS" panose="020B0603020202020204" pitchFamily="34" charset="0"/>
                <a:ea typeface="Calibri" panose="020F0502020204030204" pitchFamily="34" charset="0"/>
                <a:cs typeface="Calibri" panose="020F0502020204030204" pitchFamily="34" charset="0"/>
              </a:rPr>
              <a:t>Protejarea biodiversității</a:t>
            </a:r>
            <a:r>
              <a:rPr lang="ro-RO"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a:t>
            </a:r>
          </a:p>
          <a:p>
            <a:pPr marL="342900" indent="-342900">
              <a:buFont typeface="Arial Narrow" panose="020B0606020202030204" pitchFamily="34" charset="0"/>
              <a:buChar char="−"/>
            </a:pPr>
            <a:r>
              <a:rPr lang="ro-RO" sz="1600" dirty="0">
                <a:solidFill>
                  <a:schemeClr val="tx1"/>
                </a:solidFill>
                <a:latin typeface="Trebuchet MS" panose="020B0603020202020204" pitchFamily="34" charset="0"/>
                <a:ea typeface="Calibri" panose="020F0502020204030204" pitchFamily="34" charset="0"/>
                <a:cs typeface="Calibri" panose="020F0502020204030204" pitchFamily="34" charset="0"/>
              </a:rPr>
              <a:t>Reducerea deșeurilor și pierderilor alimentare;</a:t>
            </a:r>
          </a:p>
          <a:p>
            <a:pPr marL="342900" indent="-342900">
              <a:buFont typeface="Arial Narrow" panose="020B0606020202030204" pitchFamily="34" charset="0"/>
              <a:buChar char="−"/>
            </a:pPr>
            <a:r>
              <a:rPr lang="ro-RO" sz="1600" dirty="0">
                <a:solidFill>
                  <a:schemeClr val="tx1"/>
                </a:solidFill>
                <a:latin typeface="Trebuchet MS" panose="020B0603020202020204" pitchFamily="34" charset="0"/>
                <a:ea typeface="Calibri" panose="020F0502020204030204" pitchFamily="34" charset="0"/>
                <a:cs typeface="Calibri" panose="020F0502020204030204" pitchFamily="34" charset="0"/>
              </a:rPr>
              <a:t>Economie circulară</a:t>
            </a:r>
            <a:r>
              <a:rPr lang="ro-RO" sz="1600" dirty="0">
                <a:solidFill>
                  <a:srgbClr val="FF0000"/>
                </a:solidFill>
                <a:latin typeface="Trebuchet MS" panose="020B0603020202020204" pitchFamily="34" charset="0"/>
                <a:ea typeface="Calibri" panose="020F0502020204030204" pitchFamily="34" charset="0"/>
                <a:cs typeface="Calibri" panose="020F0502020204030204" pitchFamily="34" charset="0"/>
              </a:rPr>
              <a:t>. </a:t>
            </a:r>
            <a:endParaRPr lang="en-US" sz="1600" dirty="0">
              <a:solidFill>
                <a:srgbClr val="FF0000"/>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2B7AFE13-769C-8DD8-DD16-43BFF20E73A4}"/>
              </a:ext>
            </a:extLst>
          </p:cNvPr>
          <p:cNvSpPr/>
          <p:nvPr/>
        </p:nvSpPr>
        <p:spPr>
          <a:xfrm>
            <a:off x="455626" y="4594930"/>
            <a:ext cx="5110287" cy="1243093"/>
          </a:xfrm>
          <a:prstGeom prst="rect">
            <a:avLst/>
          </a:prstGeom>
          <a:solidFill>
            <a:srgbClr val="FFFFFF">
              <a:alpha val="74902"/>
            </a:srgbClr>
          </a:solidFill>
          <a:ln>
            <a:solidFill>
              <a:srgbClr val="E2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600" b="1" dirty="0">
                <a:solidFill>
                  <a:srgbClr val="000000"/>
                </a:solidFill>
                <a:latin typeface="Trebuchet MS" panose="020B0603020202020204" pitchFamily="34" charset="0"/>
                <a:ea typeface="Calibri" panose="020F0502020204030204" pitchFamily="34" charset="0"/>
                <a:cs typeface="Calibri" panose="020F0502020204030204" pitchFamily="34" charset="0"/>
              </a:rPr>
              <a:t>Sustenabilitate economică</a:t>
            </a:r>
          </a:p>
          <a:p>
            <a:pPr marL="342900" indent="-342900">
              <a:buFont typeface="Arial Narrow" panose="020B0606020202030204" pitchFamily="34" charset="0"/>
              <a:buChar char="−"/>
            </a:pPr>
            <a:r>
              <a:rPr lang="ro-RO"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Venituri corespunzătoare pentru fermieri;</a:t>
            </a:r>
          </a:p>
          <a:p>
            <a:pPr marL="342900" indent="-342900">
              <a:buFont typeface="Arial Narrow" panose="020B0606020202030204" pitchFamily="34" charset="0"/>
              <a:buChar char="−"/>
            </a:pPr>
            <a:r>
              <a:rPr lang="ro-RO" sz="1600" dirty="0">
                <a:solidFill>
                  <a:srgbClr val="FF0000"/>
                </a:solidFill>
                <a:latin typeface="Trebuchet MS" panose="020B0603020202020204" pitchFamily="34" charset="0"/>
                <a:ea typeface="Calibri" panose="020F0502020204030204" pitchFamily="34" charset="0"/>
                <a:cs typeface="Calibri" panose="020F0502020204030204" pitchFamily="34" charset="0"/>
              </a:rPr>
              <a:t>Tranziția către un nou sistem alimentar;</a:t>
            </a:r>
          </a:p>
          <a:p>
            <a:pPr marL="342900" indent="-342900">
              <a:buFont typeface="Arial Narrow" panose="020B0606020202030204" pitchFamily="34" charset="0"/>
              <a:buChar char="−"/>
            </a:pPr>
            <a:r>
              <a:rPr lang="ro-RO" sz="1600" dirty="0">
                <a:solidFill>
                  <a:srgbClr val="000000"/>
                </a:solidFill>
                <a:latin typeface="Trebuchet MS" panose="020B0603020202020204" pitchFamily="34" charset="0"/>
                <a:ea typeface="Calibri" panose="020F0502020204030204" pitchFamily="34" charset="0"/>
                <a:cs typeface="Calibri" panose="020F0502020204030204" pitchFamily="34" charset="0"/>
              </a:rPr>
              <a:t>Noi oportunități de afaceri și locuri de muncă.</a:t>
            </a:r>
          </a:p>
        </p:txBody>
      </p:sp>
      <p:sp>
        <p:nvSpPr>
          <p:cNvPr id="32" name="TextBox 31">
            <a:extLst>
              <a:ext uri="{FF2B5EF4-FFF2-40B4-BE49-F238E27FC236}">
                <a16:creationId xmlns:a16="http://schemas.microsoft.com/office/drawing/2014/main" id="{EC05FB01-1B62-F25A-13FB-AAAA2D63ABE9}"/>
              </a:ext>
            </a:extLst>
          </p:cNvPr>
          <p:cNvSpPr txBox="1"/>
          <p:nvPr/>
        </p:nvSpPr>
        <p:spPr>
          <a:xfrm>
            <a:off x="3116843" y="2515803"/>
            <a:ext cx="3030317" cy="868764"/>
          </a:xfrm>
          <a:prstGeom prst="rect">
            <a:avLst/>
          </a:prstGeom>
          <a:solidFill>
            <a:srgbClr val="E2DD00"/>
          </a:solidFill>
        </p:spPr>
        <p:txBody>
          <a:bodyPr wrap="square">
            <a:spAutoFit/>
          </a:bodyPr>
          <a:lstStyle/>
          <a:p>
            <a:pPr algn="ctr">
              <a:lnSpc>
                <a:spcPct val="107000"/>
              </a:lnSpc>
              <a:spcAft>
                <a:spcPts val="800"/>
              </a:spcAft>
            </a:pPr>
            <a:r>
              <a:rPr lang="ro-RO" sz="1200" dirty="0">
                <a:effectLst/>
                <a:latin typeface="Trebuchet MS" panose="020B0603020202020204" pitchFamily="34" charset="0"/>
                <a:ea typeface="Calibri" panose="020F0502020204030204" pitchFamily="34" charset="0"/>
                <a:cs typeface="Times New Roman" panose="02020603050405020304" pitchFamily="18" charset="0"/>
              </a:rPr>
              <a:t>Sursa: </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Henk  WESTHOEK (DG SANTE)</a:t>
            </a:r>
            <a:r>
              <a:rPr lang="ro-RO" sz="1200" dirty="0">
                <a:latin typeface="Trebuchet MS" panose="020B0603020202020204" pitchFamily="34" charset="0"/>
                <a:ea typeface="Calibri" panose="020F0502020204030204" pitchFamily="34" charset="0"/>
                <a:cs typeface="Times New Roman" panose="02020603050405020304" pitchFamily="18" charset="0"/>
              </a:rPr>
              <a: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Farm to Fork Strategy: implementation of the strategy</a:t>
            </a:r>
            <a:r>
              <a:rPr lang="ro-RO" sz="1200" dirty="0">
                <a:effectLst/>
                <a:latin typeface="Trebuchet MS" panose="020B0603020202020204" pitchFamily="34" charset="0"/>
                <a:ea typeface="Calibri" panose="020F0502020204030204" pitchFamily="34" charset="0"/>
                <a:cs typeface="Times New Roman" panose="02020603050405020304" pitchFamily="18" charset="0"/>
              </a:rPr>
              <a:t>, </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SCAR FOOD SYSTEMS SWG</a:t>
            </a:r>
            <a:r>
              <a:rPr lang="ro-RO" sz="1200" dirty="0">
                <a:effectLst/>
                <a:latin typeface="Trebuchet MS" panose="020B0603020202020204" pitchFamily="34" charset="0"/>
                <a:ea typeface="Calibri" panose="020F0502020204030204" pitchFamily="34" charset="0"/>
                <a:cs typeface="Times New Roman" panose="02020603050405020304" pitchFamily="18" charset="0"/>
              </a:rPr>
              <a: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2</a:t>
            </a:r>
            <a:r>
              <a:rPr lang="en-GB" sz="1200" baseline="30000" dirty="0">
                <a:effectLst/>
                <a:latin typeface="Trebuchet MS" panose="020B0603020202020204" pitchFamily="34" charset="0"/>
                <a:ea typeface="Calibri" panose="020F0502020204030204" pitchFamily="34" charset="0"/>
                <a:cs typeface="Times New Roman" panose="02020603050405020304" pitchFamily="18" charset="0"/>
              </a:rPr>
              <a:t>nd</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Meeting</a:t>
            </a:r>
            <a:r>
              <a:rPr lang="ro-RO" sz="1200" dirty="0">
                <a:effectLst/>
                <a:latin typeface="Trebuchet MS" panose="020B0603020202020204" pitchFamily="34" charset="0"/>
                <a:ea typeface="Calibri" panose="020F0502020204030204" pitchFamily="34" charset="0"/>
                <a:cs typeface="Times New Roman" panose="02020603050405020304" pitchFamily="18" charset="0"/>
              </a:rPr>
              <a:t>, </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October 2</a:t>
            </a:r>
            <a:r>
              <a:rPr lang="en-GB" sz="1200" baseline="30000" dirty="0">
                <a:effectLst/>
                <a:latin typeface="Trebuchet MS" panose="020B0603020202020204" pitchFamily="34" charset="0"/>
                <a:ea typeface="Calibri" panose="020F0502020204030204" pitchFamily="34" charset="0"/>
                <a:cs typeface="Times New Roman" panose="02020603050405020304" pitchFamily="18" charset="0"/>
              </a:rPr>
              <a:t>nd</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2020</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3" name="Oval 32">
            <a:extLst>
              <a:ext uri="{FF2B5EF4-FFF2-40B4-BE49-F238E27FC236}">
                <a16:creationId xmlns:a16="http://schemas.microsoft.com/office/drawing/2014/main" id="{1867673E-E2D1-3B88-D3C4-B2982728ACBA}"/>
              </a:ext>
            </a:extLst>
          </p:cNvPr>
          <p:cNvSpPr/>
          <p:nvPr/>
        </p:nvSpPr>
        <p:spPr>
          <a:xfrm>
            <a:off x="589613" y="3110948"/>
            <a:ext cx="2268373" cy="2736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4" name="Oval 33">
            <a:extLst>
              <a:ext uri="{FF2B5EF4-FFF2-40B4-BE49-F238E27FC236}">
                <a16:creationId xmlns:a16="http://schemas.microsoft.com/office/drawing/2014/main" id="{876ABF62-9B9A-8A1B-CA9A-183065B54C1B}"/>
              </a:ext>
            </a:extLst>
          </p:cNvPr>
          <p:cNvSpPr/>
          <p:nvPr/>
        </p:nvSpPr>
        <p:spPr>
          <a:xfrm>
            <a:off x="6312340" y="1901279"/>
            <a:ext cx="2059258" cy="6268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5" name="Rectangle: Rounded Corners 34">
            <a:extLst>
              <a:ext uri="{FF2B5EF4-FFF2-40B4-BE49-F238E27FC236}">
                <a16:creationId xmlns:a16="http://schemas.microsoft.com/office/drawing/2014/main" id="{EB7D5354-5E68-F958-B1D2-CABB903D9039}"/>
              </a:ext>
            </a:extLst>
          </p:cNvPr>
          <p:cNvSpPr/>
          <p:nvPr/>
        </p:nvSpPr>
        <p:spPr>
          <a:xfrm>
            <a:off x="196770" y="37239"/>
            <a:ext cx="2993691" cy="914400"/>
          </a:xfrm>
          <a:prstGeom prst="round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bg1"/>
                </a:solidFill>
                <a:latin typeface="Trebuchet MS" panose="020B0603020202020204" pitchFamily="34" charset="0"/>
                <a:ea typeface="Calibri" panose="020F0502020204030204" pitchFamily="34" charset="0"/>
                <a:cs typeface="Calibri" panose="020F0502020204030204" pitchFamily="34" charset="0"/>
              </a:rPr>
              <a:t>Sustenabilitate</a:t>
            </a:r>
            <a:r>
              <a:rPr lang="en-US" b="1" dirty="0">
                <a:solidFill>
                  <a:schemeClr val="bg1"/>
                </a:solidFill>
                <a:latin typeface="Trebuchet MS" panose="020B0603020202020204" pitchFamily="34" charset="0"/>
                <a:ea typeface="Calibri" panose="020F0502020204030204" pitchFamily="34" charset="0"/>
                <a:cs typeface="Calibri" panose="020F0502020204030204" pitchFamily="34" charset="0"/>
              </a:rPr>
              <a:t>a </a:t>
            </a:r>
            <a:r>
              <a:rPr lang="ro-RO" b="1" dirty="0">
                <a:solidFill>
                  <a:schemeClr val="bg1"/>
                </a:solidFill>
                <a:latin typeface="Trebuchet MS" panose="020B0603020202020204" pitchFamily="34" charset="0"/>
                <a:ea typeface="Calibri" panose="020F0502020204030204" pitchFamily="34" charset="0"/>
                <a:cs typeface="Calibri" panose="020F0502020204030204" pitchFamily="34" charset="0"/>
              </a:rPr>
              <a:t>în contextul Green Deal</a:t>
            </a:r>
            <a:endParaRPr lang="en-US" b="1" dirty="0">
              <a:solidFill>
                <a:schemeClr val="bg1"/>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09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13</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2" name="Picture 21">
            <a:extLst>
              <a:ext uri="{FF2B5EF4-FFF2-40B4-BE49-F238E27FC236}">
                <a16:creationId xmlns:a16="http://schemas.microsoft.com/office/drawing/2014/main" id="{C4BB2805-FE99-DD33-3797-9C17DCFAACE9}"/>
              </a:ext>
            </a:extLst>
          </p:cNvPr>
          <p:cNvPicPr>
            <a:picLocks noChangeAspect="1"/>
          </p:cNvPicPr>
          <p:nvPr/>
        </p:nvPicPr>
        <p:blipFill rotWithShape="1">
          <a:blip r:embed="rId5"/>
          <a:srcRect t="16493" b="51271"/>
          <a:stretch/>
        </p:blipFill>
        <p:spPr>
          <a:xfrm>
            <a:off x="1710955" y="1180663"/>
            <a:ext cx="4074537" cy="1887031"/>
          </a:xfrm>
          <a:prstGeom prst="rect">
            <a:avLst/>
          </a:prstGeom>
        </p:spPr>
      </p:pic>
      <p:sp>
        <p:nvSpPr>
          <p:cNvPr id="24" name="TextBox 23">
            <a:extLst>
              <a:ext uri="{FF2B5EF4-FFF2-40B4-BE49-F238E27FC236}">
                <a16:creationId xmlns:a16="http://schemas.microsoft.com/office/drawing/2014/main" id="{B4EA9B31-6714-0094-3336-DA638041B3F7}"/>
              </a:ext>
            </a:extLst>
          </p:cNvPr>
          <p:cNvSpPr txBox="1">
            <a:spLocks/>
          </p:cNvSpPr>
          <p:nvPr/>
        </p:nvSpPr>
        <p:spPr>
          <a:xfrm>
            <a:off x="262104" y="3251226"/>
            <a:ext cx="4963961" cy="1077218"/>
          </a:xfrm>
          <a:prstGeom prst="rect">
            <a:avLst/>
          </a:prstGeom>
          <a:noFill/>
          <a:ln>
            <a:solidFill>
              <a:schemeClr val="accent6"/>
            </a:solidFill>
          </a:ln>
        </p:spPr>
        <p:txBody>
          <a:bodyPr wrap="square" rtlCol="0">
            <a:spAutoFit/>
          </a:bodyPr>
          <a:lstStyle/>
          <a:p>
            <a:pPr marR="0" lvl="0" algn="ctr" defTabSz="685800" rtl="0" eaLnBrk="1" fontAlgn="base" latinLnBrk="0" hangingPunct="1">
              <a:lnSpc>
                <a:spcPct val="100000"/>
              </a:lnSpc>
              <a:spcAft>
                <a:spcPct val="0"/>
              </a:spcAft>
              <a:buClr>
                <a:srgbClr val="BBB831"/>
              </a:buClr>
              <a:buSzPct val="100000"/>
              <a:tabLst/>
              <a:defRPr/>
            </a:pPr>
            <a:r>
              <a:rPr kumimoji="0" lang="ro-RO" sz="1600" i="0" u="none" strike="noStrike" kern="1200" cap="none" spc="0" normalizeH="0" baseline="0" noProof="0" dirty="0">
                <a:ln>
                  <a:noFill/>
                </a:ln>
                <a:effectLst/>
                <a:uLnTx/>
                <a:uFillTx/>
                <a:latin typeface="Trebuchet MS" panose="020B0603020202020204" pitchFamily="34" charset="0"/>
              </a:rPr>
              <a:t>Strategia </a:t>
            </a:r>
            <a:r>
              <a:rPr kumimoji="0" lang="en-US" sz="1600" i="0" u="none" strike="noStrike" kern="1200" cap="none" spc="0" normalizeH="0" baseline="0" noProof="0" dirty="0">
                <a:ln>
                  <a:noFill/>
                </a:ln>
                <a:effectLst/>
                <a:uLnTx/>
                <a:uFillTx/>
                <a:latin typeface="Trebuchet MS" panose="020B0603020202020204" pitchFamily="34" charset="0"/>
              </a:rPr>
              <a:t>Farm to Fork Strategy</a:t>
            </a:r>
            <a:r>
              <a:rPr kumimoji="0" lang="ro-RO" sz="1600" i="0" u="none" strike="noStrike" kern="1200" cap="none" spc="0" normalizeH="0" baseline="0" noProof="0" dirty="0">
                <a:ln>
                  <a:noFill/>
                </a:ln>
                <a:effectLst/>
                <a:uLnTx/>
                <a:uFillTx/>
                <a:latin typeface="Trebuchet MS" panose="020B0603020202020204" pitchFamily="34" charset="0"/>
              </a:rPr>
              <a:t>, </a:t>
            </a:r>
            <a:r>
              <a:rPr kumimoji="0" lang="en-US" sz="1600" i="0" u="none" strike="noStrike" kern="1200" cap="none" spc="0" normalizeH="0" baseline="0" noProof="0" dirty="0">
                <a:ln>
                  <a:noFill/>
                </a:ln>
                <a:effectLst/>
                <a:uLnTx/>
                <a:uFillTx/>
                <a:latin typeface="Trebuchet MS" panose="020B0603020202020204" pitchFamily="34" charset="0"/>
              </a:rPr>
              <a:t>2020</a:t>
            </a:r>
          </a:p>
          <a:p>
            <a:pPr marR="0" lvl="0" algn="ctr" defTabSz="685800" rtl="0" eaLnBrk="1" fontAlgn="base" latinLnBrk="0" hangingPunct="1">
              <a:lnSpc>
                <a:spcPct val="100000"/>
              </a:lnSpc>
              <a:spcAft>
                <a:spcPct val="0"/>
              </a:spcAft>
              <a:buClr>
                <a:srgbClr val="BBB831"/>
              </a:buClr>
              <a:buSzPct val="100000"/>
              <a:tabLst/>
              <a:defRPr/>
            </a:pPr>
            <a:r>
              <a:rPr kumimoji="0" lang="ro-RO" sz="1600" b="1" i="0" u="none" strike="noStrike" kern="1200" cap="none" spc="0" normalizeH="0" baseline="0" noProof="0" dirty="0">
                <a:ln>
                  <a:noFill/>
                </a:ln>
                <a:effectLst/>
                <a:uLnTx/>
                <a:uFillTx/>
                <a:latin typeface="Trebuchet MS" panose="020B0603020202020204" pitchFamily="34" charset="0"/>
              </a:rPr>
              <a:t>Obiectiv: sustenabilitatea sistemului alimentar </a:t>
            </a:r>
            <a:r>
              <a:rPr kumimoji="0" lang="en-US" sz="1600" b="1" i="0" u="none" strike="noStrike" kern="1200" cap="none" spc="0" normalizeH="0" baseline="0" noProof="0" dirty="0">
                <a:ln>
                  <a:noFill/>
                </a:ln>
                <a:effectLst/>
                <a:uLnTx/>
                <a:uFillTx/>
                <a:latin typeface="Trebuchet MS" panose="020B0603020202020204" pitchFamily="34" charset="0"/>
              </a:rPr>
              <a:t> </a:t>
            </a:r>
            <a:br>
              <a:rPr kumimoji="0" lang="en-US" sz="1600" i="0" u="none" strike="noStrike" kern="1200" cap="none" spc="0" normalizeH="0" baseline="0" noProof="0" dirty="0">
                <a:ln>
                  <a:noFill/>
                </a:ln>
                <a:effectLst/>
                <a:uLnTx/>
                <a:uFillTx/>
                <a:latin typeface="Trebuchet MS" panose="020B0603020202020204" pitchFamily="34" charset="0"/>
              </a:rPr>
            </a:br>
            <a:r>
              <a:rPr kumimoji="0" lang="en-US" sz="1600" i="0" u="none" strike="noStrike" kern="1200" cap="none" spc="0" normalizeH="0" baseline="0" noProof="0" dirty="0">
                <a:ln>
                  <a:noFill/>
                </a:ln>
                <a:effectLst/>
                <a:uLnTx/>
                <a:uFillTx/>
                <a:latin typeface="Trebuchet MS" panose="020B0603020202020204" pitchFamily="34" charset="0"/>
              </a:rPr>
              <a:t>–</a:t>
            </a:r>
            <a:r>
              <a:rPr kumimoji="0" lang="ro-RO" sz="1600" i="0" u="none" strike="noStrike" kern="1200" cap="none" spc="0" normalizeH="0" baseline="0" noProof="0" dirty="0">
                <a:ln>
                  <a:noFill/>
                </a:ln>
                <a:effectLst/>
                <a:uLnTx/>
                <a:uFillTx/>
                <a:latin typeface="Trebuchet MS" panose="020B0603020202020204" pitchFamily="34" charset="0"/>
              </a:rPr>
              <a:t> în</a:t>
            </a:r>
            <a:r>
              <a:rPr kumimoji="0" lang="en-US" sz="1600" i="0" u="none" strike="noStrike" kern="1200" cap="none" spc="0" normalizeH="0" baseline="0" noProof="0" dirty="0">
                <a:ln>
                  <a:noFill/>
                </a:ln>
                <a:effectLst/>
                <a:uLnTx/>
                <a:uFillTx/>
                <a:latin typeface="Trebuchet MS" panose="020B0603020202020204" pitchFamily="34" charset="0"/>
              </a:rPr>
              <a:t> </a:t>
            </a:r>
            <a:r>
              <a:rPr kumimoji="0" lang="ro-RO" sz="1600" i="0" u="none" strike="noStrike" kern="1200" cap="none" spc="0" normalizeH="0" baseline="0" noProof="0" dirty="0">
                <a:ln>
                  <a:noFill/>
                </a:ln>
                <a:effectLst/>
                <a:uLnTx/>
                <a:uFillTx/>
                <a:latin typeface="Trebuchet MS" panose="020B0603020202020204" pitchFamily="34" charset="0"/>
              </a:rPr>
              <a:t>termeni de mediu, social și economic </a:t>
            </a:r>
            <a:endParaRPr kumimoji="0" lang="en-US" sz="1600" i="0" u="none" strike="noStrike" kern="1200" cap="none" spc="0" normalizeH="0" baseline="0" noProof="0" dirty="0">
              <a:ln>
                <a:noFill/>
              </a:ln>
              <a:effectLst/>
              <a:uLnTx/>
              <a:uFillTx/>
              <a:latin typeface="Trebuchet MS" panose="020B0603020202020204" pitchFamily="34" charset="0"/>
            </a:endParaRPr>
          </a:p>
          <a:p>
            <a:pPr marR="0" lvl="0" algn="ctr" defTabSz="685800" rtl="0" eaLnBrk="1" fontAlgn="base" latinLnBrk="0" hangingPunct="1">
              <a:lnSpc>
                <a:spcPct val="100000"/>
              </a:lnSpc>
              <a:spcAft>
                <a:spcPct val="0"/>
              </a:spcAft>
              <a:buClr>
                <a:srgbClr val="BBB831"/>
              </a:buClr>
              <a:buSzPct val="100000"/>
              <a:tabLst/>
              <a:defRPr/>
            </a:pPr>
            <a:r>
              <a:rPr kumimoji="0" lang="ro-RO" sz="1600" i="0" u="none" strike="noStrike" kern="1200" cap="none" spc="0" normalizeH="0" baseline="0" noProof="0" dirty="0">
                <a:ln>
                  <a:noFill/>
                </a:ln>
                <a:effectLst/>
                <a:uLnTx/>
                <a:uFillTx/>
                <a:latin typeface="Trebuchet MS" panose="020B0603020202020204" pitchFamily="34" charset="0"/>
              </a:rPr>
              <a:t>Acoperind toate etapele lanțului alimentar</a:t>
            </a:r>
            <a:endParaRPr kumimoji="0" lang="en-US" sz="1600" i="0" u="none" strike="noStrike" kern="1200" cap="none" spc="0" normalizeH="0" baseline="0" noProof="0" dirty="0">
              <a:ln>
                <a:noFill/>
              </a:ln>
              <a:effectLst/>
              <a:uLnTx/>
              <a:uFillTx/>
              <a:latin typeface="Trebuchet MS" panose="020B0603020202020204" pitchFamily="34" charset="0"/>
            </a:endParaRPr>
          </a:p>
        </p:txBody>
      </p:sp>
      <p:pic>
        <p:nvPicPr>
          <p:cNvPr id="31" name="Picture 2">
            <a:extLst>
              <a:ext uri="{FF2B5EF4-FFF2-40B4-BE49-F238E27FC236}">
                <a16:creationId xmlns:a16="http://schemas.microsoft.com/office/drawing/2014/main" id="{66FE41C4-A8D7-3A69-7FA9-BDA58AD212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9371" y="1080081"/>
            <a:ext cx="3933962" cy="413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2">
            <a:extLst>
              <a:ext uri="{FF2B5EF4-FFF2-40B4-BE49-F238E27FC236}">
                <a16:creationId xmlns:a16="http://schemas.microsoft.com/office/drawing/2014/main" id="{CAF30731-D20A-440A-0B21-99F32B9496B2}"/>
              </a:ext>
            </a:extLst>
          </p:cNvPr>
          <p:cNvSpPr txBox="1">
            <a:spLocks noChangeArrowheads="1"/>
          </p:cNvSpPr>
          <p:nvPr/>
        </p:nvSpPr>
        <p:spPr bwMode="auto">
          <a:xfrm>
            <a:off x="6257659" y="1165613"/>
            <a:ext cx="1498475" cy="420628"/>
          </a:xfrm>
          <a:prstGeom prst="rect">
            <a:avLst/>
          </a:prstGeom>
          <a:solidFill>
            <a:schemeClr val="accent4">
              <a:lumMod val="40000"/>
              <a:lumOff val="60000"/>
            </a:schemeClr>
          </a:solidFill>
          <a:ln>
            <a:noFill/>
          </a:ln>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Creșterea competitivității</a:t>
            </a:r>
            <a:endParaRPr kumimoji="0" lang="en-GB" altLang="en-US" sz="1600" b="1"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33" name="TextBox 32">
            <a:extLst>
              <a:ext uri="{FF2B5EF4-FFF2-40B4-BE49-F238E27FC236}">
                <a16:creationId xmlns:a16="http://schemas.microsoft.com/office/drawing/2014/main" id="{16238C75-056B-7527-E3E8-E55F126D8454}"/>
              </a:ext>
            </a:extLst>
          </p:cNvPr>
          <p:cNvSpPr txBox="1">
            <a:spLocks noChangeArrowheads="1"/>
          </p:cNvSpPr>
          <p:nvPr/>
        </p:nvSpPr>
        <p:spPr bwMode="auto">
          <a:xfrm>
            <a:off x="5715204" y="2058069"/>
            <a:ext cx="1236955"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Asigurarea unui venit viabil</a:t>
            </a:r>
            <a:endParaRPr kumimoji="0" lang="en-GB" altLang="en-US" sz="1600" b="1"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34" name="TextBox 33">
            <a:extLst>
              <a:ext uri="{FF2B5EF4-FFF2-40B4-BE49-F238E27FC236}">
                <a16:creationId xmlns:a16="http://schemas.microsoft.com/office/drawing/2014/main" id="{FA69802E-8684-783B-A203-40171358D916}"/>
              </a:ext>
            </a:extLst>
          </p:cNvPr>
          <p:cNvSpPr txBox="1">
            <a:spLocks noChangeArrowheads="1"/>
          </p:cNvSpPr>
          <p:nvPr/>
        </p:nvSpPr>
        <p:spPr bwMode="auto">
          <a:xfrm>
            <a:off x="4790218" y="4193964"/>
            <a:ext cx="1983819" cy="748923"/>
          </a:xfrm>
          <a:prstGeom prst="rect">
            <a:avLst/>
          </a:prstGeom>
          <a:solidFill>
            <a:schemeClr val="accent4">
              <a:lumMod val="40000"/>
              <a:lumOff val="60000"/>
            </a:schemeClr>
          </a:solidFill>
          <a:ln>
            <a:noFill/>
          </a:ln>
        </p:spPr>
        <p:txBody>
          <a:bodyPr wrap="square">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Răspuns la preocupările consumatorilor privind calitatea alimentelor și sănătatea</a:t>
            </a:r>
            <a:endParaRPr kumimoji="0" lang="en-GB" altLang="en-US" sz="1600" b="1"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35" name="TextBox 34">
            <a:extLst>
              <a:ext uri="{FF2B5EF4-FFF2-40B4-BE49-F238E27FC236}">
                <a16:creationId xmlns:a16="http://schemas.microsoft.com/office/drawing/2014/main" id="{1B1DFF27-0E2A-F3CA-3942-96404493A66B}"/>
              </a:ext>
            </a:extLst>
          </p:cNvPr>
          <p:cNvSpPr txBox="1">
            <a:spLocks noChangeArrowheads="1"/>
          </p:cNvSpPr>
          <p:nvPr/>
        </p:nvSpPr>
        <p:spPr bwMode="auto">
          <a:xfrm>
            <a:off x="6580376" y="4902557"/>
            <a:ext cx="118118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Zonele rurale importante din punct de vedere cultural</a:t>
            </a:r>
            <a:endParaRPr kumimoji="0" lang="en-GB" altLang="en-US" sz="1600" b="1"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36" name="TextBox 35">
            <a:extLst>
              <a:ext uri="{FF2B5EF4-FFF2-40B4-BE49-F238E27FC236}">
                <a16:creationId xmlns:a16="http://schemas.microsoft.com/office/drawing/2014/main" id="{65BB995F-F68E-AC08-73F7-2063BD6083EF}"/>
              </a:ext>
            </a:extLst>
          </p:cNvPr>
          <p:cNvSpPr txBox="1">
            <a:spLocks noChangeArrowheads="1"/>
          </p:cNvSpPr>
          <p:nvPr/>
        </p:nvSpPr>
        <p:spPr bwMode="auto">
          <a:xfrm>
            <a:off x="9292830" y="4902557"/>
            <a:ext cx="1659601"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Sprijin pentru regenerare, reînoire</a:t>
            </a:r>
            <a:endParaRPr kumimoji="0" lang="en-GB" altLang="en-US" sz="1600" b="1"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37" name="TextBox 36">
            <a:extLst>
              <a:ext uri="{FF2B5EF4-FFF2-40B4-BE49-F238E27FC236}">
                <a16:creationId xmlns:a16="http://schemas.microsoft.com/office/drawing/2014/main" id="{9AB080E7-E747-4AA9-3E0F-20F7A964CC23}"/>
              </a:ext>
            </a:extLst>
          </p:cNvPr>
          <p:cNvSpPr txBox="1">
            <a:spLocks noChangeArrowheads="1"/>
          </p:cNvSpPr>
          <p:nvPr/>
        </p:nvSpPr>
        <p:spPr bwMode="auto">
          <a:xfrm>
            <a:off x="10471591" y="3804670"/>
            <a:ext cx="1434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Conservarea peisajelor și biodiversi</a:t>
            </a:r>
            <a:r>
              <a:rPr kumimoji="0" lang="en-US"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t</a:t>
            </a: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ății</a:t>
            </a:r>
            <a:endParaRPr kumimoji="0" lang="en-GB" altLang="en-US" sz="1600" b="1"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38" name="TextBox 37">
            <a:extLst>
              <a:ext uri="{FF2B5EF4-FFF2-40B4-BE49-F238E27FC236}">
                <a16:creationId xmlns:a16="http://schemas.microsoft.com/office/drawing/2014/main" id="{7DC9F529-D40D-54FB-4830-24BF8BF199C2}"/>
              </a:ext>
            </a:extLst>
          </p:cNvPr>
          <p:cNvSpPr txBox="1">
            <a:spLocks noChangeArrowheads="1"/>
          </p:cNvSpPr>
          <p:nvPr/>
        </p:nvSpPr>
        <p:spPr bwMode="auto">
          <a:xfrm>
            <a:off x="10773333" y="2965570"/>
            <a:ext cx="1065818" cy="420628"/>
          </a:xfrm>
          <a:prstGeom prst="rect">
            <a:avLst/>
          </a:prstGeom>
          <a:solidFill>
            <a:schemeClr val="accent4">
              <a:lumMod val="40000"/>
              <a:lumOff val="60000"/>
            </a:schemeClr>
          </a:solidFill>
          <a:ln>
            <a:noFill/>
          </a:ln>
        </p:spPr>
        <p:txBody>
          <a:bodyPr wrap="square">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ro-RO" altLang="en-US" sz="1600" baseline="30000" dirty="0">
                <a:solidFill>
                  <a:srgbClr val="0F5494"/>
                </a:solidFill>
                <a:latin typeface="Trebuchet MS" panose="020B0603020202020204" pitchFamily="34" charset="0"/>
              </a:rPr>
              <a:t>Protejarea m</a:t>
            </a:r>
            <a:r>
              <a:rPr kumimoji="0" lang="ro-RO" altLang="en-US" sz="1600" i="0" u="none" strike="noStrike" kern="1200" cap="none" spc="0" normalizeH="0" baseline="30000" noProof="0" dirty="0">
                <a:ln>
                  <a:noFill/>
                </a:ln>
                <a:solidFill>
                  <a:srgbClr val="0F5494"/>
                </a:solidFill>
                <a:effectLst/>
                <a:uLnTx/>
                <a:uFillTx/>
                <a:latin typeface="Trebuchet MS" panose="020B0603020202020204" pitchFamily="34" charset="0"/>
              </a:rPr>
              <a:t>ediului</a:t>
            </a:r>
            <a:endParaRPr kumimoji="0" lang="en-GB" altLang="en-US" sz="1600"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39" name="TextBox 38">
            <a:extLst>
              <a:ext uri="{FF2B5EF4-FFF2-40B4-BE49-F238E27FC236}">
                <a16:creationId xmlns:a16="http://schemas.microsoft.com/office/drawing/2014/main" id="{3118432D-321C-8C43-B1AC-D1087D2D050F}"/>
              </a:ext>
            </a:extLst>
          </p:cNvPr>
          <p:cNvSpPr txBox="1">
            <a:spLocks noChangeArrowheads="1"/>
          </p:cNvSpPr>
          <p:nvPr/>
        </p:nvSpPr>
        <p:spPr bwMode="auto">
          <a:xfrm>
            <a:off x="10336952" y="2366262"/>
            <a:ext cx="1629855"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ro-RO" altLang="en-US" sz="1600" i="0" u="none" strike="noStrike" kern="1200" cap="none" spc="0" normalizeH="0" baseline="30000" noProof="0" dirty="0">
                <a:ln>
                  <a:noFill/>
                </a:ln>
                <a:solidFill>
                  <a:srgbClr val="0F5494"/>
                </a:solidFill>
                <a:effectLst/>
                <a:uLnTx/>
                <a:uFillTx/>
                <a:latin typeface="Trebuchet MS" panose="020B0603020202020204" pitchFamily="34" charset="0"/>
              </a:rPr>
              <a:t>Schimbări climatice</a:t>
            </a:r>
          </a:p>
          <a:p>
            <a:pPr marL="0" marR="0" lvl="0" indent="0" algn="ctr" defTabSz="912813" rtl="0" eaLnBrk="1" fontAlgn="base" latinLnBrk="0" hangingPunct="1">
              <a:lnSpc>
                <a:spcPct val="100000"/>
              </a:lnSpc>
              <a:spcBef>
                <a:spcPct val="0"/>
              </a:spcBef>
              <a:spcAft>
                <a:spcPct val="0"/>
              </a:spcAft>
              <a:buClrTx/>
              <a:buSzTx/>
              <a:buFontTx/>
              <a:buNone/>
              <a:tabLst/>
              <a:defRPr/>
            </a:pPr>
            <a:r>
              <a:rPr lang="ro-RO" altLang="en-US" sz="1600" baseline="30000" dirty="0">
                <a:solidFill>
                  <a:srgbClr val="0F5494"/>
                </a:solidFill>
                <a:latin typeface="Trebuchet MS" panose="020B0603020202020204" pitchFamily="34" charset="0"/>
              </a:rPr>
              <a:t>Acțiuni </a:t>
            </a:r>
            <a:endParaRPr kumimoji="0" lang="en-GB" altLang="en-US" sz="1600"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40" name="TextBox 39">
            <a:extLst>
              <a:ext uri="{FF2B5EF4-FFF2-40B4-BE49-F238E27FC236}">
                <a16:creationId xmlns:a16="http://schemas.microsoft.com/office/drawing/2014/main" id="{91227D5B-59DF-6603-2276-B04EF781DB62}"/>
              </a:ext>
            </a:extLst>
          </p:cNvPr>
          <p:cNvSpPr txBox="1">
            <a:spLocks noChangeArrowheads="1"/>
          </p:cNvSpPr>
          <p:nvPr/>
        </p:nvSpPr>
        <p:spPr bwMode="auto">
          <a:xfrm>
            <a:off x="9292830" y="1080081"/>
            <a:ext cx="20996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R</a:t>
            </a:r>
            <a:r>
              <a:rPr kumimoji="0" lang="ro-RO"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ebalansarea puterii pe lanțul alimentar</a:t>
            </a:r>
            <a:endParaRPr kumimoji="0" lang="en-GB" altLang="en-US" sz="1600" b="1" i="0" u="none" strike="noStrike" kern="1200" cap="none" spc="0" normalizeH="0" baseline="30000" noProof="0" dirty="0">
              <a:ln>
                <a:noFill/>
              </a:ln>
              <a:solidFill>
                <a:srgbClr val="0F5494"/>
              </a:solidFill>
              <a:effectLst/>
              <a:uLnTx/>
              <a:uFillTx/>
              <a:latin typeface="Trebuchet MS" panose="020B0603020202020204" pitchFamily="34" charset="0"/>
            </a:endParaRPr>
          </a:p>
        </p:txBody>
      </p:sp>
      <p:sp>
        <p:nvSpPr>
          <p:cNvPr id="41" name="TextBox 40">
            <a:extLst>
              <a:ext uri="{FF2B5EF4-FFF2-40B4-BE49-F238E27FC236}">
                <a16:creationId xmlns:a16="http://schemas.microsoft.com/office/drawing/2014/main" id="{1FDCCD6D-C068-9960-9F09-D5600AA2D45B}"/>
              </a:ext>
            </a:extLst>
          </p:cNvPr>
          <p:cNvSpPr txBox="1">
            <a:spLocks noChangeArrowheads="1"/>
          </p:cNvSpPr>
          <p:nvPr/>
        </p:nvSpPr>
        <p:spPr bwMode="auto">
          <a:xfrm>
            <a:off x="8181239" y="3363130"/>
            <a:ext cx="898590"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30000" noProof="0" dirty="0">
                <a:ln>
                  <a:noFill/>
                </a:ln>
                <a:solidFill>
                  <a:srgbClr val="0F5494"/>
                </a:solidFill>
                <a:effectLst/>
                <a:uLnTx/>
                <a:uFillTx/>
                <a:latin typeface="Trebuchet MS" panose="020B0603020202020204" pitchFamily="34" charset="0"/>
              </a:rPr>
              <a:t>CAP</a:t>
            </a:r>
          </a:p>
        </p:txBody>
      </p:sp>
      <p:sp>
        <p:nvSpPr>
          <p:cNvPr id="42" name="Oval 41">
            <a:extLst>
              <a:ext uri="{FF2B5EF4-FFF2-40B4-BE49-F238E27FC236}">
                <a16:creationId xmlns:a16="http://schemas.microsoft.com/office/drawing/2014/main" id="{A23BD95D-0415-BA58-2E5A-27F0BCC7ECFE}"/>
              </a:ext>
            </a:extLst>
          </p:cNvPr>
          <p:cNvSpPr/>
          <p:nvPr/>
        </p:nvSpPr>
        <p:spPr>
          <a:xfrm>
            <a:off x="10481624" y="2284643"/>
            <a:ext cx="1423991" cy="420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rebuchet MS" panose="020B0603020202020204" pitchFamily="34" charset="0"/>
              </a:rPr>
              <a:t>t</a:t>
            </a:r>
          </a:p>
        </p:txBody>
      </p:sp>
    </p:spTree>
    <p:extLst>
      <p:ext uri="{BB962C8B-B14F-4D97-AF65-F5344CB8AC3E}">
        <p14:creationId xmlns:p14="http://schemas.microsoft.com/office/powerpoint/2010/main" val="299974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14</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 name="Picture 1">
            <a:extLst>
              <a:ext uri="{FF2B5EF4-FFF2-40B4-BE49-F238E27FC236}">
                <a16:creationId xmlns:a16="http://schemas.microsoft.com/office/drawing/2014/main" id="{1A1C1F8F-B2AB-138D-F625-D65A41890343}"/>
              </a:ext>
            </a:extLst>
          </p:cNvPr>
          <p:cNvPicPr>
            <a:picLocks noChangeAspect="1"/>
          </p:cNvPicPr>
          <p:nvPr/>
        </p:nvPicPr>
        <p:blipFill>
          <a:blip r:embed="rId5"/>
          <a:stretch>
            <a:fillRect/>
          </a:stretch>
        </p:blipFill>
        <p:spPr>
          <a:xfrm>
            <a:off x="642094" y="1139576"/>
            <a:ext cx="11078456" cy="4627086"/>
          </a:xfrm>
          <a:prstGeom prst="rect">
            <a:avLst/>
          </a:prstGeom>
        </p:spPr>
      </p:pic>
    </p:spTree>
    <p:extLst>
      <p:ext uri="{BB962C8B-B14F-4D97-AF65-F5344CB8AC3E}">
        <p14:creationId xmlns:p14="http://schemas.microsoft.com/office/powerpoint/2010/main" val="302492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4AE028F-5063-124E-653F-F85EA646C485}"/>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A9E157CF-3FCF-3BAF-E58C-7DE07E13B250}"/>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05DDD2F-5144-0F7A-692B-F4C3389CA25A}"/>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67A653E3-D55D-E5DB-0BE6-C453B04E7D1A}"/>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FAEC698E-4705-811A-9DC8-D095D0773CAA}"/>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A5151DBA-5BF7-1517-DDE8-48FC4A2D47D4}"/>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65487A4-E801-D489-A581-111A2882535F}"/>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77EA56EA-704F-F4A4-DF23-02167A6A27F7}"/>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2D4A5E1A-D283-D38F-E1AA-48D319BE2AFB}"/>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8ADEFA1E-EB16-AC0D-6CAB-2D6C46E57292}"/>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89FA8335-2688-9728-5784-55F9424E4CF1}"/>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CBAED6C-DD4E-533E-78F1-08820F839CFB}"/>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C8596E7E-4531-8E13-8E74-5FC8F1B499BD}"/>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4E97D202-6101-242B-F546-976047EC875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17756CB1-0CB8-0CF4-CE50-5B22E98A9A3C}"/>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5B9A0899-3F23-CBA6-C8A0-7A8E7788DB9B}"/>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940CA751-B237-F383-3CA7-BCA5631FDDED}"/>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04F92B20-2832-D2F6-8E76-CDF966BBA1E6}"/>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2" name="Slide Number Placeholder 22">
            <a:extLst>
              <a:ext uri="{FF2B5EF4-FFF2-40B4-BE49-F238E27FC236}">
                <a16:creationId xmlns:a16="http://schemas.microsoft.com/office/drawing/2014/main" id="{88389FA0-0D31-6E6F-B9BF-59F2883CBA91}"/>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15</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3" name="Picture 3">
            <a:extLst>
              <a:ext uri="{FF2B5EF4-FFF2-40B4-BE49-F238E27FC236}">
                <a16:creationId xmlns:a16="http://schemas.microsoft.com/office/drawing/2014/main" id="{78937723-62E2-FA6C-E0D4-CD38CFF2F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4" name="Group 23">
            <a:extLst>
              <a:ext uri="{FF2B5EF4-FFF2-40B4-BE49-F238E27FC236}">
                <a16:creationId xmlns:a16="http://schemas.microsoft.com/office/drawing/2014/main" id="{66239A23-B62C-D25D-6F43-13040304C0BA}"/>
              </a:ext>
            </a:extLst>
          </p:cNvPr>
          <p:cNvGrpSpPr/>
          <p:nvPr/>
        </p:nvGrpSpPr>
        <p:grpSpPr>
          <a:xfrm>
            <a:off x="503923" y="5906856"/>
            <a:ext cx="7713487" cy="870927"/>
            <a:chOff x="503923" y="5906856"/>
            <a:chExt cx="7713487" cy="870927"/>
          </a:xfrm>
        </p:grpSpPr>
        <p:sp>
          <p:nvSpPr>
            <p:cNvPr id="25" name="Text Box 5">
              <a:extLst>
                <a:ext uri="{FF2B5EF4-FFF2-40B4-BE49-F238E27FC236}">
                  <a16:creationId xmlns:a16="http://schemas.microsoft.com/office/drawing/2014/main" id="{1248AAC0-9449-A1E5-E46F-72844C3917D2}"/>
                </a:ext>
              </a:extLst>
            </p:cNvPr>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6" name="Picture 6">
              <a:extLst>
                <a:ext uri="{FF2B5EF4-FFF2-40B4-BE49-F238E27FC236}">
                  <a16:creationId xmlns:a16="http://schemas.microsoft.com/office/drawing/2014/main" id="{105A1DC7-54A1-62B1-321F-E2EC4C89E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7" name="Title 1">
            <a:extLst>
              <a:ext uri="{FF2B5EF4-FFF2-40B4-BE49-F238E27FC236}">
                <a16:creationId xmlns:a16="http://schemas.microsoft.com/office/drawing/2014/main" id="{37C33E41-B7BC-2B9A-F25C-A32C3DBCDA98}"/>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8" name="Rectangle: Rounded Corners 27">
            <a:extLst>
              <a:ext uri="{FF2B5EF4-FFF2-40B4-BE49-F238E27FC236}">
                <a16:creationId xmlns:a16="http://schemas.microsoft.com/office/drawing/2014/main" id="{49A887E1-12F1-D5EF-123E-8B6A70B1787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9" name="Picture 28">
            <a:extLst>
              <a:ext uri="{FF2B5EF4-FFF2-40B4-BE49-F238E27FC236}">
                <a16:creationId xmlns:a16="http://schemas.microsoft.com/office/drawing/2014/main" id="{668649AD-90B6-4F01-0D9E-A309DDE29976}"/>
              </a:ext>
            </a:extLst>
          </p:cNvPr>
          <p:cNvPicPr>
            <a:picLocks noChangeAspect="1"/>
          </p:cNvPicPr>
          <p:nvPr/>
        </p:nvPicPr>
        <p:blipFill>
          <a:blip r:embed="rId4"/>
          <a:stretch>
            <a:fillRect/>
          </a:stretch>
        </p:blipFill>
        <p:spPr>
          <a:xfrm>
            <a:off x="642094" y="1139576"/>
            <a:ext cx="11078456" cy="4627086"/>
          </a:xfrm>
          <a:prstGeom prst="rect">
            <a:avLst/>
          </a:prstGeom>
        </p:spPr>
      </p:pic>
    </p:spTree>
    <p:extLst>
      <p:ext uri="{BB962C8B-B14F-4D97-AF65-F5344CB8AC3E}">
        <p14:creationId xmlns:p14="http://schemas.microsoft.com/office/powerpoint/2010/main" val="155269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4AE028F-5063-124E-653F-F85EA646C485}"/>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A9E157CF-3FCF-3BAF-E58C-7DE07E13B250}"/>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05DDD2F-5144-0F7A-692B-F4C3389CA25A}"/>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67A653E3-D55D-E5DB-0BE6-C453B04E7D1A}"/>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FAEC698E-4705-811A-9DC8-D095D0773CAA}"/>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A5151DBA-5BF7-1517-DDE8-48FC4A2D47D4}"/>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65487A4-E801-D489-A581-111A2882535F}"/>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77EA56EA-704F-F4A4-DF23-02167A6A27F7}"/>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2D4A5E1A-D283-D38F-E1AA-48D319BE2AFB}"/>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8ADEFA1E-EB16-AC0D-6CAB-2D6C46E57292}"/>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89FA8335-2688-9728-5784-55F9424E4CF1}"/>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CBAED6C-DD4E-533E-78F1-08820F839CFB}"/>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C8596E7E-4531-8E13-8E74-5FC8F1B499BD}"/>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4E97D202-6101-242B-F546-976047EC875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17756CB1-0CB8-0CF4-CE50-5B22E98A9A3C}"/>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5B9A0899-3F23-CBA6-C8A0-7A8E7788DB9B}"/>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940CA751-B237-F383-3CA7-BCA5631FDDED}"/>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04F92B20-2832-D2F6-8E76-CDF966BBA1E6}"/>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2" name="Slide Number Placeholder 22">
            <a:extLst>
              <a:ext uri="{FF2B5EF4-FFF2-40B4-BE49-F238E27FC236}">
                <a16:creationId xmlns:a16="http://schemas.microsoft.com/office/drawing/2014/main" id="{88389FA0-0D31-6E6F-B9BF-59F2883CBA91}"/>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16</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3" name="Picture 3">
            <a:extLst>
              <a:ext uri="{FF2B5EF4-FFF2-40B4-BE49-F238E27FC236}">
                <a16:creationId xmlns:a16="http://schemas.microsoft.com/office/drawing/2014/main" id="{78937723-62E2-FA6C-E0D4-CD38CFF2F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4" name="Group 23">
            <a:extLst>
              <a:ext uri="{FF2B5EF4-FFF2-40B4-BE49-F238E27FC236}">
                <a16:creationId xmlns:a16="http://schemas.microsoft.com/office/drawing/2014/main" id="{66239A23-B62C-D25D-6F43-13040304C0BA}"/>
              </a:ext>
            </a:extLst>
          </p:cNvPr>
          <p:cNvGrpSpPr/>
          <p:nvPr/>
        </p:nvGrpSpPr>
        <p:grpSpPr>
          <a:xfrm>
            <a:off x="503923" y="5906856"/>
            <a:ext cx="7713487" cy="870927"/>
            <a:chOff x="503923" y="5906856"/>
            <a:chExt cx="7713487" cy="870927"/>
          </a:xfrm>
        </p:grpSpPr>
        <p:sp>
          <p:nvSpPr>
            <p:cNvPr id="25" name="Text Box 5">
              <a:extLst>
                <a:ext uri="{FF2B5EF4-FFF2-40B4-BE49-F238E27FC236}">
                  <a16:creationId xmlns:a16="http://schemas.microsoft.com/office/drawing/2014/main" id="{1248AAC0-9449-A1E5-E46F-72844C3917D2}"/>
                </a:ext>
              </a:extLst>
            </p:cNvPr>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6" name="Picture 6">
              <a:extLst>
                <a:ext uri="{FF2B5EF4-FFF2-40B4-BE49-F238E27FC236}">
                  <a16:creationId xmlns:a16="http://schemas.microsoft.com/office/drawing/2014/main" id="{105A1DC7-54A1-62B1-321F-E2EC4C89E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7" name="Title 1">
            <a:extLst>
              <a:ext uri="{FF2B5EF4-FFF2-40B4-BE49-F238E27FC236}">
                <a16:creationId xmlns:a16="http://schemas.microsoft.com/office/drawing/2014/main" id="{37C33E41-B7BC-2B9A-F25C-A32C3DBCDA98}"/>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8" name="Rectangle: Rounded Corners 27">
            <a:extLst>
              <a:ext uri="{FF2B5EF4-FFF2-40B4-BE49-F238E27FC236}">
                <a16:creationId xmlns:a16="http://schemas.microsoft.com/office/drawing/2014/main" id="{49A887E1-12F1-D5EF-123E-8B6A70B1787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3" name="Picture 2">
            <a:extLst>
              <a:ext uri="{FF2B5EF4-FFF2-40B4-BE49-F238E27FC236}">
                <a16:creationId xmlns:a16="http://schemas.microsoft.com/office/drawing/2014/main" id="{97F1E409-49B1-6305-927F-8C23E62CDC43}"/>
              </a:ext>
            </a:extLst>
          </p:cNvPr>
          <p:cNvPicPr>
            <a:picLocks noChangeAspect="1"/>
          </p:cNvPicPr>
          <p:nvPr/>
        </p:nvPicPr>
        <p:blipFill>
          <a:blip r:embed="rId4"/>
          <a:stretch>
            <a:fillRect/>
          </a:stretch>
        </p:blipFill>
        <p:spPr>
          <a:xfrm>
            <a:off x="1488482" y="1115263"/>
            <a:ext cx="8906117" cy="4931525"/>
          </a:xfrm>
          <a:prstGeom prst="rect">
            <a:avLst/>
          </a:prstGeom>
        </p:spPr>
      </p:pic>
    </p:spTree>
    <p:extLst>
      <p:ext uri="{BB962C8B-B14F-4D97-AF65-F5344CB8AC3E}">
        <p14:creationId xmlns:p14="http://schemas.microsoft.com/office/powerpoint/2010/main" val="8896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4AE028F-5063-124E-653F-F85EA646C485}"/>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A9E157CF-3FCF-3BAF-E58C-7DE07E13B250}"/>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05DDD2F-5144-0F7A-692B-F4C3389CA25A}"/>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67A653E3-D55D-E5DB-0BE6-C453B04E7D1A}"/>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FAEC698E-4705-811A-9DC8-D095D0773CAA}"/>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A5151DBA-5BF7-1517-DDE8-48FC4A2D47D4}"/>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65487A4-E801-D489-A581-111A2882535F}"/>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77EA56EA-704F-F4A4-DF23-02167A6A27F7}"/>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2D4A5E1A-D283-D38F-E1AA-48D319BE2AFB}"/>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8ADEFA1E-EB16-AC0D-6CAB-2D6C46E57292}"/>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89FA8335-2688-9728-5784-55F9424E4CF1}"/>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CBAED6C-DD4E-533E-78F1-08820F839CFB}"/>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C8596E7E-4531-8E13-8E74-5FC8F1B499BD}"/>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4E97D202-6101-242B-F546-976047EC875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17756CB1-0CB8-0CF4-CE50-5B22E98A9A3C}"/>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5B9A0899-3F23-CBA6-C8A0-7A8E7788DB9B}"/>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940CA751-B237-F383-3CA7-BCA5631FDDED}"/>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04F92B20-2832-D2F6-8E76-CDF966BBA1E6}"/>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2" name="Slide Number Placeholder 22">
            <a:extLst>
              <a:ext uri="{FF2B5EF4-FFF2-40B4-BE49-F238E27FC236}">
                <a16:creationId xmlns:a16="http://schemas.microsoft.com/office/drawing/2014/main" id="{88389FA0-0D31-6E6F-B9BF-59F2883CBA91}"/>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17</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3" name="Picture 3">
            <a:extLst>
              <a:ext uri="{FF2B5EF4-FFF2-40B4-BE49-F238E27FC236}">
                <a16:creationId xmlns:a16="http://schemas.microsoft.com/office/drawing/2014/main" id="{78937723-62E2-FA6C-E0D4-CD38CFF2F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4" name="Group 23">
            <a:extLst>
              <a:ext uri="{FF2B5EF4-FFF2-40B4-BE49-F238E27FC236}">
                <a16:creationId xmlns:a16="http://schemas.microsoft.com/office/drawing/2014/main" id="{66239A23-B62C-D25D-6F43-13040304C0BA}"/>
              </a:ext>
            </a:extLst>
          </p:cNvPr>
          <p:cNvGrpSpPr/>
          <p:nvPr/>
        </p:nvGrpSpPr>
        <p:grpSpPr>
          <a:xfrm>
            <a:off x="503923" y="5906856"/>
            <a:ext cx="7713487" cy="870927"/>
            <a:chOff x="503923" y="5906856"/>
            <a:chExt cx="7713487" cy="870927"/>
          </a:xfrm>
        </p:grpSpPr>
        <p:sp>
          <p:nvSpPr>
            <p:cNvPr id="25" name="Text Box 5">
              <a:extLst>
                <a:ext uri="{FF2B5EF4-FFF2-40B4-BE49-F238E27FC236}">
                  <a16:creationId xmlns:a16="http://schemas.microsoft.com/office/drawing/2014/main" id="{1248AAC0-9449-A1E5-E46F-72844C3917D2}"/>
                </a:ext>
              </a:extLst>
            </p:cNvPr>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6" name="Picture 6">
              <a:extLst>
                <a:ext uri="{FF2B5EF4-FFF2-40B4-BE49-F238E27FC236}">
                  <a16:creationId xmlns:a16="http://schemas.microsoft.com/office/drawing/2014/main" id="{105A1DC7-54A1-62B1-321F-E2EC4C89E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7" name="Title 1">
            <a:extLst>
              <a:ext uri="{FF2B5EF4-FFF2-40B4-BE49-F238E27FC236}">
                <a16:creationId xmlns:a16="http://schemas.microsoft.com/office/drawing/2014/main" id="{37C33E41-B7BC-2B9A-F25C-A32C3DBCDA98}"/>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8" name="Rectangle: Rounded Corners 27">
            <a:extLst>
              <a:ext uri="{FF2B5EF4-FFF2-40B4-BE49-F238E27FC236}">
                <a16:creationId xmlns:a16="http://schemas.microsoft.com/office/drawing/2014/main" id="{49A887E1-12F1-D5EF-123E-8B6A70B1787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30" name="Picture 29">
            <a:extLst>
              <a:ext uri="{FF2B5EF4-FFF2-40B4-BE49-F238E27FC236}">
                <a16:creationId xmlns:a16="http://schemas.microsoft.com/office/drawing/2014/main" id="{39ABC97E-A75A-55E2-357F-ECAC8EE22C60}"/>
              </a:ext>
            </a:extLst>
          </p:cNvPr>
          <p:cNvPicPr>
            <a:picLocks noChangeAspect="1"/>
          </p:cNvPicPr>
          <p:nvPr/>
        </p:nvPicPr>
        <p:blipFill>
          <a:blip r:embed="rId4"/>
          <a:stretch>
            <a:fillRect/>
          </a:stretch>
        </p:blipFill>
        <p:spPr>
          <a:xfrm>
            <a:off x="734103" y="966935"/>
            <a:ext cx="10986447" cy="4970524"/>
          </a:xfrm>
          <a:prstGeom prst="rect">
            <a:avLst/>
          </a:prstGeom>
        </p:spPr>
      </p:pic>
    </p:spTree>
    <p:extLst>
      <p:ext uri="{BB962C8B-B14F-4D97-AF65-F5344CB8AC3E}">
        <p14:creationId xmlns:p14="http://schemas.microsoft.com/office/powerpoint/2010/main" val="405397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4AE028F-5063-124E-653F-F85EA646C485}"/>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A9E157CF-3FCF-3BAF-E58C-7DE07E13B250}"/>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05DDD2F-5144-0F7A-692B-F4C3389CA25A}"/>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67A653E3-D55D-E5DB-0BE6-C453B04E7D1A}"/>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FAEC698E-4705-811A-9DC8-D095D0773CAA}"/>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A5151DBA-5BF7-1517-DDE8-48FC4A2D47D4}"/>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65487A4-E801-D489-A581-111A2882535F}"/>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77EA56EA-704F-F4A4-DF23-02167A6A27F7}"/>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2D4A5E1A-D283-D38F-E1AA-48D319BE2AFB}"/>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8ADEFA1E-EB16-AC0D-6CAB-2D6C46E57292}"/>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89FA8335-2688-9728-5784-55F9424E4CF1}"/>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CBAED6C-DD4E-533E-78F1-08820F839CFB}"/>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C8596E7E-4531-8E13-8E74-5FC8F1B499BD}"/>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4E97D202-6101-242B-F546-976047EC875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17756CB1-0CB8-0CF4-CE50-5B22E98A9A3C}"/>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5B9A0899-3F23-CBA6-C8A0-7A8E7788DB9B}"/>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940CA751-B237-F383-3CA7-BCA5631FDDED}"/>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04F92B20-2832-D2F6-8E76-CDF966BBA1E6}"/>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2" name="Slide Number Placeholder 22">
            <a:extLst>
              <a:ext uri="{FF2B5EF4-FFF2-40B4-BE49-F238E27FC236}">
                <a16:creationId xmlns:a16="http://schemas.microsoft.com/office/drawing/2014/main" id="{88389FA0-0D31-6E6F-B9BF-59F2883CBA91}"/>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18</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3" name="Picture 3">
            <a:extLst>
              <a:ext uri="{FF2B5EF4-FFF2-40B4-BE49-F238E27FC236}">
                <a16:creationId xmlns:a16="http://schemas.microsoft.com/office/drawing/2014/main" id="{78937723-62E2-FA6C-E0D4-CD38CFF2F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4" name="Group 23">
            <a:extLst>
              <a:ext uri="{FF2B5EF4-FFF2-40B4-BE49-F238E27FC236}">
                <a16:creationId xmlns:a16="http://schemas.microsoft.com/office/drawing/2014/main" id="{66239A23-B62C-D25D-6F43-13040304C0BA}"/>
              </a:ext>
            </a:extLst>
          </p:cNvPr>
          <p:cNvGrpSpPr/>
          <p:nvPr/>
        </p:nvGrpSpPr>
        <p:grpSpPr>
          <a:xfrm>
            <a:off x="503923" y="5906856"/>
            <a:ext cx="7713487" cy="870927"/>
            <a:chOff x="503923" y="5906856"/>
            <a:chExt cx="7713487" cy="870927"/>
          </a:xfrm>
        </p:grpSpPr>
        <p:sp>
          <p:nvSpPr>
            <p:cNvPr id="25" name="Text Box 5">
              <a:extLst>
                <a:ext uri="{FF2B5EF4-FFF2-40B4-BE49-F238E27FC236}">
                  <a16:creationId xmlns:a16="http://schemas.microsoft.com/office/drawing/2014/main" id="{1248AAC0-9449-A1E5-E46F-72844C3917D2}"/>
                </a:ext>
              </a:extLst>
            </p:cNvPr>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6" name="Picture 6">
              <a:extLst>
                <a:ext uri="{FF2B5EF4-FFF2-40B4-BE49-F238E27FC236}">
                  <a16:creationId xmlns:a16="http://schemas.microsoft.com/office/drawing/2014/main" id="{105A1DC7-54A1-62B1-321F-E2EC4C89E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7" name="Title 1">
            <a:extLst>
              <a:ext uri="{FF2B5EF4-FFF2-40B4-BE49-F238E27FC236}">
                <a16:creationId xmlns:a16="http://schemas.microsoft.com/office/drawing/2014/main" id="{37C33E41-B7BC-2B9A-F25C-A32C3DBCDA98}"/>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8" name="Rectangle: Rounded Corners 27">
            <a:extLst>
              <a:ext uri="{FF2B5EF4-FFF2-40B4-BE49-F238E27FC236}">
                <a16:creationId xmlns:a16="http://schemas.microsoft.com/office/drawing/2014/main" id="{49A887E1-12F1-D5EF-123E-8B6A70B1787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 name="Picture 1">
            <a:extLst>
              <a:ext uri="{FF2B5EF4-FFF2-40B4-BE49-F238E27FC236}">
                <a16:creationId xmlns:a16="http://schemas.microsoft.com/office/drawing/2014/main" id="{4DA194DE-19FD-D09B-E0FB-6772C0EF62DE}"/>
              </a:ext>
            </a:extLst>
          </p:cNvPr>
          <p:cNvPicPr>
            <a:picLocks noChangeAspect="1"/>
          </p:cNvPicPr>
          <p:nvPr/>
        </p:nvPicPr>
        <p:blipFill>
          <a:blip r:embed="rId4"/>
          <a:stretch>
            <a:fillRect/>
          </a:stretch>
        </p:blipFill>
        <p:spPr>
          <a:xfrm>
            <a:off x="1075509" y="969051"/>
            <a:ext cx="10040982" cy="4919898"/>
          </a:xfrm>
          <a:prstGeom prst="rect">
            <a:avLst/>
          </a:prstGeom>
        </p:spPr>
      </p:pic>
    </p:spTree>
    <p:extLst>
      <p:ext uri="{BB962C8B-B14F-4D97-AF65-F5344CB8AC3E}">
        <p14:creationId xmlns:p14="http://schemas.microsoft.com/office/powerpoint/2010/main" val="182399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19</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07" y="403006"/>
            <a:ext cx="7560392" cy="809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7" name="Title 1">
            <a:extLst>
              <a:ext uri="{FF2B5EF4-FFF2-40B4-BE49-F238E27FC236}">
                <a16:creationId xmlns:a16="http://schemas.microsoft.com/office/drawing/2014/main" id="{8A0333B3-66B7-42C3-BE56-D2B9122DC83B}"/>
              </a:ext>
            </a:extLst>
          </p:cNvPr>
          <p:cNvSpPr txBox="1">
            <a:spLocks/>
          </p:cNvSpPr>
          <p:nvPr/>
        </p:nvSpPr>
        <p:spPr>
          <a:xfrm>
            <a:off x="362597" y="1975898"/>
            <a:ext cx="11453068" cy="3049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600"/>
              </a:spcBef>
              <a:spcAft>
                <a:spcPts val="0"/>
              </a:spcAft>
            </a:pPr>
            <a:endParaRPr lang="ro-RO" b="1" dirty="0">
              <a:solidFill>
                <a:srgbClr val="1B458F"/>
              </a:solidFill>
              <a:latin typeface="Segoe UI Black" panose="020B0A02040204020203" pitchFamily="34" charset="0"/>
              <a:ea typeface="Segoe UI Black" panose="020B0A02040204020203" pitchFamily="34" charset="0"/>
            </a:endParaRPr>
          </a:p>
        </p:txBody>
      </p:sp>
      <p:sp>
        <p:nvSpPr>
          <p:cNvPr id="22" name="TextBox 21">
            <a:extLst>
              <a:ext uri="{FF2B5EF4-FFF2-40B4-BE49-F238E27FC236}">
                <a16:creationId xmlns:a16="http://schemas.microsoft.com/office/drawing/2014/main" id="{5EECAB91-CF67-8AA5-B8B0-08D048EBBE99}"/>
              </a:ext>
            </a:extLst>
          </p:cNvPr>
          <p:cNvSpPr txBox="1"/>
          <p:nvPr/>
        </p:nvSpPr>
        <p:spPr>
          <a:xfrm>
            <a:off x="3048000" y="3121224"/>
            <a:ext cx="6096000" cy="338554"/>
          </a:xfrm>
          <a:prstGeom prst="rect">
            <a:avLst/>
          </a:prstGeom>
          <a:noFill/>
        </p:spPr>
        <p:txBody>
          <a:bodyPr wrap="square">
            <a:spAutoFit/>
          </a:bodyPr>
          <a:lstStyle/>
          <a:p>
            <a:pPr algn="l"/>
            <a:endParaRPr lang="en-US" sz="800" b="0" i="0" u="none" strike="noStrike" baseline="0" dirty="0">
              <a:solidFill>
                <a:srgbClr val="000000"/>
              </a:solidFill>
              <a:latin typeface="Segoe UI Black" panose="020B0A02040204020203" pitchFamily="34" charset="0"/>
            </a:endParaRPr>
          </a:p>
          <a:p>
            <a:endParaRPr lang="en-US" sz="800" b="0" i="0" u="none" strike="noStrike" baseline="0" dirty="0">
              <a:latin typeface="Segoe UI Black" panose="020B0A02040204020203" pitchFamily="34" charset="0"/>
            </a:endParaRPr>
          </a:p>
        </p:txBody>
      </p:sp>
      <p:sp>
        <p:nvSpPr>
          <p:cNvPr id="24" name="Subtitle 2">
            <a:extLst>
              <a:ext uri="{FF2B5EF4-FFF2-40B4-BE49-F238E27FC236}">
                <a16:creationId xmlns:a16="http://schemas.microsoft.com/office/drawing/2014/main" id="{2CE08D84-8CCF-7D45-3971-3CAD37C86B11}"/>
              </a:ext>
            </a:extLst>
          </p:cNvPr>
          <p:cNvSpPr txBox="1">
            <a:spLocks/>
          </p:cNvSpPr>
          <p:nvPr/>
        </p:nvSpPr>
        <p:spPr bwMode="auto">
          <a:xfrm>
            <a:off x="1834865" y="3427024"/>
            <a:ext cx="8022903" cy="75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spcBef>
                <a:spcPts val="0"/>
              </a:spcBef>
              <a:buNone/>
            </a:pPr>
            <a:r>
              <a:rPr lang="ro-RO" altLang="en-US" b="1" dirty="0">
                <a:solidFill>
                  <a:srgbClr val="1B458F"/>
                </a:solidFill>
                <a:latin typeface="Trebuchet MS" panose="020B0603020202020204" pitchFamily="34" charset="0"/>
                <a:ea typeface="Cambria Math" panose="02040503050406030204" pitchFamily="18" charset="0"/>
                <a:cs typeface="Segoe UI Semibold" panose="020B0702040204020203" pitchFamily="34" charset="0"/>
              </a:rPr>
              <a:t>Vă mulțum</a:t>
            </a:r>
            <a:r>
              <a:rPr lang="en-US" altLang="en-US" b="1" dirty="0" err="1">
                <a:solidFill>
                  <a:srgbClr val="1B458F"/>
                </a:solidFill>
                <a:latin typeface="Trebuchet MS" panose="020B0603020202020204" pitchFamily="34" charset="0"/>
                <a:ea typeface="Cambria Math" panose="02040503050406030204" pitchFamily="18" charset="0"/>
                <a:cs typeface="Segoe UI Semibold" panose="020B0702040204020203" pitchFamily="34" charset="0"/>
              </a:rPr>
              <a:t>im</a:t>
            </a:r>
            <a:r>
              <a:rPr lang="ro-RO" altLang="en-US" b="1" dirty="0">
                <a:solidFill>
                  <a:srgbClr val="1B458F"/>
                </a:solidFill>
                <a:latin typeface="Trebuchet MS" panose="020B0603020202020204" pitchFamily="34" charset="0"/>
                <a:ea typeface="Cambria Math" panose="02040503050406030204" pitchFamily="18" charset="0"/>
                <a:cs typeface="Segoe UI Semibold" panose="020B0702040204020203" pitchFamily="34" charset="0"/>
              </a:rPr>
              <a:t> pentru atenție!</a:t>
            </a:r>
          </a:p>
        </p:txBody>
      </p:sp>
      <p:sp>
        <p:nvSpPr>
          <p:cNvPr id="2" name="Rectangle: Rounded Corners 1">
            <a:extLst>
              <a:ext uri="{FF2B5EF4-FFF2-40B4-BE49-F238E27FC236}">
                <a16:creationId xmlns:a16="http://schemas.microsoft.com/office/drawing/2014/main" id="{319C9C49-F6D6-71BE-DE19-7ECAA379F8B6}"/>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sp>
        <p:nvSpPr>
          <p:cNvPr id="25" name="Rectangle: Rounded Corners 24">
            <a:extLst>
              <a:ext uri="{FF2B5EF4-FFF2-40B4-BE49-F238E27FC236}">
                <a16:creationId xmlns:a16="http://schemas.microsoft.com/office/drawing/2014/main" id="{DDDE0A33-DF5A-3469-87E3-69EBB87AA8A8}"/>
              </a:ext>
            </a:extLst>
          </p:cNvPr>
          <p:cNvSpPr/>
          <p:nvPr/>
        </p:nvSpPr>
        <p:spPr>
          <a:xfrm>
            <a:off x="1254077" y="1787684"/>
            <a:ext cx="9201822" cy="133354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2800" b="1" dirty="0">
                <a:solidFill>
                  <a:srgbClr val="1B458F"/>
                </a:solidFill>
                <a:latin typeface="Trebuchet MS" panose="020B0603020202020204" pitchFamily="34" charset="0"/>
                <a:ea typeface="Cambria Math" panose="02040503050406030204" pitchFamily="18" charset="0"/>
                <a:cs typeface="Segoe UI Semibold" panose="020B0702040204020203" pitchFamily="34" charset="0"/>
              </a:rPr>
              <a:t>În numele colegilor din </a:t>
            </a:r>
          </a:p>
          <a:p>
            <a:pPr algn="ctr"/>
            <a:r>
              <a:rPr lang="ro-RO" sz="2800" b="1" dirty="0">
                <a:solidFill>
                  <a:srgbClr val="1B458F"/>
                </a:solidFill>
                <a:latin typeface="Trebuchet MS" panose="020B0603020202020204" pitchFamily="34" charset="0"/>
                <a:ea typeface="Cambria Math" panose="02040503050406030204" pitchFamily="18" charset="0"/>
                <a:cs typeface="Segoe UI Semibold" panose="020B0702040204020203" pitchFamily="34" charset="0"/>
              </a:rPr>
              <a:t>Consiliul Consultativ pentru Dezvoltare Durabilă,</a:t>
            </a:r>
          </a:p>
        </p:txBody>
      </p:sp>
    </p:spTree>
    <p:extLst>
      <p:ext uri="{BB962C8B-B14F-4D97-AF65-F5344CB8AC3E}">
        <p14:creationId xmlns:p14="http://schemas.microsoft.com/office/powerpoint/2010/main" val="385989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2</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2" name="Content Placeholder 21">
            <a:extLst>
              <a:ext uri="{FF2B5EF4-FFF2-40B4-BE49-F238E27FC236}">
                <a16:creationId xmlns:a16="http://schemas.microsoft.com/office/drawing/2014/main" id="{4795B4EC-559A-521F-8E98-F882B7EAAB3A}"/>
              </a:ext>
            </a:extLst>
          </p:cNvPr>
          <p:cNvSpPr>
            <a:spLocks noGrp="1"/>
          </p:cNvSpPr>
          <p:nvPr>
            <p:ph idx="1"/>
          </p:nvPr>
        </p:nvSpPr>
        <p:spPr>
          <a:xfrm>
            <a:off x="877098" y="1896144"/>
            <a:ext cx="10711706" cy="3892799"/>
          </a:xfrm>
        </p:spPr>
        <p:txBody>
          <a:bodyPr>
            <a:normAutofit/>
          </a:bodyPr>
          <a:lstStyle/>
          <a:p>
            <a:r>
              <a:rPr lang="ro-RO" sz="2800" b="1" dirty="0">
                <a:solidFill>
                  <a:srgbClr val="1B458F"/>
                </a:solidFill>
                <a:latin typeface="Trebuchet MS" panose="020B0603020202020204" pitchFamily="34" charset="0"/>
              </a:rPr>
              <a:t>Rol și Atribuții </a:t>
            </a:r>
            <a:r>
              <a:rPr lang="en-US" sz="2800" b="1" dirty="0">
                <a:solidFill>
                  <a:srgbClr val="1B458F"/>
                </a:solidFill>
                <a:latin typeface="Trebuchet MS" panose="020B0603020202020204" pitchFamily="34" charset="0"/>
              </a:rPr>
              <a:t>CCDD</a:t>
            </a:r>
          </a:p>
          <a:p>
            <a:r>
              <a:rPr lang="en-US" b="1" dirty="0" err="1">
                <a:solidFill>
                  <a:srgbClr val="1B458F"/>
                </a:solidFill>
                <a:latin typeface="Trebuchet MS" panose="020B0603020202020204" pitchFamily="34" charset="0"/>
              </a:rPr>
              <a:t>Acţiune</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climatică</a:t>
            </a:r>
            <a:r>
              <a:rPr lang="en-US" b="1" dirty="0">
                <a:solidFill>
                  <a:srgbClr val="1B458F"/>
                </a:solidFill>
                <a:latin typeface="Trebuchet MS" panose="020B0603020202020204" pitchFamily="34" charset="0"/>
              </a:rPr>
              <a:t> - ODD13: </a:t>
            </a:r>
            <a:r>
              <a:rPr lang="en-US" b="1" dirty="0" err="1">
                <a:solidFill>
                  <a:srgbClr val="1B458F"/>
                </a:solidFill>
                <a:latin typeface="Trebuchet MS" panose="020B0603020202020204" pitchFamily="34" charset="0"/>
              </a:rPr>
              <a:t>obiective</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ţinte</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şi</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indicatori</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Schimbări</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climatice</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în</a:t>
            </a:r>
            <a:r>
              <a:rPr lang="en-US" b="1" dirty="0">
                <a:solidFill>
                  <a:srgbClr val="1B458F"/>
                </a:solidFill>
                <a:latin typeface="Trebuchet MS" panose="020B0603020202020204" pitchFamily="34" charset="0"/>
              </a:rPr>
              <a:t> România</a:t>
            </a:r>
          </a:p>
          <a:p>
            <a:r>
              <a:rPr lang="en-US" sz="2800" b="1" dirty="0" err="1">
                <a:solidFill>
                  <a:srgbClr val="1B458F"/>
                </a:solidFill>
                <a:latin typeface="Trebuchet MS" panose="020B0603020202020204" pitchFamily="34" charset="0"/>
              </a:rPr>
              <a:t>Foamete</a:t>
            </a:r>
            <a:r>
              <a:rPr lang="en-US" sz="2800" b="1" dirty="0">
                <a:solidFill>
                  <a:srgbClr val="1B458F"/>
                </a:solidFill>
                <a:latin typeface="Trebuchet MS" panose="020B0603020202020204" pitchFamily="34" charset="0"/>
              </a:rPr>
              <a:t> zero - ODD2: </a:t>
            </a:r>
            <a:r>
              <a:rPr lang="en-US" b="1" dirty="0" err="1">
                <a:solidFill>
                  <a:srgbClr val="1B458F"/>
                </a:solidFill>
                <a:latin typeface="Trebuchet MS" panose="020B0603020202020204" pitchFamily="34" charset="0"/>
              </a:rPr>
              <a:t>obiective</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ţinte</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şi</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indicatori</a:t>
            </a:r>
            <a:endParaRPr lang="en-US" b="1" dirty="0">
              <a:solidFill>
                <a:srgbClr val="1B458F"/>
              </a:solidFill>
              <a:latin typeface="Trebuchet MS" panose="020B0603020202020204" pitchFamily="34" charset="0"/>
            </a:endParaRPr>
          </a:p>
          <a:p>
            <a:pPr marL="0" indent="0">
              <a:buNone/>
            </a:pPr>
            <a:r>
              <a:rPr lang="en-US" sz="2800" b="1" dirty="0">
                <a:solidFill>
                  <a:srgbClr val="1B458F"/>
                </a:solidFill>
                <a:latin typeface="Trebuchet MS" panose="020B0603020202020204" pitchFamily="34" charset="0"/>
              </a:rPr>
              <a:t>  </a:t>
            </a:r>
            <a:r>
              <a:rPr lang="ro-RO" sz="2800" b="1" dirty="0">
                <a:solidFill>
                  <a:srgbClr val="1B458F"/>
                </a:solidFill>
                <a:latin typeface="Trebuchet MS" panose="020B0603020202020204" pitchFamily="34" charset="0"/>
              </a:rPr>
              <a:t>Securitate alimentară și nutrițională </a:t>
            </a:r>
            <a:r>
              <a:rPr lang="en-US" sz="2800" b="1" dirty="0">
                <a:solidFill>
                  <a:srgbClr val="1B458F"/>
                </a:solidFill>
                <a:latin typeface="Trebuchet MS" panose="020B0603020202020204" pitchFamily="34" charset="0"/>
              </a:rPr>
              <a:t> </a:t>
            </a:r>
            <a:endParaRPr lang="ro-RO" sz="2800" b="1" dirty="0">
              <a:solidFill>
                <a:srgbClr val="FF0000"/>
              </a:solidFill>
              <a:latin typeface="Trebuchet MS" panose="020B0603020202020204" pitchFamily="34" charset="0"/>
            </a:endParaRPr>
          </a:p>
          <a:p>
            <a:endParaRPr lang="ro-RO" dirty="0"/>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sp>
        <p:nvSpPr>
          <p:cNvPr id="2" name="Subtitle 2">
            <a:extLst>
              <a:ext uri="{FF2B5EF4-FFF2-40B4-BE49-F238E27FC236}">
                <a16:creationId xmlns:a16="http://schemas.microsoft.com/office/drawing/2014/main" id="{76311076-81F9-7F25-31EF-64F4AB48CD59}"/>
              </a:ext>
            </a:extLst>
          </p:cNvPr>
          <p:cNvSpPr txBox="1">
            <a:spLocks/>
          </p:cNvSpPr>
          <p:nvPr/>
        </p:nvSpPr>
        <p:spPr bwMode="auto">
          <a:xfrm>
            <a:off x="6484554" y="1035961"/>
            <a:ext cx="6423066" cy="71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buNone/>
            </a:pPr>
            <a:r>
              <a:rPr lang="en-US" altLang="en-US" sz="2400" b="1" dirty="0">
                <a:solidFill>
                  <a:srgbClr val="FF0000"/>
                </a:solidFill>
                <a:latin typeface="Trebuchet MS" panose="020B0603020202020204" pitchFamily="34" charset="0"/>
                <a:cs typeface="Segoe UI Semibold" panose="020B0702040204020203" pitchFamily="34" charset="0"/>
              </a:rPr>
              <a:t>SUMAR</a:t>
            </a:r>
          </a:p>
        </p:txBody>
      </p:sp>
      <p:grpSp>
        <p:nvGrpSpPr>
          <p:cNvPr id="27" name="Group 3">
            <a:extLst>
              <a:ext uri="{FF2B5EF4-FFF2-40B4-BE49-F238E27FC236}">
                <a16:creationId xmlns:a16="http://schemas.microsoft.com/office/drawing/2014/main" id="{9DA20651-E09F-FDD0-77BB-3048F0E73936}"/>
              </a:ext>
            </a:extLst>
          </p:cNvPr>
          <p:cNvGrpSpPr>
            <a:grpSpLocks/>
          </p:cNvGrpSpPr>
          <p:nvPr/>
        </p:nvGrpSpPr>
        <p:grpSpPr bwMode="auto">
          <a:xfrm rot="5400000">
            <a:off x="9270289" y="-1152856"/>
            <a:ext cx="45719" cy="5485294"/>
            <a:chOff x="0" y="0"/>
            <a:chExt cx="402336" cy="6781288"/>
          </a:xfrm>
        </p:grpSpPr>
        <p:sp>
          <p:nvSpPr>
            <p:cNvPr id="31" name="Rectangle 30">
              <a:extLst>
                <a:ext uri="{FF2B5EF4-FFF2-40B4-BE49-F238E27FC236}">
                  <a16:creationId xmlns:a16="http://schemas.microsoft.com/office/drawing/2014/main" id="{4D32E724-A855-7FBA-7D32-5B2526320B5B}"/>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ectangle 31">
              <a:extLst>
                <a:ext uri="{FF2B5EF4-FFF2-40B4-BE49-F238E27FC236}">
                  <a16:creationId xmlns:a16="http://schemas.microsoft.com/office/drawing/2014/main" id="{1B713B1E-2672-5E47-0A24-5C00378DD162}"/>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ectangle 32">
              <a:extLst>
                <a:ext uri="{FF2B5EF4-FFF2-40B4-BE49-F238E27FC236}">
                  <a16:creationId xmlns:a16="http://schemas.microsoft.com/office/drawing/2014/main" id="{5292641E-5D15-ABAC-21EF-6C5E5F0A6A3C}"/>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ectangle 33">
              <a:extLst>
                <a:ext uri="{FF2B5EF4-FFF2-40B4-BE49-F238E27FC236}">
                  <a16:creationId xmlns:a16="http://schemas.microsoft.com/office/drawing/2014/main" id="{84BC64D7-3D6C-44C3-44EF-6567E37D123E}"/>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34">
              <a:extLst>
                <a:ext uri="{FF2B5EF4-FFF2-40B4-BE49-F238E27FC236}">
                  <a16:creationId xmlns:a16="http://schemas.microsoft.com/office/drawing/2014/main" id="{556A746C-8C89-0515-E2C4-9284047F7300}"/>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755579E6-DA09-C308-FCA5-FFD4F1D619E3}"/>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Rectangle 36">
              <a:extLst>
                <a:ext uri="{FF2B5EF4-FFF2-40B4-BE49-F238E27FC236}">
                  <a16:creationId xmlns:a16="http://schemas.microsoft.com/office/drawing/2014/main" id="{3DC91647-6912-6F18-32E1-4D3256CCE806}"/>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Rectangle 37">
              <a:extLst>
                <a:ext uri="{FF2B5EF4-FFF2-40B4-BE49-F238E27FC236}">
                  <a16:creationId xmlns:a16="http://schemas.microsoft.com/office/drawing/2014/main" id="{A973D91F-4A7B-F6D5-2C86-219429ABF934}"/>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38">
              <a:extLst>
                <a:ext uri="{FF2B5EF4-FFF2-40B4-BE49-F238E27FC236}">
                  <a16:creationId xmlns:a16="http://schemas.microsoft.com/office/drawing/2014/main" id="{2D066C84-CAB2-6948-FF25-8A1CB1EBBF4D}"/>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39">
              <a:extLst>
                <a:ext uri="{FF2B5EF4-FFF2-40B4-BE49-F238E27FC236}">
                  <a16:creationId xmlns:a16="http://schemas.microsoft.com/office/drawing/2014/main" id="{C466995F-201D-D1DD-C4F0-7E3FF8EA1A91}"/>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ectangle 40">
              <a:extLst>
                <a:ext uri="{FF2B5EF4-FFF2-40B4-BE49-F238E27FC236}">
                  <a16:creationId xmlns:a16="http://schemas.microsoft.com/office/drawing/2014/main" id="{107DEF0B-087B-E480-1A25-07E1F260E189}"/>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41">
              <a:extLst>
                <a:ext uri="{FF2B5EF4-FFF2-40B4-BE49-F238E27FC236}">
                  <a16:creationId xmlns:a16="http://schemas.microsoft.com/office/drawing/2014/main" id="{C3096C2D-1E16-0DD8-E4FA-D56168164886}"/>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ectangle 42">
              <a:extLst>
                <a:ext uri="{FF2B5EF4-FFF2-40B4-BE49-F238E27FC236}">
                  <a16:creationId xmlns:a16="http://schemas.microsoft.com/office/drawing/2014/main" id="{41A4B330-F2C6-A2C0-532C-4AC33F6894BE}"/>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Rectangle 43">
              <a:extLst>
                <a:ext uri="{FF2B5EF4-FFF2-40B4-BE49-F238E27FC236}">
                  <a16:creationId xmlns:a16="http://schemas.microsoft.com/office/drawing/2014/main" id="{3EFC08EA-7C46-A685-6E5C-A3B5817B1841}"/>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Rectangle 44">
              <a:extLst>
                <a:ext uri="{FF2B5EF4-FFF2-40B4-BE49-F238E27FC236}">
                  <a16:creationId xmlns:a16="http://schemas.microsoft.com/office/drawing/2014/main" id="{4659F6C9-0799-6F67-612A-71364C1569B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ectangle 45">
              <a:extLst>
                <a:ext uri="{FF2B5EF4-FFF2-40B4-BE49-F238E27FC236}">
                  <a16:creationId xmlns:a16="http://schemas.microsoft.com/office/drawing/2014/main" id="{665C29BA-B2AC-E800-0447-103104E79F8E}"/>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Rectangle 46">
              <a:extLst>
                <a:ext uri="{FF2B5EF4-FFF2-40B4-BE49-F238E27FC236}">
                  <a16:creationId xmlns:a16="http://schemas.microsoft.com/office/drawing/2014/main" id="{4079B3C7-1F27-74DC-293A-3C58A476DDFE}"/>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24" name="Picture 23">
            <a:extLst>
              <a:ext uri="{FF2B5EF4-FFF2-40B4-BE49-F238E27FC236}">
                <a16:creationId xmlns:a16="http://schemas.microsoft.com/office/drawing/2014/main" id="{59E00DE6-3D3A-A2C3-40C7-40EE25A8A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211" y="4845050"/>
            <a:ext cx="10498222" cy="749873"/>
          </a:xfrm>
          <a:prstGeom prst="rect">
            <a:avLst/>
          </a:prstGeom>
        </p:spPr>
      </p:pic>
    </p:spTree>
    <p:extLst>
      <p:ext uri="{BB962C8B-B14F-4D97-AF65-F5344CB8AC3E}">
        <p14:creationId xmlns:p14="http://schemas.microsoft.com/office/powerpoint/2010/main" val="402946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3</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2" name="Content Placeholder 21">
            <a:extLst>
              <a:ext uri="{FF2B5EF4-FFF2-40B4-BE49-F238E27FC236}">
                <a16:creationId xmlns:a16="http://schemas.microsoft.com/office/drawing/2014/main" id="{4795B4EC-559A-521F-8E98-F882B7EAAB3A}"/>
              </a:ext>
            </a:extLst>
          </p:cNvPr>
          <p:cNvSpPr>
            <a:spLocks noGrp="1"/>
          </p:cNvSpPr>
          <p:nvPr>
            <p:ph idx="1"/>
          </p:nvPr>
        </p:nvSpPr>
        <p:spPr>
          <a:xfrm>
            <a:off x="719706" y="1565971"/>
            <a:ext cx="11000843" cy="4122004"/>
          </a:xfrm>
          <a:ln>
            <a:solidFill>
              <a:schemeClr val="accent1"/>
            </a:solidFill>
          </a:ln>
        </p:spPr>
        <p:txBody>
          <a:bodyPr>
            <a:noAutofit/>
          </a:bodyPr>
          <a:lstStyle/>
          <a:p>
            <a:pPr algn="just"/>
            <a:r>
              <a:rPr lang="ro-RO" sz="1600" dirty="0">
                <a:solidFill>
                  <a:srgbClr val="1B458F"/>
                </a:solidFill>
                <a:latin typeface="Trebuchet MS" panose="020B0603020202020204" pitchFamily="34" charset="0"/>
              </a:rPr>
              <a:t>Consiliul este organizat şi funcţionează pe lângă Departamentul pentru dezvoltare durabilă, Guvernul României</a:t>
            </a:r>
          </a:p>
          <a:p>
            <a:pPr algn="just"/>
            <a:r>
              <a:rPr lang="ro-RO" sz="1600" dirty="0">
                <a:solidFill>
                  <a:srgbClr val="1B458F"/>
                </a:solidFill>
                <a:latin typeface="Trebuchet MS" panose="020B0603020202020204" pitchFamily="34" charset="0"/>
              </a:rPr>
              <a:t>Oferă consultanţă, suport ştiinţific şi tehnic Departamentului pentru dezvoltare durabilă </a:t>
            </a:r>
          </a:p>
          <a:p>
            <a:pPr algn="just"/>
            <a:r>
              <a:rPr lang="ro-RO" sz="1600" dirty="0">
                <a:solidFill>
                  <a:srgbClr val="1B458F"/>
                </a:solidFill>
                <a:latin typeface="Trebuchet MS" panose="020B0603020202020204" pitchFamily="34" charset="0"/>
              </a:rPr>
              <a:t>Propune iniţierea şi elaborarea documentelor programatice şi metodologiilor pentru implementarea </a:t>
            </a:r>
            <a:r>
              <a:rPr lang="it-IT" sz="1600" dirty="0">
                <a:solidFill>
                  <a:srgbClr val="1B458F"/>
                </a:solidFill>
                <a:latin typeface="Trebuchet MS" panose="020B0603020202020204" pitchFamily="34" charset="0"/>
              </a:rPr>
              <a:t>Strategiei naţionale pentru dezvoltarea durabilă a României 2030</a:t>
            </a:r>
            <a:r>
              <a:rPr lang="ro-RO" sz="1600" dirty="0">
                <a:solidFill>
                  <a:srgbClr val="1B458F"/>
                </a:solidFill>
                <a:latin typeface="Trebuchet MS" panose="020B0603020202020204" pitchFamily="34" charset="0"/>
              </a:rPr>
              <a:t> (SNDDR 2030)</a:t>
            </a:r>
          </a:p>
          <a:p>
            <a:pPr algn="just"/>
            <a:r>
              <a:rPr lang="ro-RO" sz="1600" dirty="0">
                <a:solidFill>
                  <a:srgbClr val="1B458F"/>
                </a:solidFill>
                <a:latin typeface="Trebuchet MS" panose="020B0603020202020204" pitchFamily="34" charset="0"/>
              </a:rPr>
              <a:t>Susţine şi încurajează implementarea de bune practici relevante pentru România, cu rezultate pozitive la nivel european şi internaţional, în cadrul </a:t>
            </a:r>
            <a:r>
              <a:rPr lang="pt-BR" sz="1600" dirty="0">
                <a:solidFill>
                  <a:srgbClr val="1B458F"/>
                </a:solidFill>
                <a:latin typeface="Trebuchet MS" panose="020B0603020202020204" pitchFamily="34" charset="0"/>
              </a:rPr>
              <a:t>mecanismelor administraţiilor publice implicate în procesul de</a:t>
            </a:r>
            <a:r>
              <a:rPr lang="ro-RO" sz="1600" dirty="0">
                <a:solidFill>
                  <a:srgbClr val="1B458F"/>
                </a:solidFill>
                <a:latin typeface="Trebuchet MS" panose="020B0603020202020204" pitchFamily="34" charset="0"/>
              </a:rPr>
              <a:t> dezvoltare durabilă</a:t>
            </a:r>
            <a:endParaRPr lang="en-US" sz="1600" dirty="0">
              <a:solidFill>
                <a:srgbClr val="1B458F"/>
              </a:solidFill>
              <a:latin typeface="Trebuchet MS" panose="020B0603020202020204" pitchFamily="34" charset="0"/>
            </a:endParaRPr>
          </a:p>
          <a:p>
            <a:pPr marL="0" indent="0" algn="just">
              <a:buNone/>
            </a:pPr>
            <a:r>
              <a:rPr lang="ro-RO" sz="1600" dirty="0">
                <a:solidFill>
                  <a:srgbClr val="1B458F"/>
                </a:solidFill>
                <a:latin typeface="Trebuchet MS" panose="020B0603020202020204" pitchFamily="34" charset="0"/>
              </a:rPr>
              <a:t>Reunește 34 de personalități în domeniul lor de activitate, cu expertiză pentru toate cele 17 obiective de dezvoltare durabilă ale Agendei 2030 și reprezintă:</a:t>
            </a:r>
          </a:p>
          <a:p>
            <a:pPr algn="just">
              <a:buFontTx/>
              <a:buChar char="-"/>
            </a:pPr>
            <a:r>
              <a:rPr lang="ro-RO" sz="1600" dirty="0">
                <a:solidFill>
                  <a:srgbClr val="1B458F"/>
                </a:solidFill>
                <a:latin typeface="Trebuchet MS" panose="020B0603020202020204" pitchFamily="34" charset="0"/>
              </a:rPr>
              <a:t>mediul ştiinţific academic şi de cercetare, </a:t>
            </a:r>
          </a:p>
          <a:p>
            <a:pPr algn="just">
              <a:buFontTx/>
              <a:buChar char="-"/>
            </a:pPr>
            <a:r>
              <a:rPr lang="ro-RO" sz="1600" dirty="0">
                <a:solidFill>
                  <a:srgbClr val="1B458F"/>
                </a:solidFill>
                <a:latin typeface="Trebuchet MS" panose="020B0603020202020204" pitchFamily="34" charset="0"/>
              </a:rPr>
              <a:t>diplomație,</a:t>
            </a:r>
          </a:p>
          <a:p>
            <a:pPr algn="just">
              <a:buFontTx/>
              <a:buChar char="-"/>
            </a:pPr>
            <a:r>
              <a:rPr lang="ro-RO" sz="1600" dirty="0">
                <a:solidFill>
                  <a:srgbClr val="1B458F"/>
                </a:solidFill>
                <a:latin typeface="Trebuchet MS" panose="020B0603020202020204" pitchFamily="34" charset="0"/>
              </a:rPr>
              <a:t>comunitatea de afaceri,</a:t>
            </a:r>
          </a:p>
          <a:p>
            <a:pPr algn="just">
              <a:buFontTx/>
              <a:buChar char="-"/>
            </a:pPr>
            <a:r>
              <a:rPr lang="ro-RO" sz="1600" dirty="0">
                <a:solidFill>
                  <a:srgbClr val="1B458F"/>
                </a:solidFill>
                <a:latin typeface="Trebuchet MS" panose="020B0603020202020204" pitchFamily="34" charset="0"/>
              </a:rPr>
              <a:t>societatea civilă.</a:t>
            </a:r>
          </a:p>
          <a:p>
            <a:pPr algn="just"/>
            <a:endParaRPr lang="ro-RO" sz="2200" dirty="0">
              <a:solidFill>
                <a:srgbClr val="1B458F"/>
              </a:solidFill>
              <a:latin typeface="Trebuchet MS" panose="020B0603020202020204" pitchFamily="34" charset="0"/>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sp>
        <p:nvSpPr>
          <p:cNvPr id="2" name="Rectangle 1"/>
          <p:cNvSpPr/>
          <p:nvPr/>
        </p:nvSpPr>
        <p:spPr>
          <a:xfrm>
            <a:off x="719707" y="1116546"/>
            <a:ext cx="5086905" cy="461665"/>
          </a:xfrm>
          <a:prstGeom prst="rect">
            <a:avLst/>
          </a:prstGeom>
          <a:ln>
            <a:solidFill>
              <a:schemeClr val="accent1"/>
            </a:solidFill>
          </a:ln>
        </p:spPr>
        <p:txBody>
          <a:bodyPr wrap="square">
            <a:spAutoFit/>
          </a:bodyPr>
          <a:lstStyle/>
          <a:p>
            <a:r>
              <a:rPr lang="ro-RO" sz="2400" b="1" dirty="0">
                <a:solidFill>
                  <a:srgbClr val="1B458F"/>
                </a:solidFill>
                <a:latin typeface="Trebuchet MS" panose="020B0603020202020204" pitchFamily="34" charset="0"/>
              </a:rPr>
              <a:t>Rol și Atribuții</a:t>
            </a:r>
            <a:r>
              <a:rPr lang="en-US" sz="2400" b="1" dirty="0">
                <a:solidFill>
                  <a:srgbClr val="1B458F"/>
                </a:solidFill>
                <a:latin typeface="Trebuchet MS" panose="020B0603020202020204" pitchFamily="34" charset="0"/>
              </a:rPr>
              <a:t> CCDD</a:t>
            </a:r>
            <a:r>
              <a:rPr lang="ro-RO" sz="2400" b="1" dirty="0">
                <a:solidFill>
                  <a:srgbClr val="1B458F"/>
                </a:solidFill>
                <a:latin typeface="Trebuchet MS" panose="020B0603020202020204" pitchFamily="34" charset="0"/>
              </a:rPr>
              <a:t> </a:t>
            </a:r>
          </a:p>
        </p:txBody>
      </p:sp>
    </p:spTree>
    <p:extLst>
      <p:ext uri="{BB962C8B-B14F-4D97-AF65-F5344CB8AC3E}">
        <p14:creationId xmlns:p14="http://schemas.microsoft.com/office/powerpoint/2010/main" val="235113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4</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32" name="Picture 31">
            <a:extLst>
              <a:ext uri="{FF2B5EF4-FFF2-40B4-BE49-F238E27FC236}">
                <a16:creationId xmlns:a16="http://schemas.microsoft.com/office/drawing/2014/main" id="{81DAA5E5-127C-1FBE-FBD6-A0977A2B86E1}"/>
              </a:ext>
            </a:extLst>
          </p:cNvPr>
          <p:cNvPicPr>
            <a:picLocks noChangeAspect="1"/>
          </p:cNvPicPr>
          <p:nvPr/>
        </p:nvPicPr>
        <p:blipFill>
          <a:blip r:embed="rId5"/>
          <a:stretch>
            <a:fillRect/>
          </a:stretch>
        </p:blipFill>
        <p:spPr>
          <a:xfrm>
            <a:off x="380302" y="1517650"/>
            <a:ext cx="5561240" cy="3128198"/>
          </a:xfrm>
          <a:prstGeom prst="rect">
            <a:avLst/>
          </a:prstGeom>
          <a:ln>
            <a:solidFill>
              <a:schemeClr val="tx1"/>
            </a:solidFill>
          </a:ln>
        </p:spPr>
      </p:pic>
      <p:sp>
        <p:nvSpPr>
          <p:cNvPr id="34" name="TextBox 33">
            <a:extLst>
              <a:ext uri="{FF2B5EF4-FFF2-40B4-BE49-F238E27FC236}">
                <a16:creationId xmlns:a16="http://schemas.microsoft.com/office/drawing/2014/main" id="{B6EA0324-ED83-5F48-9547-9EE186077F37}"/>
              </a:ext>
            </a:extLst>
          </p:cNvPr>
          <p:cNvSpPr txBox="1"/>
          <p:nvPr/>
        </p:nvSpPr>
        <p:spPr>
          <a:xfrm>
            <a:off x="304101" y="1100154"/>
            <a:ext cx="6094602" cy="369332"/>
          </a:xfrm>
          <a:prstGeom prst="rect">
            <a:avLst/>
          </a:prstGeom>
          <a:noFill/>
        </p:spPr>
        <p:txBody>
          <a:bodyPr wrap="square">
            <a:spAutoFit/>
          </a:bodyPr>
          <a:lstStyle/>
          <a:p>
            <a:r>
              <a:rPr lang="en-US" b="1" dirty="0" err="1">
                <a:solidFill>
                  <a:srgbClr val="1B458F"/>
                </a:solidFill>
                <a:latin typeface="Trebuchet MS" panose="020B0603020202020204" pitchFamily="34" charset="0"/>
              </a:rPr>
              <a:t>Acţiune</a:t>
            </a:r>
            <a:r>
              <a:rPr lang="en-US" b="1" dirty="0">
                <a:solidFill>
                  <a:srgbClr val="1B458F"/>
                </a:solidFill>
                <a:latin typeface="Trebuchet MS" panose="020B0603020202020204" pitchFamily="34" charset="0"/>
              </a:rPr>
              <a:t> </a:t>
            </a:r>
            <a:r>
              <a:rPr lang="en-US" b="1" dirty="0" err="1">
                <a:solidFill>
                  <a:srgbClr val="1B458F"/>
                </a:solidFill>
                <a:latin typeface="Trebuchet MS" panose="020B0603020202020204" pitchFamily="34" charset="0"/>
              </a:rPr>
              <a:t>climatică</a:t>
            </a:r>
            <a:r>
              <a:rPr lang="en-US" b="1" dirty="0">
                <a:solidFill>
                  <a:srgbClr val="1B458F"/>
                </a:solidFill>
                <a:latin typeface="Trebuchet MS" panose="020B0603020202020204" pitchFamily="34" charset="0"/>
              </a:rPr>
              <a:t> - ODD13</a:t>
            </a:r>
          </a:p>
        </p:txBody>
      </p:sp>
      <p:sp>
        <p:nvSpPr>
          <p:cNvPr id="36" name="TextBox 35">
            <a:extLst>
              <a:ext uri="{FF2B5EF4-FFF2-40B4-BE49-F238E27FC236}">
                <a16:creationId xmlns:a16="http://schemas.microsoft.com/office/drawing/2014/main" id="{701D4CEE-C86D-2F23-3DDA-79D19794551B}"/>
              </a:ext>
            </a:extLst>
          </p:cNvPr>
          <p:cNvSpPr txBox="1"/>
          <p:nvPr/>
        </p:nvSpPr>
        <p:spPr>
          <a:xfrm>
            <a:off x="6007693" y="951144"/>
            <a:ext cx="6050850" cy="4862870"/>
          </a:xfrm>
          <a:prstGeom prst="rect">
            <a:avLst/>
          </a:prstGeom>
          <a:noFill/>
          <a:ln>
            <a:solidFill>
              <a:schemeClr val="tx1"/>
            </a:solidFill>
          </a:ln>
        </p:spPr>
        <p:txBody>
          <a:bodyPr wrap="square">
            <a:spAutoFit/>
          </a:bodyPr>
          <a:lstStyle/>
          <a:p>
            <a:r>
              <a:rPr lang="ro-RO" sz="1000" b="1" i="1" u="sng" dirty="0">
                <a:effectLst/>
                <a:latin typeface="Calibri" panose="020F0502020204030204" pitchFamily="34" charset="0"/>
                <a:ea typeface="Calibri" panose="020F0502020204030204" pitchFamily="34" charset="0"/>
                <a:cs typeface="Calibri" panose="020F0502020204030204" pitchFamily="34" charset="0"/>
              </a:rPr>
              <a:t>Ținte din SNDD a României 2030: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ro-RO" sz="1000" dirty="0">
                <a:effectLst/>
                <a:latin typeface="Calibri" panose="020F0502020204030204" pitchFamily="34" charset="0"/>
                <a:ea typeface="Calibri" panose="020F0502020204030204" pitchFamily="34" charset="0"/>
                <a:cs typeface="Calibri" panose="020F0502020204030204" pitchFamily="34" charset="0"/>
              </a:rPr>
              <a:t> </a:t>
            </a:r>
            <a:r>
              <a:rPr lang="ro-RO" sz="1000" i="1" dirty="0">
                <a:effectLst/>
                <a:latin typeface="Calibri" panose="020F0502020204030204" pitchFamily="34" charset="0"/>
                <a:ea typeface="Calibri" panose="020F0502020204030204" pitchFamily="34" charset="0"/>
                <a:cs typeface="Calibri" panose="020F0502020204030204" pitchFamily="34" charset="0"/>
              </a:rPr>
              <a:t>- Consolidarea rezilienței și capacității de adaptare a României la riscurile legate de climă și dezastre naturale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ro-RO" sz="1000" i="1" dirty="0">
                <a:effectLst/>
                <a:latin typeface="Calibri" panose="020F0502020204030204" pitchFamily="34" charset="0"/>
                <a:ea typeface="Calibri" panose="020F0502020204030204" pitchFamily="34" charset="0"/>
                <a:cs typeface="Calibri" panose="020F0502020204030204" pitchFamily="34" charset="0"/>
              </a:rPr>
              <a:t>- Îmbunătățirea capacității de reacție rapidă la fenomene meteorologice extreme intempestive de mare intensitate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ro-RO" sz="1000" i="1" dirty="0">
                <a:effectLst/>
                <a:latin typeface="Calibri" panose="020F0502020204030204" pitchFamily="34" charset="0"/>
                <a:ea typeface="Calibri" panose="020F0502020204030204" pitchFamily="34" charset="0"/>
                <a:cs typeface="Calibri" panose="020F0502020204030204" pitchFamily="34" charset="0"/>
              </a:rPr>
              <a:t>- Îmbunătățirea educației, sensibilizării și capacității umane și instituționale privind atenuarea schimbărilor climatice, adaptarea, reducerea impactului și alerta timpurie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ro-RO" sz="1000" i="1" dirty="0">
                <a:effectLst/>
                <a:latin typeface="Calibri" panose="020F0502020204030204" pitchFamily="34" charset="0"/>
                <a:ea typeface="Calibri" panose="020F0502020204030204" pitchFamily="34" charset="0"/>
                <a:cs typeface="Calibri" panose="020F0502020204030204" pitchFamily="34" charset="0"/>
              </a:rPr>
              <a:t>- Intensificarea eforturilor României pentru a realiza tranziția de la  economie "verde", cu emisii reduse de dioxid de carbon, rezilientă la schimbările climatice și pentru integrarea măsurilor de adaptare la schimbările climatice în sectoarele vulnerabile economice, sociale și de mediu, în conformitate cu politicile UE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ro-RO" sz="1000" b="1" i="1" dirty="0">
                <a:effectLst/>
                <a:latin typeface="Calibri" panose="020F0502020204030204" pitchFamily="34" charset="0"/>
                <a:ea typeface="Calibri" panose="020F0502020204030204" pitchFamily="34" charset="0"/>
                <a:cs typeface="Calibri" panose="020F0502020204030204" pitchFamily="34" charset="0"/>
              </a:rPr>
              <a:t> Indicatori identificați la nivel național</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en-US" sz="1000" dirty="0">
                <a:latin typeface="Calibri" panose="020F0502020204030204" pitchFamily="34" charset="0"/>
                <a:ea typeface="Calibri" panose="020F0502020204030204" pitchFamily="34" charset="0"/>
                <a:cs typeface="Calibri" panose="020F0502020204030204" pitchFamily="34" charset="0"/>
              </a:rPr>
              <a:t>-          </a:t>
            </a:r>
            <a:r>
              <a:rPr lang="ro-RO" sz="1000" dirty="0">
                <a:effectLst/>
                <a:latin typeface="Calibri" panose="020F0502020204030204" pitchFamily="34" charset="0"/>
                <a:ea typeface="Calibri" panose="020F0502020204030204" pitchFamily="34" charset="0"/>
                <a:cs typeface="Calibri" panose="020F0502020204030204" pitchFamily="34" charset="0"/>
              </a:rPr>
              <a:t>Numărul de persoane rănite, atribuite dezastrelor naturale, înregistrate la intervențiile Inspectoratului General pentru Situații de Urgență</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Populația acoperită de semnatarii pentru Pactul primarilor</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Emisii de gaze cu efect de seră, pe activități economice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Suprafața afectată de incendii în fondul forestier</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Resursele de apă asigurate potrivit gradului de amenajare a bazinelor hidrografice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Volumul de ape uzate neepurate evacuate în receptorii naturali</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Pagubele anuale la inundații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Top 10 orașe în funcție de densitatea populației</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Număr de instalaţii antigrindină şi suprafaţa protejată</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Numărul de intervenții al Inspectoratului General  pentru Situații de Urgență, pe medii de rezidență și județe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Ponderea bugetului alocat activității Inspectoratului General pentru Situații de Urgență în totalul cheltuielilor guvernamentale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Cantitatea de deșeuri menajere generate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Temperaturile medii anuale şi cantităţile anuale de precipitaţii mediate la nivelul României</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Suprafața pădurii pe specii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Intensitatea emisiilor de CO2</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Numărul deceselor atribuite dezastrelor naturale, pe tipuri de dezastre, înregistrate la intervențiile Inspectoratului General pentru Situații de Urgență</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Calibri" panose="020F0502020204030204" pitchFamily="34" charset="0"/>
              <a:buChar char="-"/>
            </a:pPr>
            <a:r>
              <a:rPr lang="ro-RO" sz="1000" dirty="0">
                <a:effectLst/>
                <a:latin typeface="Calibri" panose="020F0502020204030204" pitchFamily="34" charset="0"/>
                <a:ea typeface="Calibri" panose="020F0502020204030204" pitchFamily="34" charset="0"/>
                <a:cs typeface="Calibri" panose="020F0502020204030204" pitchFamily="34" charset="0"/>
              </a:rPr>
              <a:t>Valoarea producției de bunuri și servicii de medi</a:t>
            </a:r>
            <a:r>
              <a:rPr lang="en-US" sz="1000" dirty="0">
                <a:effectLst/>
                <a:latin typeface="Calibri" panose="020F0502020204030204" pitchFamily="34" charset="0"/>
                <a:ea typeface="Calibri" panose="020F0502020204030204" pitchFamily="34" charset="0"/>
                <a:cs typeface="Calibri" panose="020F0502020204030204" pitchFamily="34" charset="0"/>
              </a:rPr>
              <a:t>u</a:t>
            </a:r>
          </a:p>
        </p:txBody>
      </p:sp>
      <p:sp>
        <p:nvSpPr>
          <p:cNvPr id="37" name="TextBox 36">
            <a:extLst>
              <a:ext uri="{FF2B5EF4-FFF2-40B4-BE49-F238E27FC236}">
                <a16:creationId xmlns:a16="http://schemas.microsoft.com/office/drawing/2014/main" id="{FFF21C79-BE81-BC44-0DAB-F4E696FCA29F}"/>
              </a:ext>
            </a:extLst>
          </p:cNvPr>
          <p:cNvSpPr txBox="1"/>
          <p:nvPr/>
        </p:nvSpPr>
        <p:spPr>
          <a:xfrm>
            <a:off x="1037746" y="4697566"/>
            <a:ext cx="2965391" cy="1200329"/>
          </a:xfrm>
          <a:prstGeom prst="rect">
            <a:avLst/>
          </a:prstGeom>
          <a:noFill/>
          <a:ln>
            <a:solidFill>
              <a:schemeClr val="tx1"/>
            </a:solidFill>
          </a:ln>
        </p:spPr>
        <p:txBody>
          <a:bodyPr wrap="square" rtlCol="0">
            <a:spAutoFit/>
          </a:bodyPr>
          <a:lstStyle/>
          <a:p>
            <a:r>
              <a:rPr lang="en-US" dirty="0"/>
              <a:t>1 </a:t>
            </a:r>
            <a:r>
              <a:rPr lang="en-US" dirty="0" err="1"/>
              <a:t>obiectiv</a:t>
            </a:r>
            <a:r>
              <a:rPr lang="en-US" dirty="0"/>
              <a:t> general</a:t>
            </a:r>
          </a:p>
          <a:p>
            <a:r>
              <a:rPr lang="en-US" dirty="0"/>
              <a:t>2 </a:t>
            </a:r>
            <a:r>
              <a:rPr lang="en-US" dirty="0" err="1"/>
              <a:t>obiective</a:t>
            </a:r>
            <a:r>
              <a:rPr lang="en-US" dirty="0"/>
              <a:t> specific</a:t>
            </a:r>
          </a:p>
          <a:p>
            <a:r>
              <a:rPr lang="en-US" dirty="0"/>
              <a:t>4 </a:t>
            </a:r>
            <a:r>
              <a:rPr lang="en-US" dirty="0" err="1"/>
              <a:t>tinte</a:t>
            </a:r>
            <a:endParaRPr lang="en-US" dirty="0"/>
          </a:p>
          <a:p>
            <a:r>
              <a:rPr lang="en-US" dirty="0"/>
              <a:t>17 </a:t>
            </a:r>
            <a:r>
              <a:rPr lang="en-US" dirty="0" err="1"/>
              <a:t>indicatori</a:t>
            </a:r>
            <a:endParaRPr lang="en-US" dirty="0"/>
          </a:p>
        </p:txBody>
      </p:sp>
    </p:spTree>
    <p:extLst>
      <p:ext uri="{BB962C8B-B14F-4D97-AF65-F5344CB8AC3E}">
        <p14:creationId xmlns:p14="http://schemas.microsoft.com/office/powerpoint/2010/main" val="9340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5</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 name="Picture 1">
            <a:extLst>
              <a:ext uri="{FF2B5EF4-FFF2-40B4-BE49-F238E27FC236}">
                <a16:creationId xmlns:a16="http://schemas.microsoft.com/office/drawing/2014/main" id="{C78572AE-20FE-157D-F984-0DD3D3559EC8}"/>
              </a:ext>
            </a:extLst>
          </p:cNvPr>
          <p:cNvPicPr>
            <a:picLocks noChangeAspect="1"/>
          </p:cNvPicPr>
          <p:nvPr/>
        </p:nvPicPr>
        <p:blipFill>
          <a:blip r:embed="rId5"/>
          <a:stretch>
            <a:fillRect/>
          </a:stretch>
        </p:blipFill>
        <p:spPr>
          <a:xfrm>
            <a:off x="300041" y="1386877"/>
            <a:ext cx="6589193" cy="3706421"/>
          </a:xfrm>
          <a:prstGeom prst="rect">
            <a:avLst/>
          </a:prstGeom>
          <a:ln>
            <a:solidFill>
              <a:schemeClr val="tx1"/>
            </a:solidFill>
          </a:ln>
        </p:spPr>
      </p:pic>
      <p:pic>
        <p:nvPicPr>
          <p:cNvPr id="22" name="Picture 21">
            <a:extLst>
              <a:ext uri="{FF2B5EF4-FFF2-40B4-BE49-F238E27FC236}">
                <a16:creationId xmlns:a16="http://schemas.microsoft.com/office/drawing/2014/main" id="{A45C7D32-4101-8105-3816-355D6226B32A}"/>
              </a:ext>
            </a:extLst>
          </p:cNvPr>
          <p:cNvPicPr>
            <a:picLocks noChangeAspect="1"/>
          </p:cNvPicPr>
          <p:nvPr/>
        </p:nvPicPr>
        <p:blipFill>
          <a:blip r:embed="rId6"/>
          <a:stretch>
            <a:fillRect/>
          </a:stretch>
        </p:blipFill>
        <p:spPr>
          <a:xfrm>
            <a:off x="6711851" y="1647641"/>
            <a:ext cx="5350752" cy="3009798"/>
          </a:xfrm>
          <a:prstGeom prst="rect">
            <a:avLst/>
          </a:prstGeom>
          <a:ln>
            <a:solidFill>
              <a:schemeClr val="tx1"/>
            </a:solidFill>
          </a:ln>
        </p:spPr>
      </p:pic>
    </p:spTree>
    <p:extLst>
      <p:ext uri="{BB962C8B-B14F-4D97-AF65-F5344CB8AC3E}">
        <p14:creationId xmlns:p14="http://schemas.microsoft.com/office/powerpoint/2010/main" val="128517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6</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 name="Picture 1">
            <a:extLst>
              <a:ext uri="{FF2B5EF4-FFF2-40B4-BE49-F238E27FC236}">
                <a16:creationId xmlns:a16="http://schemas.microsoft.com/office/drawing/2014/main" id="{14304B29-E340-D131-770E-F59B7D1FBBBA}"/>
              </a:ext>
            </a:extLst>
          </p:cNvPr>
          <p:cNvPicPr>
            <a:picLocks noChangeAspect="1"/>
          </p:cNvPicPr>
          <p:nvPr/>
        </p:nvPicPr>
        <p:blipFill>
          <a:blip r:embed="rId5"/>
          <a:stretch>
            <a:fillRect/>
          </a:stretch>
        </p:blipFill>
        <p:spPr>
          <a:xfrm>
            <a:off x="2318771" y="1017588"/>
            <a:ext cx="8463460" cy="4760696"/>
          </a:xfrm>
          <a:prstGeom prst="rect">
            <a:avLst/>
          </a:prstGeom>
          <a:ln>
            <a:solidFill>
              <a:schemeClr val="tx1"/>
            </a:solidFill>
          </a:ln>
        </p:spPr>
      </p:pic>
    </p:spTree>
    <p:extLst>
      <p:ext uri="{BB962C8B-B14F-4D97-AF65-F5344CB8AC3E}">
        <p14:creationId xmlns:p14="http://schemas.microsoft.com/office/powerpoint/2010/main" val="398939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7</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2" name="Picture 21">
            <a:extLst>
              <a:ext uri="{FF2B5EF4-FFF2-40B4-BE49-F238E27FC236}">
                <a16:creationId xmlns:a16="http://schemas.microsoft.com/office/drawing/2014/main" id="{860BD07E-9EAF-14A8-F78B-AE4F891C0579}"/>
              </a:ext>
            </a:extLst>
          </p:cNvPr>
          <p:cNvPicPr>
            <a:picLocks noChangeAspect="1"/>
          </p:cNvPicPr>
          <p:nvPr/>
        </p:nvPicPr>
        <p:blipFill>
          <a:blip r:embed="rId5"/>
          <a:stretch>
            <a:fillRect/>
          </a:stretch>
        </p:blipFill>
        <p:spPr>
          <a:xfrm>
            <a:off x="346744" y="1139576"/>
            <a:ext cx="6943289" cy="3905600"/>
          </a:xfrm>
          <a:prstGeom prst="rect">
            <a:avLst/>
          </a:prstGeom>
          <a:ln>
            <a:solidFill>
              <a:schemeClr val="tx1"/>
            </a:solidFill>
          </a:ln>
        </p:spPr>
      </p:pic>
      <p:pic>
        <p:nvPicPr>
          <p:cNvPr id="24" name="Picture 23">
            <a:extLst>
              <a:ext uri="{FF2B5EF4-FFF2-40B4-BE49-F238E27FC236}">
                <a16:creationId xmlns:a16="http://schemas.microsoft.com/office/drawing/2014/main" id="{35EBECB8-A0FE-DC08-515B-52A365FF7367}"/>
              </a:ext>
            </a:extLst>
          </p:cNvPr>
          <p:cNvPicPr>
            <a:picLocks noChangeAspect="1"/>
          </p:cNvPicPr>
          <p:nvPr/>
        </p:nvPicPr>
        <p:blipFill>
          <a:blip r:embed="rId6"/>
          <a:stretch>
            <a:fillRect/>
          </a:stretch>
        </p:blipFill>
        <p:spPr>
          <a:xfrm>
            <a:off x="7340944" y="1825138"/>
            <a:ext cx="4823655" cy="2713306"/>
          </a:xfrm>
          <a:prstGeom prst="rect">
            <a:avLst/>
          </a:prstGeom>
          <a:ln>
            <a:solidFill>
              <a:schemeClr val="tx1"/>
            </a:solidFill>
          </a:ln>
        </p:spPr>
      </p:pic>
    </p:spTree>
    <p:extLst>
      <p:ext uri="{BB962C8B-B14F-4D97-AF65-F5344CB8AC3E}">
        <p14:creationId xmlns:p14="http://schemas.microsoft.com/office/powerpoint/2010/main" val="419317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8</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 name="Picture 1">
            <a:extLst>
              <a:ext uri="{FF2B5EF4-FFF2-40B4-BE49-F238E27FC236}">
                <a16:creationId xmlns:a16="http://schemas.microsoft.com/office/drawing/2014/main" id="{8511AAB0-CB51-730B-70EC-A782A74B9A2D}"/>
              </a:ext>
            </a:extLst>
          </p:cNvPr>
          <p:cNvPicPr>
            <a:picLocks noChangeAspect="1"/>
          </p:cNvPicPr>
          <p:nvPr/>
        </p:nvPicPr>
        <p:blipFill>
          <a:blip r:embed="rId5"/>
          <a:stretch>
            <a:fillRect/>
          </a:stretch>
        </p:blipFill>
        <p:spPr>
          <a:xfrm>
            <a:off x="503923" y="1212850"/>
            <a:ext cx="5765782" cy="4324336"/>
          </a:xfrm>
          <a:prstGeom prst="rect">
            <a:avLst/>
          </a:prstGeom>
          <a:ln>
            <a:solidFill>
              <a:schemeClr val="tx1"/>
            </a:solidFill>
          </a:ln>
        </p:spPr>
      </p:pic>
      <p:pic>
        <p:nvPicPr>
          <p:cNvPr id="22" name="Picture 21">
            <a:extLst>
              <a:ext uri="{FF2B5EF4-FFF2-40B4-BE49-F238E27FC236}">
                <a16:creationId xmlns:a16="http://schemas.microsoft.com/office/drawing/2014/main" id="{0A524060-8B40-5BE2-90C5-2C1FEC716593}"/>
              </a:ext>
            </a:extLst>
          </p:cNvPr>
          <p:cNvPicPr>
            <a:picLocks noChangeAspect="1"/>
          </p:cNvPicPr>
          <p:nvPr/>
        </p:nvPicPr>
        <p:blipFill>
          <a:blip r:embed="rId6"/>
          <a:stretch>
            <a:fillRect/>
          </a:stretch>
        </p:blipFill>
        <p:spPr>
          <a:xfrm>
            <a:off x="6336900" y="1220788"/>
            <a:ext cx="5765782" cy="4324336"/>
          </a:xfrm>
          <a:prstGeom prst="rect">
            <a:avLst/>
          </a:prstGeom>
          <a:ln>
            <a:solidFill>
              <a:schemeClr val="tx1"/>
            </a:solidFill>
          </a:ln>
        </p:spPr>
      </p:pic>
    </p:spTree>
    <p:extLst>
      <p:ext uri="{BB962C8B-B14F-4D97-AF65-F5344CB8AC3E}">
        <p14:creationId xmlns:p14="http://schemas.microsoft.com/office/powerpoint/2010/main" val="310832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14397A-B426-4EF1-B196-286CEE2AE7D6}"/>
              </a:ext>
            </a:extLst>
          </p:cNvPr>
          <p:cNvGrpSpPr>
            <a:grpSpLocks/>
          </p:cNvGrpSpPr>
          <p:nvPr/>
        </p:nvGrpSpPr>
        <p:grpSpPr bwMode="auto">
          <a:xfrm>
            <a:off x="0" y="0"/>
            <a:ext cx="196770" cy="6858000"/>
            <a:chOff x="0" y="0"/>
            <a:chExt cx="402336" cy="6781288"/>
          </a:xfrm>
        </p:grpSpPr>
        <p:sp>
          <p:nvSpPr>
            <p:cNvPr id="5" name="Rectangle 4">
              <a:extLst>
                <a:ext uri="{FF2B5EF4-FFF2-40B4-BE49-F238E27FC236}">
                  <a16:creationId xmlns:a16="http://schemas.microsoft.com/office/drawing/2014/main" id="{6D5E337D-DE03-431D-9BA2-64395D4FD894}"/>
                </a:ext>
              </a:extLst>
            </p:cNvPr>
            <p:cNvSpPr/>
            <p:nvPr/>
          </p:nvSpPr>
          <p:spPr>
            <a:xfrm>
              <a:off x="0" y="0"/>
              <a:ext cx="402336" cy="401854"/>
            </a:xfrm>
            <a:prstGeom prst="rect">
              <a:avLst/>
            </a:pr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3A46C0D-ABE2-4C3C-A5D5-62D7485793D3}"/>
                </a:ext>
              </a:extLst>
            </p:cNvPr>
            <p:cNvSpPr/>
            <p:nvPr/>
          </p:nvSpPr>
          <p:spPr>
            <a:xfrm>
              <a:off x="0" y="401854"/>
              <a:ext cx="402336" cy="403424"/>
            </a:xfrm>
            <a:prstGeom prst="rect">
              <a:avLst/>
            </a:pr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08B728-83B2-4091-AF6E-6F78A5EBD4EB}"/>
                </a:ext>
              </a:extLst>
            </p:cNvPr>
            <p:cNvSpPr/>
            <p:nvPr/>
          </p:nvSpPr>
          <p:spPr>
            <a:xfrm>
              <a:off x="0" y="1601137"/>
              <a:ext cx="402336" cy="403424"/>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24E14B-F929-4591-B3A5-E53FF50CB3A1}"/>
                </a:ext>
              </a:extLst>
            </p:cNvPr>
            <p:cNvSpPr/>
            <p:nvPr/>
          </p:nvSpPr>
          <p:spPr>
            <a:xfrm>
              <a:off x="0" y="805278"/>
              <a:ext cx="402336" cy="401854"/>
            </a:xfrm>
            <a:prstGeom prst="rect">
              <a:avLst/>
            </a:pr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C28DB700-59C6-45BA-B8ED-B9DDDF9C00DE}"/>
                </a:ext>
              </a:extLst>
            </p:cNvPr>
            <p:cNvSpPr/>
            <p:nvPr/>
          </p:nvSpPr>
          <p:spPr>
            <a:xfrm>
              <a:off x="0" y="1199283"/>
              <a:ext cx="402336" cy="401854"/>
            </a:xfrm>
            <a:prstGeom prst="rect">
              <a:avLst/>
            </a:pr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86C339C-3190-4E3F-A895-499162B0A8C1}"/>
                </a:ext>
              </a:extLst>
            </p:cNvPr>
            <p:cNvSpPr/>
            <p:nvPr/>
          </p:nvSpPr>
          <p:spPr>
            <a:xfrm>
              <a:off x="0" y="2004562"/>
              <a:ext cx="402336" cy="401854"/>
            </a:xfrm>
            <a:prstGeom prst="rect">
              <a:avLst/>
            </a:pr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AFAD3C4-B832-4F1A-8F4B-B56E2299DC78}"/>
                </a:ext>
              </a:extLst>
            </p:cNvPr>
            <p:cNvSpPr/>
            <p:nvPr/>
          </p:nvSpPr>
          <p:spPr>
            <a:xfrm>
              <a:off x="0" y="2398567"/>
              <a:ext cx="402336" cy="4034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A4FDBF1-471F-4FB2-9BBD-85EACBB02012}"/>
                </a:ext>
              </a:extLst>
            </p:cNvPr>
            <p:cNvSpPr/>
            <p:nvPr/>
          </p:nvSpPr>
          <p:spPr>
            <a:xfrm>
              <a:off x="0" y="2801991"/>
              <a:ext cx="402336" cy="401854"/>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7A51180-2250-4EE5-811D-ED757F891736}"/>
                </a:ext>
              </a:extLst>
            </p:cNvPr>
            <p:cNvSpPr/>
            <p:nvPr/>
          </p:nvSpPr>
          <p:spPr>
            <a:xfrm>
              <a:off x="0" y="3195996"/>
              <a:ext cx="402336" cy="401854"/>
            </a:xfrm>
            <a:prstGeom prst="rect">
              <a:avLst/>
            </a:prstGeom>
            <a:solidFill>
              <a:srgbClr val="F36D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0AF8C61-3F1B-467E-A7F7-7662B8F7854F}"/>
                </a:ext>
              </a:extLst>
            </p:cNvPr>
            <p:cNvSpPr/>
            <p:nvPr/>
          </p:nvSpPr>
          <p:spPr>
            <a:xfrm>
              <a:off x="0" y="4387431"/>
              <a:ext cx="402336" cy="403423"/>
            </a:xfrm>
            <a:prstGeom prst="rect">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4A3D7E3-3B53-455B-A659-43F2985FABC8}"/>
                </a:ext>
              </a:extLst>
            </p:cNvPr>
            <p:cNvSpPr/>
            <p:nvPr/>
          </p:nvSpPr>
          <p:spPr>
            <a:xfrm>
              <a:off x="0" y="3597850"/>
              <a:ext cx="402336" cy="403424"/>
            </a:xfrm>
            <a:prstGeom prst="rect">
              <a:avLst/>
            </a:pr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50884F-161F-4747-B4A1-5B47BD6E8759}"/>
                </a:ext>
              </a:extLst>
            </p:cNvPr>
            <p:cNvSpPr/>
            <p:nvPr/>
          </p:nvSpPr>
          <p:spPr>
            <a:xfrm>
              <a:off x="0" y="3993425"/>
              <a:ext cx="402336" cy="401854"/>
            </a:xfrm>
            <a:prstGeom prst="rect">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E71F2950-B1F7-4696-BFBD-32838BE7F726}"/>
                </a:ext>
              </a:extLst>
            </p:cNvPr>
            <p:cNvSpPr/>
            <p:nvPr/>
          </p:nvSpPr>
          <p:spPr>
            <a:xfrm>
              <a:off x="0" y="4783006"/>
              <a:ext cx="402336" cy="401854"/>
            </a:xfrm>
            <a:prstGeom prst="rect">
              <a:avLst/>
            </a:pr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4A368BD-0173-4265-8BD1-CBBA1D084A8E}"/>
                </a:ext>
              </a:extLst>
            </p:cNvPr>
            <p:cNvSpPr/>
            <p:nvPr/>
          </p:nvSpPr>
          <p:spPr>
            <a:xfrm>
              <a:off x="0" y="5183290"/>
              <a:ext cx="402336" cy="401854"/>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7E31DEE1-B57F-4049-8438-4E638B13D6F0}"/>
                </a:ext>
              </a:extLst>
            </p:cNvPr>
            <p:cNvSpPr/>
            <p:nvPr/>
          </p:nvSpPr>
          <p:spPr>
            <a:xfrm>
              <a:off x="0" y="5583575"/>
              <a:ext cx="402336" cy="401854"/>
            </a:xfrm>
            <a:prstGeom prst="rect">
              <a:avLst/>
            </a:prstGeom>
            <a:solidFill>
              <a:srgbClr val="3EB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A92AC18-F7A9-4B26-BD99-23B59D66B129}"/>
                </a:ext>
              </a:extLst>
            </p:cNvPr>
            <p:cNvSpPr/>
            <p:nvPr/>
          </p:nvSpPr>
          <p:spPr>
            <a:xfrm>
              <a:off x="0" y="5979150"/>
              <a:ext cx="402336" cy="401854"/>
            </a:xfrm>
            <a:prstGeom prst="rect">
              <a:avLst/>
            </a:pr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C8EE99A-6B0D-4E7E-B46E-F324ACE9208A}"/>
                </a:ext>
              </a:extLst>
            </p:cNvPr>
            <p:cNvSpPr/>
            <p:nvPr/>
          </p:nvSpPr>
          <p:spPr>
            <a:xfrm>
              <a:off x="0" y="6379434"/>
              <a:ext cx="402336" cy="401854"/>
            </a:xfrm>
            <a:prstGeom prst="rect">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3" name="Slide Number Placeholder 22">
            <a:extLst>
              <a:ext uri="{FF2B5EF4-FFF2-40B4-BE49-F238E27FC236}">
                <a16:creationId xmlns:a16="http://schemas.microsoft.com/office/drawing/2014/main" id="{CFB6D188-85D5-4F17-A485-598D4EEE3122}"/>
              </a:ext>
            </a:extLst>
          </p:cNvPr>
          <p:cNvSpPr>
            <a:spLocks noGrp="1"/>
          </p:cNvSpPr>
          <p:nvPr>
            <p:ph type="sldNum" sz="quarter" idx="12"/>
          </p:nvPr>
        </p:nvSpPr>
        <p:spPr>
          <a:xfrm>
            <a:off x="5941541" y="6084210"/>
            <a:ext cx="2798806" cy="462606"/>
          </a:xfrm>
        </p:spPr>
        <p:txBody>
          <a:bodyPr/>
          <a:lstStyle/>
          <a:p>
            <a:fld id="{A5D5AB56-1E4A-481A-852F-43BD6287DAF7}" type="slidenum">
              <a:rPr lang="en-US" sz="1400" b="1" smtClean="0">
                <a:solidFill>
                  <a:srgbClr val="003399"/>
                </a:solidFill>
                <a:latin typeface="Segoe UI Black" panose="020B0A02040204020203" pitchFamily="34" charset="0"/>
                <a:ea typeface="Segoe UI Black" panose="020B0A02040204020203" pitchFamily="34" charset="0"/>
              </a:rPr>
              <a:t>9</a:t>
            </a:fld>
            <a:endParaRPr lang="en-US" sz="1400" b="1" dirty="0">
              <a:solidFill>
                <a:srgbClr val="003399"/>
              </a:solidFill>
              <a:latin typeface="Segoe UI Black" panose="020B0A02040204020203" pitchFamily="34" charset="0"/>
              <a:ea typeface="Segoe UI Black" panose="020B0A02040204020203"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4" y="353719"/>
            <a:ext cx="5561514" cy="59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2"/>
          <p:cNvGrpSpPr/>
          <p:nvPr/>
        </p:nvGrpSpPr>
        <p:grpSpPr>
          <a:xfrm>
            <a:off x="503923" y="5906856"/>
            <a:ext cx="7713487" cy="870927"/>
            <a:chOff x="503923" y="5906856"/>
            <a:chExt cx="7713487" cy="870927"/>
          </a:xfrm>
        </p:grpSpPr>
        <p:sp>
          <p:nvSpPr>
            <p:cNvPr id="29" name="Text Box 5"/>
            <p:cNvSpPr txBox="1">
              <a:spLocks noChangeArrowheads="1"/>
            </p:cNvSpPr>
            <p:nvPr/>
          </p:nvSpPr>
          <p:spPr bwMode="auto">
            <a:xfrm>
              <a:off x="503923" y="5906856"/>
              <a:ext cx="4513721" cy="3590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900" b="0" i="1" u="none" strike="noStrike" cap="none" normalizeH="0" baseline="0" dirty="0">
                  <a:ln>
                    <a:noFill/>
                  </a:ln>
                  <a:solidFill>
                    <a:srgbClr val="003399"/>
                  </a:solidFill>
                  <a:effectLst/>
                  <a:latin typeface="Trebuchet MS" panose="020B0603020202020204" pitchFamily="34" charset="0"/>
                </a:rPr>
                <a:t>Proiect cofinanțat din Fondul Social European prin </a:t>
              </a:r>
              <a:br>
                <a:rPr kumimoji="0" lang="ro-RO" altLang="en-US" sz="900" b="0" i="1" u="none" strike="noStrike" cap="none" normalizeH="0" baseline="0" dirty="0">
                  <a:ln>
                    <a:noFill/>
                  </a:ln>
                  <a:solidFill>
                    <a:srgbClr val="003399"/>
                  </a:solidFill>
                  <a:effectLst/>
                  <a:latin typeface="Trebuchet MS" panose="020B0603020202020204" pitchFamily="34" charset="0"/>
                </a:rPr>
              </a:br>
              <a:r>
                <a:rPr kumimoji="0" lang="ro-RO" altLang="en-US" sz="900" b="0" i="1" u="none" strike="noStrike" cap="none" normalizeH="0" baseline="0" dirty="0">
                  <a:ln>
                    <a:noFill/>
                  </a:ln>
                  <a:solidFill>
                    <a:srgbClr val="003399"/>
                  </a:solidFill>
                  <a:effectLst/>
                  <a:latin typeface="Trebuchet MS" panose="020B0603020202020204" pitchFamily="34" charset="0"/>
                </a:rPr>
                <a:t>Programul Operațional Capacitate Administrativă 2014-2020, SIPOCA 613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23" y="6084210"/>
              <a:ext cx="7713487" cy="693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8" name="Title 1">
            <a:extLst>
              <a:ext uri="{FF2B5EF4-FFF2-40B4-BE49-F238E27FC236}">
                <a16:creationId xmlns:a16="http://schemas.microsoft.com/office/drawing/2014/main" id="{E318B0BF-2CE2-4D62-975C-0027DAC4581D}"/>
              </a:ext>
            </a:extLst>
          </p:cNvPr>
          <p:cNvSpPr txBox="1">
            <a:spLocks/>
          </p:cNvSpPr>
          <p:nvPr/>
        </p:nvSpPr>
        <p:spPr>
          <a:xfrm>
            <a:off x="642094" y="1139576"/>
            <a:ext cx="11078456" cy="1016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B458F"/>
              </a:solidFill>
              <a:effectLst/>
              <a:uLnTx/>
              <a:uFillTx/>
              <a:latin typeface="Segoe UI Black" panose="020B0A02040204020203" pitchFamily="34" charset="0"/>
              <a:ea typeface="Segoe UI Black" panose="020B0A02040204020203" pitchFamily="34" charset="0"/>
              <a:cs typeface="+mj-cs"/>
            </a:endParaRPr>
          </a:p>
        </p:txBody>
      </p:sp>
      <p:sp>
        <p:nvSpPr>
          <p:cNvPr id="25" name="Rectangle: Rounded Corners 24">
            <a:extLst>
              <a:ext uri="{FF2B5EF4-FFF2-40B4-BE49-F238E27FC236}">
                <a16:creationId xmlns:a16="http://schemas.microsoft.com/office/drawing/2014/main" id="{A411EBAA-E468-3D53-C05D-D2F4CDDCA76D}"/>
              </a:ext>
            </a:extLst>
          </p:cNvPr>
          <p:cNvSpPr/>
          <p:nvPr/>
        </p:nvSpPr>
        <p:spPr>
          <a:xfrm>
            <a:off x="8740347" y="5665008"/>
            <a:ext cx="2848457" cy="600881"/>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z="1400" b="1" dirty="0">
                <a:solidFill>
                  <a:srgbClr val="1F3864"/>
                </a:solidFill>
                <a:effectLst/>
                <a:latin typeface="Trebuchet MS" panose="020B0603020202020204" pitchFamily="34" charset="0"/>
                <a:ea typeface="Times New Roman" panose="02020603050405020304" pitchFamily="18" charset="0"/>
                <a:cs typeface="Calibri Light" panose="020F0302020204030204" pitchFamily="34" charset="0"/>
              </a:rPr>
              <a:t>Consiliul Consultativ pentru Dezvoltare Durabilă</a:t>
            </a:r>
            <a:endParaRPr lang="ro-RO" sz="1400" dirty="0">
              <a:latin typeface="Trebuchet MS" panose="020B0603020202020204" pitchFamily="34" charset="0"/>
            </a:endParaRPr>
          </a:p>
        </p:txBody>
      </p:sp>
      <p:pic>
        <p:nvPicPr>
          <p:cNvPr id="27" name="Picture 26">
            <a:extLst>
              <a:ext uri="{FF2B5EF4-FFF2-40B4-BE49-F238E27FC236}">
                <a16:creationId xmlns:a16="http://schemas.microsoft.com/office/drawing/2014/main" id="{A468EA23-7A6D-865E-0FD3-6BC04E923890}"/>
              </a:ext>
            </a:extLst>
          </p:cNvPr>
          <p:cNvPicPr>
            <a:picLocks noChangeAspect="1"/>
          </p:cNvPicPr>
          <p:nvPr/>
        </p:nvPicPr>
        <p:blipFill>
          <a:blip r:embed="rId5"/>
          <a:stretch>
            <a:fillRect/>
          </a:stretch>
        </p:blipFill>
        <p:spPr>
          <a:xfrm>
            <a:off x="351155" y="80217"/>
            <a:ext cx="1632102" cy="1632102"/>
          </a:xfrm>
          <a:prstGeom prst="rect">
            <a:avLst/>
          </a:prstGeom>
        </p:spPr>
      </p:pic>
      <p:pic>
        <p:nvPicPr>
          <p:cNvPr id="32" name="Picture 31">
            <a:extLst>
              <a:ext uri="{FF2B5EF4-FFF2-40B4-BE49-F238E27FC236}">
                <a16:creationId xmlns:a16="http://schemas.microsoft.com/office/drawing/2014/main" id="{47FA42F0-EE13-703F-9415-ED7A9E58CC17}"/>
              </a:ext>
            </a:extLst>
          </p:cNvPr>
          <p:cNvPicPr>
            <a:picLocks noChangeAspect="1"/>
          </p:cNvPicPr>
          <p:nvPr/>
        </p:nvPicPr>
        <p:blipFill>
          <a:blip r:embed="rId6"/>
          <a:stretch>
            <a:fillRect/>
          </a:stretch>
        </p:blipFill>
        <p:spPr>
          <a:xfrm>
            <a:off x="1339311" y="951144"/>
            <a:ext cx="9109255" cy="5133065"/>
          </a:xfrm>
          <a:prstGeom prst="rect">
            <a:avLst/>
          </a:prstGeom>
        </p:spPr>
      </p:pic>
    </p:spTree>
    <p:extLst>
      <p:ext uri="{BB962C8B-B14F-4D97-AF65-F5344CB8AC3E}">
        <p14:creationId xmlns:p14="http://schemas.microsoft.com/office/powerpoint/2010/main" val="213109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6297</TotalTime>
  <Words>1464</Words>
  <Application>Microsoft Office PowerPoint</Application>
  <PresentationFormat>Widescreen</PresentationFormat>
  <Paragraphs>172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Calibri Light</vt:lpstr>
      <vt:lpstr>Segoe UI Black</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dc:title>
  <dc:creator>Cornel BERTEA HANGANU</dc:creator>
  <cp:lastModifiedBy>Nastasia Belc</cp:lastModifiedBy>
  <cp:revision>299</cp:revision>
  <cp:lastPrinted>2022-06-22T14:48:16Z</cp:lastPrinted>
  <dcterms:created xsi:type="dcterms:W3CDTF">2019-04-23T07:02:21Z</dcterms:created>
  <dcterms:modified xsi:type="dcterms:W3CDTF">2023-02-02T19:34:46Z</dcterms:modified>
</cp:coreProperties>
</file>