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90" r:id="rId3"/>
    <p:sldId id="313" r:id="rId4"/>
    <p:sldId id="291" r:id="rId5"/>
    <p:sldId id="289" r:id="rId6"/>
    <p:sldId id="327" r:id="rId7"/>
    <p:sldId id="292" r:id="rId8"/>
    <p:sldId id="312" r:id="rId9"/>
    <p:sldId id="293" r:id="rId10"/>
    <p:sldId id="330" r:id="rId11"/>
    <p:sldId id="294" r:id="rId12"/>
    <p:sldId id="331" r:id="rId13"/>
    <p:sldId id="295" r:id="rId14"/>
    <p:sldId id="332" r:id="rId15"/>
    <p:sldId id="333" r:id="rId16"/>
    <p:sldId id="314" r:id="rId17"/>
    <p:sldId id="322" r:id="rId18"/>
    <p:sldId id="315" r:id="rId19"/>
    <p:sldId id="323" r:id="rId20"/>
    <p:sldId id="325" r:id="rId21"/>
    <p:sldId id="324" r:id="rId22"/>
    <p:sldId id="298" r:id="rId23"/>
    <p:sldId id="297" r:id="rId24"/>
    <p:sldId id="300" r:id="rId25"/>
    <p:sldId id="299" r:id="rId26"/>
    <p:sldId id="326" r:id="rId27"/>
    <p:sldId id="301" r:id="rId28"/>
    <p:sldId id="302" r:id="rId29"/>
    <p:sldId id="303" r:id="rId30"/>
    <p:sldId id="316" r:id="rId31"/>
    <p:sldId id="304" r:id="rId32"/>
    <p:sldId id="305" r:id="rId33"/>
    <p:sldId id="306" r:id="rId34"/>
    <p:sldId id="307" r:id="rId35"/>
    <p:sldId id="308" r:id="rId36"/>
    <p:sldId id="317" r:id="rId37"/>
    <p:sldId id="309" r:id="rId38"/>
    <p:sldId id="310" r:id="rId39"/>
    <p:sldId id="311" r:id="rId40"/>
    <p:sldId id="318" r:id="rId41"/>
    <p:sldId id="319" r:id="rId42"/>
    <p:sldId id="320" r:id="rId43"/>
    <p:sldId id="329" r:id="rId44"/>
    <p:sldId id="328" r:id="rId45"/>
    <p:sldId id="321" r:id="rId46"/>
    <p:sldId id="273" r:id="rId47"/>
  </p:sldIdLst>
  <p:sldSz cx="9144000" cy="6858000" type="screen4x3"/>
  <p:notesSz cx="7559675" cy="1069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avia 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7"/>
  </p:normalViewPr>
  <p:slideViewPr>
    <p:cSldViewPr snapToGrid="0" snapToObjects="1">
      <p:cViewPr varScale="1">
        <p:scale>
          <a:sx n="83" d="100"/>
          <a:sy n="83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4904-B3F2-4569-953B-4F18590833E1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44209B-D1AF-4BAE-8975-2ED84F34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6435725"/>
            <a:ext cx="1292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2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350" y="6437313"/>
            <a:ext cx="362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latin typeface="Calibri" pitchFamily="34" charset="0"/>
                <a:cs typeface="DejaVu Sans"/>
              </a:rPr>
              <a:t>Proiect cofinanțat din Fondul Social European prin</a:t>
            </a:r>
            <a:endParaRPr lang="en-US" sz="1000">
              <a:latin typeface="Calibri" pitchFamily="34" charset="0"/>
              <a:cs typeface="DejaVu Sans"/>
            </a:endParaRPr>
          </a:p>
          <a:p>
            <a:pPr>
              <a:defRPr/>
            </a:pPr>
            <a:r>
              <a:rPr lang="en-US" sz="1000">
                <a:latin typeface="Calibri" pitchFamily="34" charset="0"/>
                <a:cs typeface="DejaVu Sans"/>
              </a:rPr>
              <a:t>Programul Operațional Capacitate Administrativă 2014-2020</a:t>
            </a:r>
            <a:endParaRPr lang="en-US">
              <a:latin typeface="Calibri" pitchFamily="34" charset="0"/>
              <a:cs typeface="DejaVu Sans"/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08838" y="6437313"/>
            <a:ext cx="495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61163" y="64341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1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511550" y="6515100"/>
            <a:ext cx="15906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AFB2-1265-48C4-B074-30469A7F2B2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6435725"/>
            <a:ext cx="1292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7854950" y="6356350"/>
            <a:ext cx="83185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DA94026-A25E-4333-B44D-CEBE17BFA0A4}" type="slidenum">
              <a:rPr lang="en-US"/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  <p:pic>
        <p:nvPicPr>
          <p:cNvPr id="1029" name="image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350" y="6437313"/>
            <a:ext cx="362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latin typeface="Calibri" pitchFamily="34" charset="0"/>
                <a:cs typeface="DejaVu Sans"/>
              </a:rPr>
              <a:t>Proiect cofinanțat din Fondul Social European prin</a:t>
            </a:r>
            <a:endParaRPr lang="en-US" sz="1000">
              <a:latin typeface="Calibri" pitchFamily="34" charset="0"/>
              <a:cs typeface="DejaVu Sans"/>
            </a:endParaRPr>
          </a:p>
          <a:p>
            <a:pPr>
              <a:defRPr/>
            </a:pPr>
            <a:r>
              <a:rPr lang="en-US" sz="1000">
                <a:latin typeface="Calibri" pitchFamily="34" charset="0"/>
                <a:cs typeface="DejaVu Sans"/>
              </a:rPr>
              <a:t>Programul Operațional Capacitate Administrativă 2014-2020</a:t>
            </a:r>
            <a:endParaRPr lang="en-US"/>
          </a:p>
        </p:txBody>
      </p:sp>
      <p:pic>
        <p:nvPicPr>
          <p:cNvPr id="1031" name="Picture 2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208838" y="6437313"/>
            <a:ext cx="495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761163" y="64341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1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511550" y="6515100"/>
            <a:ext cx="15906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73300"/>
            <a:ext cx="7772400" cy="1506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>
                <a:solidFill>
                  <a:schemeClr val="accent2"/>
                </a:solidFill>
                <a:latin typeface="Calibri" pitchFamily="34" charset="0"/>
              </a:rPr>
              <a:t>Dezbatere Regională privind </a:t>
            </a:r>
            <a:br>
              <a:rPr lang="pt-BR" sz="240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2400" dirty="0">
                <a:solidFill>
                  <a:schemeClr val="accent2"/>
                </a:solidFill>
                <a:latin typeface="Calibri" pitchFamily="34" charset="0"/>
              </a:rPr>
              <a:t>progresul în implementarea Strategiei Naționale </a:t>
            </a:r>
            <a:br>
              <a:rPr lang="pt-BR" sz="240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2400" dirty="0">
                <a:solidFill>
                  <a:schemeClr val="accent2"/>
                </a:solidFill>
                <a:latin typeface="Calibri" pitchFamily="34" charset="0"/>
              </a:rPr>
              <a:t>pentru Dezvoltarea Durabilă a României 2030</a:t>
            </a:r>
            <a:br>
              <a:rPr lang="pt-BR" sz="2400" dirty="0">
                <a:solidFill>
                  <a:schemeClr val="accent2"/>
                </a:solidFill>
                <a:latin typeface="Calibri" pitchFamily="34" charset="0"/>
              </a:rPr>
            </a:br>
            <a:br>
              <a:rPr lang="pt-BR" sz="120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000" dirty="0">
                <a:solidFill>
                  <a:schemeClr val="accent2"/>
                </a:solidFill>
                <a:latin typeface="Calibri" pitchFamily="34" charset="0"/>
              </a:rPr>
              <a:t>Bucuresti</a:t>
            </a:r>
            <a:r>
              <a:rPr lang="pt-BR" sz="3000">
                <a:solidFill>
                  <a:schemeClr val="accent2"/>
                </a:solidFill>
                <a:latin typeface="Calibri" pitchFamily="34" charset="0"/>
              </a:rPr>
              <a:t>, 07 februarie </a:t>
            </a:r>
            <a:r>
              <a:rPr lang="pt-BR" sz="3000" dirty="0">
                <a:solidFill>
                  <a:schemeClr val="accent2"/>
                </a:solidFill>
                <a:latin typeface="Calibri" pitchFamily="34" charset="0"/>
              </a:rPr>
              <a:t>2023</a:t>
            </a:r>
            <a:endParaRPr lang="en-US" sz="3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098" name="Rectangle 4"/>
          <p:cNvSpPr>
            <a:spLocks noGrp="1"/>
          </p:cNvSpPr>
          <p:nvPr>
            <p:ph type="subTitle" idx="1"/>
          </p:nvPr>
        </p:nvSpPr>
        <p:spPr>
          <a:xfrm>
            <a:off x="796925" y="5368925"/>
            <a:ext cx="8085138" cy="806450"/>
          </a:xfrm>
        </p:spPr>
        <p:txBody>
          <a:bodyPr/>
          <a:lstStyle/>
          <a:p>
            <a:pPr algn="l" eaLnBrk="1" hangingPunct="1"/>
            <a:r>
              <a:rPr lang="en-US" sz="1600"/>
              <a:t>Mirel PALADA, Sociolog</a:t>
            </a:r>
          </a:p>
          <a:p>
            <a:pPr algn="l" eaLnBrk="1" hangingPunct="1"/>
            <a:r>
              <a:rPr lang="en-US" sz="1600"/>
              <a:t>Asociația Regională pentru Dezvoltare Antreprenorială Oltenia (ARDA)</a:t>
            </a:r>
          </a:p>
        </p:txBody>
      </p:sp>
      <p:pic>
        <p:nvPicPr>
          <p:cNvPr id="4099" name="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1322388"/>
            <a:ext cx="56181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85800" y="4146550"/>
            <a:ext cx="79962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3000" b="1">
                <a:latin typeface="Calibri" pitchFamily="34" charset="0"/>
                <a:cs typeface="DejaVu Sans"/>
              </a:rPr>
              <a:t>Indicatori de percepție pentru </a:t>
            </a:r>
          </a:p>
          <a:p>
            <a:pPr>
              <a:lnSpc>
                <a:spcPct val="90000"/>
              </a:lnSpc>
            </a:pPr>
            <a:r>
              <a:rPr lang="it-IT" sz="3000" b="1">
                <a:latin typeface="Calibri" pitchFamily="34" charset="0"/>
                <a:cs typeface="DejaVu Sans"/>
              </a:rPr>
              <a:t>monitorizarea SNDDR 2030</a:t>
            </a:r>
            <a:endParaRPr lang="en-US" sz="3000" b="1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TOP 10 LIPSĂ DE INTERES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Pescuitul comercial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Mărfuri periculoase în transport marfă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Intermedierea financiară în economie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Soiuri şi hibrizi noi de plante agricole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Consumul de alcool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Investițiile străine directe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IMM-uri în export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Importurile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cercetare / dezvoltare în PIB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Cadastrul agricol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338638" y="1333500"/>
            <a:ext cx="46482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TOP 10 INTERES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Protejarea pădurilor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Inflația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Combaterea tăierilor ilegale de păduri</a:t>
            </a:r>
          </a:p>
          <a:p>
            <a:endParaRPr lang="en-US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Participarea copiilor în învățământul preuniv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de canalizare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Bolile cardiovasculare, diabet, bolile respiratorii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Dezastrele naturale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Violența domestică la adresa femeilor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Mortalitatea rutieră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de apă potabilă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TOP 10 NEMULȚUMIRE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Inflația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Crima organizată, corupția 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  &amp; frauda financiară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Combaterea tăierilor ilegale de păduri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Sărăcia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Persoanele cu probleme de locuire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Inegalitatea veniturilor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Trafic persoane în rândul minorilor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Recuperarea prejudiciilor bănești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Violența ce poate provoca victime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Protejarea pădurilor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338638" y="1333500"/>
            <a:ext cx="4648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TOP 10 MULȚUMIRE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Promovarea vehiculelor electrice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Gradul de ocupare al medicilor de familie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Ponderea femeilor în funcții conducere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Dotarea instituțiilor publice cu tehnică IT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Asistența Oficială pentru Dezvoltare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Informarea &amp; prevenirea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 despre situațiile de urgență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Digitalizarea instituțiilor publice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Produsele agricole / alimentare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 atestate tradițional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Diferența de salarii dintre femei și bărbați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publică de apă potabilă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TOP 10 LIPSĂ INTENSITATE</a:t>
            </a:r>
          </a:p>
          <a:p>
            <a:endParaRPr lang="en-U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Asistența Oficială pentru Dezvoltare 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Pescuitul comercial</a:t>
            </a:r>
          </a:p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Importurile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Investițiile străine directe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Intermedierea financiară în economie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Mărfuri periculoase în transport marfă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Promovarea vehiculelor electrice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Soiuri şi hibrizi noi de plante agricole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IMM-uri în export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Bugetul I.G. Situații de Urgență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338638" y="1333500"/>
            <a:ext cx="4648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TOP 11 … 20</a:t>
            </a:r>
          </a:p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Consumul de energie din industrie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Asigurarea învățământului minorităților </a:t>
            </a:r>
            <a:br>
              <a:rPr lang="en-US">
                <a:solidFill>
                  <a:srgbClr val="FF0000"/>
                </a:solidFill>
                <a:latin typeface="Calibri" pitchFamily="34" charset="0"/>
              </a:rPr>
            </a:br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în limba maternă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femeilor în funcțiile de conducere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Dotarea instituțiior publice cu tehnică IT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Participarea adulților la educația continuă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Ponderea activităților de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cercetare / dezvoltare în PIB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Exporturile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Protejarea Ariilor Naturale din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zonele umede, acvatice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Informarea &amp; prevenirea 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   privind situațiile de urgență</a:t>
            </a:r>
          </a:p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Consumul de alcool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03200" y="1333500"/>
            <a:ext cx="40132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TOP 10 INTENSITATE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Protejarea pădurilor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Inflația</a:t>
            </a:r>
          </a:p>
          <a:p>
            <a:r>
              <a:rPr lang="en-US" b="1">
                <a:solidFill>
                  <a:srgbClr val="008000"/>
                </a:solidFill>
                <a:latin typeface="Calibri" pitchFamily="34" charset="0"/>
              </a:rPr>
              <a:t>Combaterea tăierilor ilegale de păduri</a:t>
            </a:r>
          </a:p>
          <a:p>
            <a:endParaRPr lang="en-US" b="1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Violența domestică la adresa femeilor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Modernizarea drumurilor publice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Irigarea terenurilor agricole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Găsire locuri muncă pt tineri </a:t>
            </a:r>
            <a:br>
              <a:rPr lang="en-US">
                <a:solidFill>
                  <a:srgbClr val="008000"/>
                </a:solidFill>
                <a:latin typeface="Calibri" pitchFamily="34" charset="0"/>
              </a:rPr>
            </a:br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după terminare studii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Mortalitatea rutieră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Apele uzate &amp; reziduale netratate </a:t>
            </a:r>
            <a:br>
              <a:rPr lang="en-US">
                <a:solidFill>
                  <a:srgbClr val="008000"/>
                </a:solidFill>
                <a:latin typeface="Calibri" pitchFamily="34" charset="0"/>
              </a:rPr>
            </a:br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pentru curățire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Participarea copiilor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   în învățământul preuniversitar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338638" y="1333500"/>
            <a:ext cx="46482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TOP 11 … 20</a:t>
            </a:r>
          </a:p>
          <a:p>
            <a:endParaRPr lang="en-US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Sărăcia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Poluarea aerului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Schimbările climatice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Conectarea la rețeaua de canalizare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Dezastrele naturale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Violența ce poate provoca victime 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Inegalitatea veniturilor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Traficul de persoane în rândul minorilor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Veniturile gospodăriilor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Bolile de cancer</a:t>
            </a:r>
          </a:p>
          <a:p>
            <a:r>
              <a:rPr lang="en-US">
                <a:solidFill>
                  <a:srgbClr val="008000"/>
                </a:solidFill>
                <a:latin typeface="Calibri" pitchFamily="34" charset="0"/>
              </a:rPr>
              <a:t>Boli cardiovasculare, diabet, boli respiratorii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4000" b="1"/>
              <a:t>Standardizarea rezultatelor</a:t>
            </a:r>
            <a:r>
              <a:rPr lang="it-IT" sz="4000"/>
              <a:t> </a:t>
            </a:r>
            <a:br>
              <a:rPr lang="pt-BR" sz="3500">
                <a:latin typeface="Calibri" pitchFamily="34" charset="0"/>
              </a:rPr>
            </a:br>
            <a:br>
              <a:rPr lang="pt-BR" sz="3500">
                <a:latin typeface="Calibri" pitchFamily="34" charset="0"/>
              </a:rPr>
            </a:br>
            <a:br>
              <a:rPr lang="pt-BR" sz="3500"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Biasarea de percepție dată de climatul social general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Nevoia de standardizare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Scorul 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69238" cy="391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53% </a:t>
            </a: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satisfacție netă = 21% pozitiv – 74% negativ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“Hei, am mai tot văzut această structură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pozitiv vs negativ în sondaje în ultimul timp”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endParaRPr lang="en-US" sz="26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410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17411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18434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b="1"/>
              <a:t>Indicatori de percepție</a:t>
            </a:r>
            <a:r>
              <a:rPr lang="it-IT"/>
              <a:t> </a:t>
            </a:r>
            <a:br>
              <a:rPr lang="pt-BR" sz="3900">
                <a:latin typeface="Calibri" pitchFamily="34" charset="0"/>
              </a:rPr>
            </a:br>
            <a:br>
              <a:rPr lang="pt-BR" sz="3900">
                <a:latin typeface="Calibri" pitchFamily="34" charset="0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</a:rPr>
              <a:t>Construirea 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</a:rPr>
              <a:t>instrumentului 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</a:rPr>
              <a:t>sociologic</a:t>
            </a:r>
            <a:endParaRPr lang="en-US" sz="39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476375"/>
            <a:ext cx="7869238" cy="4905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Concluzie?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Această structură medie 21 pozitiv / 74 negativ este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fix consecința climatului social general puternic negativ.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Vezi întrebarea privind direcția lucrurilor,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care operaționalizează acest concept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Nevoia de standardizare, de conversie și de neutralizare a percepției publice generale puternic negative. </a:t>
            </a: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it-IT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it-IT" sz="2600">
                <a:solidFill>
                  <a:schemeClr val="accent2"/>
                </a:solidFill>
                <a:latin typeface="Calibri" pitchFamily="34" charset="0"/>
              </a:rPr>
              <a:t>Variație în jurul mediei. Adică scorul Z</a:t>
            </a:r>
            <a:endParaRPr lang="en-US" sz="26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9458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19459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838325"/>
            <a:ext cx="7821613" cy="424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Scorul Z. Standardizare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20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Transformarea unei distribuții statistice de la valorile sale inițiale într-una în jurul valorii sale centrale recalculate la punctul neutru (medie 0), 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cu o variație standardizată (abatere standard 1) 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Formula: z = (x – </a:t>
            </a: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 / </a:t>
            </a: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σ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= valoarea central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ă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distribuției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(media)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 </a:t>
            </a:r>
            <a:br>
              <a:rPr lang="en-US" sz="2600">
                <a:solidFill>
                  <a:schemeClr val="accent2"/>
                </a:solidFill>
                <a:latin typeface="Calibri" pitchFamily="34" charset="0"/>
              </a:rPr>
            </a:br>
            <a:r>
              <a:rPr lang="el-GR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σ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= împrăștierea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</a:rPr>
              <a:t>distribuției </a:t>
            </a:r>
            <a:r>
              <a:rPr lang="en-US" sz="26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(abaterea standard)</a:t>
            </a:r>
          </a:p>
        </p:txBody>
      </p:sp>
      <p:sp>
        <p:nvSpPr>
          <p:cNvPr id="20482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20483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Identificarea de patternuri</a:t>
            </a:r>
            <a:r>
              <a:rPr lang="it-IT" sz="4400">
                <a:cs typeface="DejaVu Sans"/>
              </a:rPr>
              <a:t> 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Analiza bidimensională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Categorii de </a:t>
            </a: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semnificație 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Cadrane vizuale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838325"/>
            <a:ext cx="7821613" cy="4240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sz="3000">
                <a:solidFill>
                  <a:schemeClr val="accent2"/>
                </a:solidFill>
                <a:latin typeface="Calibri" pitchFamily="34" charset="0"/>
              </a:rPr>
              <a:t>Nevoia de a vizualiza ambele variații concomitent</a:t>
            </a:r>
            <a:br>
              <a:rPr lang="en-US" sz="30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30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000">
                <a:solidFill>
                  <a:schemeClr val="accent2"/>
                </a:solidFill>
                <a:latin typeface="Calibri" pitchFamily="34" charset="0"/>
              </a:rPr>
              <a:t>Grafic bidimensional</a:t>
            </a:r>
            <a:endParaRPr lang="en-US" sz="300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2" name="AutoShape 6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  <p:sp>
        <p:nvSpPr>
          <p:cNvPr id="25603" name="AutoShape 8" descr="Z = \frac{x - \mu}{\sigma}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43925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933575"/>
            <a:ext cx="83550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4000" b="1"/>
              <a:t>Indicatori de percepție</a:t>
            </a:r>
            <a:r>
              <a:rPr lang="it-IT" sz="4000"/>
              <a:t> </a:t>
            </a:r>
            <a:br>
              <a:rPr lang="pt-BR" sz="3500">
                <a:latin typeface="Calibri" pitchFamily="34" charset="0"/>
              </a:rPr>
            </a:br>
            <a:br>
              <a:rPr lang="en-US" sz="350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Indicatori obiectivi (INS) vs 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Indicatori subiectivi de percepție (ARDA)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Operaționalizarea indicatorilor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500">
                <a:solidFill>
                  <a:schemeClr val="accent2"/>
                </a:solidFill>
                <a:latin typeface="Calibri" pitchFamily="34" charset="0"/>
              </a:rPr>
              <a:t>Interes vs Satisfacție. Bidimensionalitate </a:t>
            </a:r>
            <a:br>
              <a:rPr lang="en-US" sz="35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pt-BR" sz="3500">
                <a:solidFill>
                  <a:schemeClr val="accent2"/>
                </a:solidFill>
                <a:latin typeface="Calibri" pitchFamily="34" charset="0"/>
              </a:rPr>
              <a:t>Construirea instrumentului sociologic</a:t>
            </a:r>
            <a:br>
              <a:rPr lang="pt-BR" sz="3500">
                <a:solidFill>
                  <a:schemeClr val="accent2"/>
                </a:solidFill>
                <a:latin typeface="Calibri" pitchFamily="34" charset="0"/>
              </a:rPr>
            </a:br>
            <a:endParaRPr lang="en-US" sz="35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Analiza bidimensională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Rezultate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Cadrane vizuale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Analiza sintetică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Rezultate medii ODDuri</a:t>
            </a:r>
            <a:b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Cadrane vizuale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82725"/>
            <a:ext cx="81391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68400"/>
            <a:ext cx="8564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4400" b="1">
                <a:cs typeface="DejaVu Sans"/>
              </a:rPr>
              <a:t>Concluzii</a:t>
            </a:r>
            <a:br>
              <a:rPr lang="pt-BR" sz="3900">
                <a:latin typeface="Calibri" pitchFamily="34" charset="0"/>
                <a:cs typeface="DejaVu Sans"/>
              </a:rPr>
            </a:br>
            <a:br>
              <a:rPr lang="pt-BR" sz="3900">
                <a:latin typeface="Calibri" pitchFamily="34" charset="0"/>
                <a:cs typeface="DejaVu Sans"/>
              </a:rPr>
            </a:br>
            <a:r>
              <a:rPr lang="pt-BR" sz="3900">
                <a:solidFill>
                  <a:schemeClr val="accent2"/>
                </a:solidFill>
                <a:latin typeface="Calibri" pitchFamily="34" charset="0"/>
                <a:cs typeface="DejaVu Sans"/>
              </a:rPr>
              <a:t>Intensitate</a:t>
            </a:r>
            <a:endParaRPr lang="en-US" sz="3900">
              <a:solidFill>
                <a:schemeClr val="accent2"/>
              </a:solidFill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6350"/>
            <a:ext cx="876617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4000">
                <a:latin typeface="Calibri" pitchFamily="34" charset="0"/>
              </a:rPr>
              <a:t>Vă mulțumesc!</a:t>
            </a:r>
            <a:br>
              <a:rPr lang="pt-BR" sz="4000">
                <a:latin typeface="Calibri" pitchFamily="34" charset="0"/>
              </a:rPr>
            </a:br>
            <a:br>
              <a:rPr lang="pt-BR" sz="4000">
                <a:latin typeface="Calibri" pitchFamily="34" charset="0"/>
              </a:rPr>
            </a:br>
            <a:r>
              <a:rPr lang="pt-BR" sz="4000">
                <a:latin typeface="Calibri" pitchFamily="34" charset="0"/>
              </a:rPr>
              <a:t>Mirel Palada</a:t>
            </a:r>
            <a:br>
              <a:rPr lang="pt-BR" sz="4000">
                <a:latin typeface="Calibri" pitchFamily="34" charset="0"/>
              </a:rPr>
            </a:br>
            <a:r>
              <a:rPr lang="pt-BR" sz="4000">
                <a:latin typeface="Calibri" pitchFamily="34" charset="0"/>
              </a:rPr>
              <a:t>sociolog, ARDA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 descr="z crop chestio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247775"/>
            <a:ext cx="72151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z crop chestiona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200150"/>
            <a:ext cx="64928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423988"/>
            <a:ext cx="792956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130425"/>
            <a:ext cx="7821613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b="1"/>
              <a:t>Sintetizarea rezultatelor</a:t>
            </a:r>
            <a:r>
              <a:rPr lang="it-IT"/>
              <a:t> </a:t>
            </a:r>
            <a:br>
              <a:rPr lang="pt-BR" sz="3900">
                <a:latin typeface="Calibri" pitchFamily="34" charset="0"/>
              </a:rPr>
            </a:br>
            <a:br>
              <a:rPr lang="pt-BR" sz="3900">
                <a:latin typeface="Calibri" pitchFamily="34" charset="0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Conversia indicatorilor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Valori nete = Pozitiv minus Negativ</a:t>
            </a:r>
            <a:br>
              <a:rPr lang="en-US" sz="3900">
                <a:solidFill>
                  <a:schemeClr val="accent2"/>
                </a:solidFill>
                <a:latin typeface="Calibri" pitchFamily="34" charset="0"/>
              </a:rPr>
            </a:br>
            <a:br>
              <a:rPr lang="en-US" sz="140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3900">
                <a:solidFill>
                  <a:schemeClr val="accent2"/>
                </a:solidFill>
                <a:latin typeface="Calibri" pitchFamily="34" charset="0"/>
              </a:rPr>
              <a:t>Intensitate = Interes x Satisfacție netă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277938"/>
            <a:ext cx="87471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742</Words>
  <Application>Microsoft Office PowerPoint</Application>
  <PresentationFormat>On-screen Show (4:3)</PresentationFormat>
  <Paragraphs>129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Dezbatere Regională privind  progresul în implementarea Strategiei Naționale  pentru Dezvoltarea Durabilă a României 2030  Bucuresti, 07 februarie 2023</vt:lpstr>
      <vt:lpstr>Indicatori de percepție   Construirea  instrumentului  sociologic</vt:lpstr>
      <vt:lpstr>Indicatori de percepție   Indicatori obiectivi (INS) vs  Indicatori subiectivi de percepție (ARDA)  Operaționalizarea indicatorilor  Interes vs Satisfacție. Bidimensionalitate   Construirea instrumentului sociologic </vt:lpstr>
      <vt:lpstr>PowerPoint Presentation</vt:lpstr>
      <vt:lpstr>PowerPoint Presentation</vt:lpstr>
      <vt:lpstr>PowerPoint Presentation</vt:lpstr>
      <vt:lpstr>PowerPoint Presentation</vt:lpstr>
      <vt:lpstr>Sintetizarea rezultatelor   Conversia indicatorilor  Valori nete = Pozitiv minus Negativ  Intensitate = Interes x Satisfacție netă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Standardizarea rezultatelor    Biasarea de percepție dată de climatul social general Nevoia de standardizare Scorul Z</vt:lpstr>
      <vt:lpstr>PowerPoint Presentation</vt:lpstr>
      <vt:lpstr>53% satisfacție netă = 21% pozitiv – 74% negativ  “Hei, am mai tot văzut această structură  pozitiv vs negativ în sondaje în ultimul timp” </vt:lpstr>
      <vt:lpstr>PowerPoint Presentation</vt:lpstr>
      <vt:lpstr>Concluzie?   Această structură medie 21 pozitiv / 74 negativ este  fix consecința climatului social general puternic negativ.  Vezi întrebarea privind direcția lucrurilor,  care operaționalizează acest concept  Nevoia de standardizare, de conversie și de neutralizare a percepției publice generale puternic negative.   Variație în jurul mediei. Adică scorul Z</vt:lpstr>
      <vt:lpstr>Scorul Z. Standardizare  Transformarea unei distribuții statistice de la valorile sale inițiale într-una în jurul valorii sale centrale recalculate la punctul neutru (medie 0),  cu o variație standardizată (abatere standard 1)   Formula: z = (x – μ) / σ  μ  = valoarea centrală a distribuției (media)  σ = împrăștierea distribuției (abaterea standard)</vt:lpstr>
      <vt:lpstr>PowerPoint Presentation</vt:lpstr>
      <vt:lpstr>PowerPoint Presentation</vt:lpstr>
      <vt:lpstr>PowerPoint Presentation</vt:lpstr>
      <vt:lpstr>PowerPoint Presentation</vt:lpstr>
      <vt:lpstr>Nevoia de a vizualiza ambele variații concomitent  Grafic bidimensional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Vă mulțumesc!  Mirel Palada sociolog, ARDA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Planul Național de Acțiune  pentru implementarea SNDDR 2030</dc:title>
  <dc:subject/>
  <dc:creator/>
  <dc:description/>
  <cp:lastModifiedBy>LMK</cp:lastModifiedBy>
  <cp:revision>113</cp:revision>
  <cp:lastPrinted>2018-06-14T15:08:08Z</cp:lastPrinted>
  <dcterms:created xsi:type="dcterms:W3CDTF">2016-06-01T12:49:19Z</dcterms:created>
  <dcterms:modified xsi:type="dcterms:W3CDTF">2023-02-07T07:00:15Z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true</vt:bool>
  </property>
  <property fmtid="{D5CDD505-2E9C-101B-9397-08002B2CF9AE}" pid="5" name="LinksUpToDate">
    <vt:bool>true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true</vt:bool>
  </property>
  <property fmtid="{D5CDD505-2E9C-101B-9397-08002B2CF9AE}" pid="10" name="ShareDoc">
    <vt:bool>true</vt:bool>
  </property>
  <property fmtid="{D5CDD505-2E9C-101B-9397-08002B2CF9AE}" pid="11" name="Slides">
    <vt:i4>38</vt:i4>
  </property>
</Properties>
</file>